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10" r:id="rId2"/>
    <p:sldId id="319" r:id="rId3"/>
    <p:sldId id="627" r:id="rId4"/>
    <p:sldId id="628" r:id="rId5"/>
    <p:sldId id="629" r:id="rId6"/>
    <p:sldId id="630" r:id="rId7"/>
    <p:sldId id="631" r:id="rId8"/>
    <p:sldId id="637" r:id="rId9"/>
    <p:sldId id="632" r:id="rId10"/>
    <p:sldId id="633" r:id="rId11"/>
    <p:sldId id="634" r:id="rId12"/>
    <p:sldId id="638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DF6770-945E-C0D5-E227-94DA5A0E9B79}" name="Matsudaira, Jordan" initials="MJ" userId="S::jordan.matsudaira@ed.gov::5e2a7bf5-d2f9-405a-a328-6783a962c4e7" providerId="AD"/>
  <p188:author id="{B15905B9-E6F3-DF2B-98D3-AE5A860E76B6}" name="Miller, Benjamin" initials="MB" userId="S::Benjamin.Miller@ed.gov::19c5ac8d-f3d4-4de7-aeb6-75436f5613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EAFE1D-A4B8-41FD-B339-B0A853511220}" v="2" dt="2023-06-06T20:37:12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 Boyle" userId="51d8396b-292a-49a8-9703-ceceedbf3353" providerId="ADAL" clId="{927D4915-4A84-4B3F-9B8E-105F80B4E5CB}"/>
    <pc:docChg chg="modSld">
      <pc:chgData name="Pete Boyle" userId="51d8396b-292a-49a8-9703-ceceedbf3353" providerId="ADAL" clId="{927D4915-4A84-4B3F-9B8E-105F80B4E5CB}" dt="2023-06-07T15:30:47.567" v="1" actId="20577"/>
      <pc:docMkLst>
        <pc:docMk/>
      </pc:docMkLst>
      <pc:sldChg chg="modSp mod">
        <pc:chgData name="Pete Boyle" userId="51d8396b-292a-49a8-9703-ceceedbf3353" providerId="ADAL" clId="{927D4915-4A84-4B3F-9B8E-105F80B4E5CB}" dt="2023-06-07T15:30:47.567" v="1" actId="20577"/>
        <pc:sldMkLst>
          <pc:docMk/>
          <pc:sldMk cId="4278666375" sldId="410"/>
        </pc:sldMkLst>
        <pc:spChg chg="mod">
          <ac:chgData name="Pete Boyle" userId="51d8396b-292a-49a8-9703-ceceedbf3353" providerId="ADAL" clId="{927D4915-4A84-4B3F-9B8E-105F80B4E5CB}" dt="2023-06-07T15:30:47.567" v="1" actId="20577"/>
          <ac:spMkLst>
            <pc:docMk/>
            <pc:sldMk cId="4278666375" sldId="410"/>
            <ac:spMk id="19" creationId="{FB58A8F6-5C4F-B299-43F5-EC6016D7DC96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4" Type="http://schemas.openxmlformats.org/officeDocument/2006/relationships/image" Target="../media/image3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4" Type="http://schemas.openxmlformats.org/officeDocument/2006/relationships/image" Target="../media/image3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142833-9FF3-4E45-8888-F126C821F59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79516B-7E1C-49FC-B1F6-1F8F8D8E5262}">
      <dgm:prSet/>
      <dgm:spPr>
        <a:solidFill>
          <a:srgbClr val="002060"/>
        </a:solidFill>
      </dgm:spPr>
      <dgm:t>
        <a:bodyPr/>
        <a:lstStyle/>
        <a:p>
          <a:r>
            <a:rPr lang="en-US" b="1" dirty="0"/>
            <a:t>Financial value transparency</a:t>
          </a:r>
        </a:p>
      </dgm:t>
    </dgm:pt>
    <dgm:pt modelId="{C5767E7A-36AF-4812-A0D8-6C7DFFC6F8F6}" type="parTrans" cxnId="{54597054-2A43-4BF3-BBA4-549A290EF2D8}">
      <dgm:prSet/>
      <dgm:spPr/>
      <dgm:t>
        <a:bodyPr/>
        <a:lstStyle/>
        <a:p>
          <a:endParaRPr lang="en-US"/>
        </a:p>
      </dgm:t>
    </dgm:pt>
    <dgm:pt modelId="{E8ED00AA-1B55-4611-BF64-39073BEC8E37}" type="sibTrans" cxnId="{54597054-2A43-4BF3-BBA4-549A290EF2D8}">
      <dgm:prSet/>
      <dgm:spPr/>
      <dgm:t>
        <a:bodyPr/>
        <a:lstStyle/>
        <a:p>
          <a:endParaRPr lang="en-US"/>
        </a:p>
      </dgm:t>
    </dgm:pt>
    <dgm:pt modelId="{017B82DB-11ED-4955-A4B8-597A16134160}">
      <dgm:prSet/>
      <dgm:spPr>
        <a:solidFill>
          <a:srgbClr val="002060"/>
        </a:solidFill>
      </dgm:spPr>
      <dgm:t>
        <a:bodyPr/>
        <a:lstStyle/>
        <a:p>
          <a:r>
            <a:rPr lang="en-US" b="1"/>
            <a:t>Career services</a:t>
          </a:r>
        </a:p>
      </dgm:t>
    </dgm:pt>
    <dgm:pt modelId="{3627A619-6060-4F77-98B8-57D194CE6165}" type="parTrans" cxnId="{081BA3BA-9E54-432B-9214-EED47A288700}">
      <dgm:prSet/>
      <dgm:spPr/>
      <dgm:t>
        <a:bodyPr/>
        <a:lstStyle/>
        <a:p>
          <a:endParaRPr lang="en-US"/>
        </a:p>
      </dgm:t>
    </dgm:pt>
    <dgm:pt modelId="{91D0B25A-AB8D-44C9-9BDB-15B676DFCBAC}" type="sibTrans" cxnId="{081BA3BA-9E54-432B-9214-EED47A288700}">
      <dgm:prSet/>
      <dgm:spPr/>
      <dgm:t>
        <a:bodyPr/>
        <a:lstStyle/>
        <a:p>
          <a:endParaRPr lang="en-US"/>
        </a:p>
      </dgm:t>
    </dgm:pt>
    <dgm:pt modelId="{05D5F685-95AC-4376-9280-20E5C1E35195}">
      <dgm:prSet/>
      <dgm:spPr>
        <a:solidFill>
          <a:srgbClr val="002060"/>
        </a:solidFill>
      </dgm:spPr>
      <dgm:t>
        <a:bodyPr/>
        <a:lstStyle/>
        <a:p>
          <a:r>
            <a:rPr lang="en-US" b="1"/>
            <a:t>Transcript withholding</a:t>
          </a:r>
        </a:p>
      </dgm:t>
    </dgm:pt>
    <dgm:pt modelId="{0A584078-6B9E-4C39-A74C-ECCE520A6CF7}" type="parTrans" cxnId="{5EB374B6-F269-49CC-9569-C84BC13D6A92}">
      <dgm:prSet/>
      <dgm:spPr/>
      <dgm:t>
        <a:bodyPr/>
        <a:lstStyle/>
        <a:p>
          <a:endParaRPr lang="en-US"/>
        </a:p>
      </dgm:t>
    </dgm:pt>
    <dgm:pt modelId="{16BEC178-330E-433F-B12D-0E0D8067F274}" type="sibTrans" cxnId="{5EB374B6-F269-49CC-9569-C84BC13D6A92}">
      <dgm:prSet/>
      <dgm:spPr/>
      <dgm:t>
        <a:bodyPr/>
        <a:lstStyle/>
        <a:p>
          <a:endParaRPr lang="en-US"/>
        </a:p>
      </dgm:t>
    </dgm:pt>
    <dgm:pt modelId="{9F8A2060-0F34-412C-8683-115B12125BA6}">
      <dgm:prSet/>
      <dgm:spPr>
        <a:solidFill>
          <a:srgbClr val="002060"/>
        </a:solidFill>
      </dgm:spPr>
      <dgm:t>
        <a:bodyPr/>
        <a:lstStyle/>
        <a:p>
          <a:r>
            <a:rPr lang="en-US" b="1"/>
            <a:t>State consumer protection laws</a:t>
          </a:r>
        </a:p>
      </dgm:t>
    </dgm:pt>
    <dgm:pt modelId="{2F4FB136-A0E3-4EA9-8DFB-FAB84E9FB7E0}" type="parTrans" cxnId="{91010EAB-AFCD-4652-AC42-562C73B90E1C}">
      <dgm:prSet/>
      <dgm:spPr/>
      <dgm:t>
        <a:bodyPr/>
        <a:lstStyle/>
        <a:p>
          <a:endParaRPr lang="en-US"/>
        </a:p>
      </dgm:t>
    </dgm:pt>
    <dgm:pt modelId="{9EC7983A-09D2-44C3-92E2-24C48166B085}" type="sibTrans" cxnId="{91010EAB-AFCD-4652-AC42-562C73B90E1C}">
      <dgm:prSet/>
      <dgm:spPr/>
      <dgm:t>
        <a:bodyPr/>
        <a:lstStyle/>
        <a:p>
          <a:endParaRPr lang="en-US"/>
        </a:p>
      </dgm:t>
    </dgm:pt>
    <dgm:pt modelId="{C1BEDC1B-E337-47DD-B23C-42C94B555091}">
      <dgm:prSet/>
      <dgm:spPr>
        <a:solidFill>
          <a:srgbClr val="002060"/>
        </a:solidFill>
      </dgm:spPr>
      <dgm:t>
        <a:bodyPr/>
        <a:lstStyle/>
        <a:p>
          <a:r>
            <a:rPr lang="en-US" b="1"/>
            <a:t>Professional licensing</a:t>
          </a:r>
        </a:p>
      </dgm:t>
    </dgm:pt>
    <dgm:pt modelId="{3BB73B83-A8C6-4A87-A72F-43837A795488}" type="parTrans" cxnId="{DCB3335B-2AF3-4B58-9646-5D5689C2262C}">
      <dgm:prSet/>
      <dgm:spPr/>
      <dgm:t>
        <a:bodyPr/>
        <a:lstStyle/>
        <a:p>
          <a:endParaRPr lang="en-US"/>
        </a:p>
      </dgm:t>
    </dgm:pt>
    <dgm:pt modelId="{58504199-7484-4753-9EF0-FBCDB091349B}" type="sibTrans" cxnId="{DCB3335B-2AF3-4B58-9646-5D5689C2262C}">
      <dgm:prSet/>
      <dgm:spPr/>
      <dgm:t>
        <a:bodyPr/>
        <a:lstStyle/>
        <a:p>
          <a:endParaRPr lang="en-US"/>
        </a:p>
      </dgm:t>
    </dgm:pt>
    <dgm:pt modelId="{85FC2B4C-BAFC-444A-839B-C60BFCC16DDA}">
      <dgm:prSet/>
      <dgm:spPr>
        <a:solidFill>
          <a:srgbClr val="002060"/>
        </a:solidFill>
      </dgm:spPr>
      <dgm:t>
        <a:bodyPr/>
        <a:lstStyle/>
        <a:p>
          <a:r>
            <a:rPr lang="en-US" b="1"/>
            <a:t>Financial responsibility standards</a:t>
          </a:r>
        </a:p>
      </dgm:t>
    </dgm:pt>
    <dgm:pt modelId="{1CF0CE6F-56F9-41C9-9DAB-B871824099F0}" type="parTrans" cxnId="{5F9F6140-D35B-4F1D-B0F5-6517EB5F8124}">
      <dgm:prSet/>
      <dgm:spPr/>
      <dgm:t>
        <a:bodyPr/>
        <a:lstStyle/>
        <a:p>
          <a:endParaRPr lang="en-US"/>
        </a:p>
      </dgm:t>
    </dgm:pt>
    <dgm:pt modelId="{DF921A02-F877-4A2C-A4DE-44B7F52921FA}" type="sibTrans" cxnId="{5F9F6140-D35B-4F1D-B0F5-6517EB5F8124}">
      <dgm:prSet/>
      <dgm:spPr/>
      <dgm:t>
        <a:bodyPr/>
        <a:lstStyle/>
        <a:p>
          <a:endParaRPr lang="en-US"/>
        </a:p>
      </dgm:t>
    </dgm:pt>
    <dgm:pt modelId="{22C78DA8-F873-4E0C-9F8F-0CD800C23CDE}" type="pres">
      <dgm:prSet presAssocID="{A7142833-9FF3-4E45-8888-F126C821F595}" presName="diagram" presStyleCnt="0">
        <dgm:presLayoutVars>
          <dgm:dir/>
          <dgm:resizeHandles val="exact"/>
        </dgm:presLayoutVars>
      </dgm:prSet>
      <dgm:spPr/>
    </dgm:pt>
    <dgm:pt modelId="{2DE6EB3E-89F0-4826-BF16-3E88E5393CB0}" type="pres">
      <dgm:prSet presAssocID="{D879516B-7E1C-49FC-B1F6-1F8F8D8E5262}" presName="node" presStyleLbl="node1" presStyleIdx="0" presStyleCnt="6">
        <dgm:presLayoutVars>
          <dgm:bulletEnabled val="1"/>
        </dgm:presLayoutVars>
      </dgm:prSet>
      <dgm:spPr/>
    </dgm:pt>
    <dgm:pt modelId="{33BAC330-C45F-43EC-B1A9-4D5994C7A13E}" type="pres">
      <dgm:prSet presAssocID="{E8ED00AA-1B55-4611-BF64-39073BEC8E37}" presName="sibTrans" presStyleCnt="0"/>
      <dgm:spPr/>
    </dgm:pt>
    <dgm:pt modelId="{B27783E8-B3E1-4921-B5AF-6C5574E47019}" type="pres">
      <dgm:prSet presAssocID="{017B82DB-11ED-4955-A4B8-597A16134160}" presName="node" presStyleLbl="node1" presStyleIdx="1" presStyleCnt="6">
        <dgm:presLayoutVars>
          <dgm:bulletEnabled val="1"/>
        </dgm:presLayoutVars>
      </dgm:prSet>
      <dgm:spPr/>
    </dgm:pt>
    <dgm:pt modelId="{0192A46C-B637-4B1E-A767-6D0B0C232DE5}" type="pres">
      <dgm:prSet presAssocID="{91D0B25A-AB8D-44C9-9BDB-15B676DFCBAC}" presName="sibTrans" presStyleCnt="0"/>
      <dgm:spPr/>
    </dgm:pt>
    <dgm:pt modelId="{2BCCBE1A-760B-485D-9BCA-1661BA46A80C}" type="pres">
      <dgm:prSet presAssocID="{05D5F685-95AC-4376-9280-20E5C1E35195}" presName="node" presStyleLbl="node1" presStyleIdx="2" presStyleCnt="6">
        <dgm:presLayoutVars>
          <dgm:bulletEnabled val="1"/>
        </dgm:presLayoutVars>
      </dgm:prSet>
      <dgm:spPr/>
    </dgm:pt>
    <dgm:pt modelId="{FB2ECA29-5B43-4186-90C9-689D7E3F0369}" type="pres">
      <dgm:prSet presAssocID="{16BEC178-330E-433F-B12D-0E0D8067F274}" presName="sibTrans" presStyleCnt="0"/>
      <dgm:spPr/>
    </dgm:pt>
    <dgm:pt modelId="{37A8271D-CB08-48BF-B46A-008EA50F30B8}" type="pres">
      <dgm:prSet presAssocID="{9F8A2060-0F34-412C-8683-115B12125BA6}" presName="node" presStyleLbl="node1" presStyleIdx="3" presStyleCnt="6">
        <dgm:presLayoutVars>
          <dgm:bulletEnabled val="1"/>
        </dgm:presLayoutVars>
      </dgm:prSet>
      <dgm:spPr/>
    </dgm:pt>
    <dgm:pt modelId="{C9458990-CAAB-4DC4-905A-6260DFB7CF56}" type="pres">
      <dgm:prSet presAssocID="{9EC7983A-09D2-44C3-92E2-24C48166B085}" presName="sibTrans" presStyleCnt="0"/>
      <dgm:spPr/>
    </dgm:pt>
    <dgm:pt modelId="{6D95CC55-5527-4705-8C27-38E4BB53A6F3}" type="pres">
      <dgm:prSet presAssocID="{C1BEDC1B-E337-47DD-B23C-42C94B555091}" presName="node" presStyleLbl="node1" presStyleIdx="4" presStyleCnt="6">
        <dgm:presLayoutVars>
          <dgm:bulletEnabled val="1"/>
        </dgm:presLayoutVars>
      </dgm:prSet>
      <dgm:spPr/>
    </dgm:pt>
    <dgm:pt modelId="{D4596306-D711-4765-9C0C-BB058D5034E2}" type="pres">
      <dgm:prSet presAssocID="{58504199-7484-4753-9EF0-FBCDB091349B}" presName="sibTrans" presStyleCnt="0"/>
      <dgm:spPr/>
    </dgm:pt>
    <dgm:pt modelId="{C404FDE0-EBBF-420C-BD38-69195F2B0E8D}" type="pres">
      <dgm:prSet presAssocID="{85FC2B4C-BAFC-444A-839B-C60BFCC16DDA}" presName="node" presStyleLbl="node1" presStyleIdx="5" presStyleCnt="6" custLinFactNeighborX="-403" custLinFactNeighborY="673">
        <dgm:presLayoutVars>
          <dgm:bulletEnabled val="1"/>
        </dgm:presLayoutVars>
      </dgm:prSet>
      <dgm:spPr/>
    </dgm:pt>
  </dgm:ptLst>
  <dgm:cxnLst>
    <dgm:cxn modelId="{104B710D-3061-4051-BE63-19361E0FCB5A}" type="presOf" srcId="{9F8A2060-0F34-412C-8683-115B12125BA6}" destId="{37A8271D-CB08-48BF-B46A-008EA50F30B8}" srcOrd="0" destOrd="0" presId="urn:microsoft.com/office/officeart/2005/8/layout/default"/>
    <dgm:cxn modelId="{5F9F6140-D35B-4F1D-B0F5-6517EB5F8124}" srcId="{A7142833-9FF3-4E45-8888-F126C821F595}" destId="{85FC2B4C-BAFC-444A-839B-C60BFCC16DDA}" srcOrd="5" destOrd="0" parTransId="{1CF0CE6F-56F9-41C9-9DAB-B871824099F0}" sibTransId="{DF921A02-F877-4A2C-A4DE-44B7F52921FA}"/>
    <dgm:cxn modelId="{DCB3335B-2AF3-4B58-9646-5D5689C2262C}" srcId="{A7142833-9FF3-4E45-8888-F126C821F595}" destId="{C1BEDC1B-E337-47DD-B23C-42C94B555091}" srcOrd="4" destOrd="0" parTransId="{3BB73B83-A8C6-4A87-A72F-43837A795488}" sibTransId="{58504199-7484-4753-9EF0-FBCDB091349B}"/>
    <dgm:cxn modelId="{4C31DB73-175F-4B97-9810-3FADF449A212}" type="presOf" srcId="{85FC2B4C-BAFC-444A-839B-C60BFCC16DDA}" destId="{C404FDE0-EBBF-420C-BD38-69195F2B0E8D}" srcOrd="0" destOrd="0" presId="urn:microsoft.com/office/officeart/2005/8/layout/default"/>
    <dgm:cxn modelId="{54597054-2A43-4BF3-BBA4-549A290EF2D8}" srcId="{A7142833-9FF3-4E45-8888-F126C821F595}" destId="{D879516B-7E1C-49FC-B1F6-1F8F8D8E5262}" srcOrd="0" destOrd="0" parTransId="{C5767E7A-36AF-4812-A0D8-6C7DFFC6F8F6}" sibTransId="{E8ED00AA-1B55-4611-BF64-39073BEC8E37}"/>
    <dgm:cxn modelId="{6837DB82-2394-43F0-9B9C-C7B1077F3F44}" type="presOf" srcId="{D879516B-7E1C-49FC-B1F6-1F8F8D8E5262}" destId="{2DE6EB3E-89F0-4826-BF16-3E88E5393CB0}" srcOrd="0" destOrd="0" presId="urn:microsoft.com/office/officeart/2005/8/layout/default"/>
    <dgm:cxn modelId="{052C4783-3C6C-4F1E-A88A-00AF198E29A7}" type="presOf" srcId="{C1BEDC1B-E337-47DD-B23C-42C94B555091}" destId="{6D95CC55-5527-4705-8C27-38E4BB53A6F3}" srcOrd="0" destOrd="0" presId="urn:microsoft.com/office/officeart/2005/8/layout/default"/>
    <dgm:cxn modelId="{4D6B8A97-5B6D-4419-9CB5-24A5BE3B2C0A}" type="presOf" srcId="{05D5F685-95AC-4376-9280-20E5C1E35195}" destId="{2BCCBE1A-760B-485D-9BCA-1661BA46A80C}" srcOrd="0" destOrd="0" presId="urn:microsoft.com/office/officeart/2005/8/layout/default"/>
    <dgm:cxn modelId="{91010EAB-AFCD-4652-AC42-562C73B90E1C}" srcId="{A7142833-9FF3-4E45-8888-F126C821F595}" destId="{9F8A2060-0F34-412C-8683-115B12125BA6}" srcOrd="3" destOrd="0" parTransId="{2F4FB136-A0E3-4EA9-8DFB-FAB84E9FB7E0}" sibTransId="{9EC7983A-09D2-44C3-92E2-24C48166B085}"/>
    <dgm:cxn modelId="{83DDA7B2-777D-4526-B830-94E27C5352FE}" type="presOf" srcId="{A7142833-9FF3-4E45-8888-F126C821F595}" destId="{22C78DA8-F873-4E0C-9F8F-0CD800C23CDE}" srcOrd="0" destOrd="0" presId="urn:microsoft.com/office/officeart/2005/8/layout/default"/>
    <dgm:cxn modelId="{5EB374B6-F269-49CC-9569-C84BC13D6A92}" srcId="{A7142833-9FF3-4E45-8888-F126C821F595}" destId="{05D5F685-95AC-4376-9280-20E5C1E35195}" srcOrd="2" destOrd="0" parTransId="{0A584078-6B9E-4C39-A74C-ECCE520A6CF7}" sibTransId="{16BEC178-330E-433F-B12D-0E0D8067F274}"/>
    <dgm:cxn modelId="{081BA3BA-9E54-432B-9214-EED47A288700}" srcId="{A7142833-9FF3-4E45-8888-F126C821F595}" destId="{017B82DB-11ED-4955-A4B8-597A16134160}" srcOrd="1" destOrd="0" parTransId="{3627A619-6060-4F77-98B8-57D194CE6165}" sibTransId="{91D0B25A-AB8D-44C9-9BDB-15B676DFCBAC}"/>
    <dgm:cxn modelId="{F1F479F5-1D5F-4CED-A6E7-D3E269849448}" type="presOf" srcId="{017B82DB-11ED-4955-A4B8-597A16134160}" destId="{B27783E8-B3E1-4921-B5AF-6C5574E47019}" srcOrd="0" destOrd="0" presId="urn:microsoft.com/office/officeart/2005/8/layout/default"/>
    <dgm:cxn modelId="{E8F17602-6073-482D-BA86-E816EC3486E3}" type="presParOf" srcId="{22C78DA8-F873-4E0C-9F8F-0CD800C23CDE}" destId="{2DE6EB3E-89F0-4826-BF16-3E88E5393CB0}" srcOrd="0" destOrd="0" presId="urn:microsoft.com/office/officeart/2005/8/layout/default"/>
    <dgm:cxn modelId="{AA21941F-3D44-4BEB-837B-3581834A2529}" type="presParOf" srcId="{22C78DA8-F873-4E0C-9F8F-0CD800C23CDE}" destId="{33BAC330-C45F-43EC-B1A9-4D5994C7A13E}" srcOrd="1" destOrd="0" presId="urn:microsoft.com/office/officeart/2005/8/layout/default"/>
    <dgm:cxn modelId="{974C7934-3536-4C94-9D55-97E46075C7D7}" type="presParOf" srcId="{22C78DA8-F873-4E0C-9F8F-0CD800C23CDE}" destId="{B27783E8-B3E1-4921-B5AF-6C5574E47019}" srcOrd="2" destOrd="0" presId="urn:microsoft.com/office/officeart/2005/8/layout/default"/>
    <dgm:cxn modelId="{9C9AF8DF-BA79-4041-A28A-0FAE474E29CD}" type="presParOf" srcId="{22C78DA8-F873-4E0C-9F8F-0CD800C23CDE}" destId="{0192A46C-B637-4B1E-A767-6D0B0C232DE5}" srcOrd="3" destOrd="0" presId="urn:microsoft.com/office/officeart/2005/8/layout/default"/>
    <dgm:cxn modelId="{17B91BD7-8E08-46EA-8978-9DF6DA595EC6}" type="presParOf" srcId="{22C78DA8-F873-4E0C-9F8F-0CD800C23CDE}" destId="{2BCCBE1A-760B-485D-9BCA-1661BA46A80C}" srcOrd="4" destOrd="0" presId="urn:microsoft.com/office/officeart/2005/8/layout/default"/>
    <dgm:cxn modelId="{4CA9454C-E4F9-402E-BA39-81E6D4AECD57}" type="presParOf" srcId="{22C78DA8-F873-4E0C-9F8F-0CD800C23CDE}" destId="{FB2ECA29-5B43-4186-90C9-689D7E3F0369}" srcOrd="5" destOrd="0" presId="urn:microsoft.com/office/officeart/2005/8/layout/default"/>
    <dgm:cxn modelId="{8C4B0CAE-FDB8-4D61-A667-39502D575474}" type="presParOf" srcId="{22C78DA8-F873-4E0C-9F8F-0CD800C23CDE}" destId="{37A8271D-CB08-48BF-B46A-008EA50F30B8}" srcOrd="6" destOrd="0" presId="urn:microsoft.com/office/officeart/2005/8/layout/default"/>
    <dgm:cxn modelId="{F8586C7E-8334-4C4E-83FE-7D01042D1855}" type="presParOf" srcId="{22C78DA8-F873-4E0C-9F8F-0CD800C23CDE}" destId="{C9458990-CAAB-4DC4-905A-6260DFB7CF56}" srcOrd="7" destOrd="0" presId="urn:microsoft.com/office/officeart/2005/8/layout/default"/>
    <dgm:cxn modelId="{24F16AB0-3628-4D9A-A8CB-3727CC2B42D6}" type="presParOf" srcId="{22C78DA8-F873-4E0C-9F8F-0CD800C23CDE}" destId="{6D95CC55-5527-4705-8C27-38E4BB53A6F3}" srcOrd="8" destOrd="0" presId="urn:microsoft.com/office/officeart/2005/8/layout/default"/>
    <dgm:cxn modelId="{4F46E88B-08A6-4B91-8580-D7FBF5D20ED9}" type="presParOf" srcId="{22C78DA8-F873-4E0C-9F8F-0CD800C23CDE}" destId="{D4596306-D711-4765-9C0C-BB058D5034E2}" srcOrd="9" destOrd="0" presId="urn:microsoft.com/office/officeart/2005/8/layout/default"/>
    <dgm:cxn modelId="{68BD2FF9-8FD8-41C7-BBCF-436BCE28B969}" type="presParOf" srcId="{22C78DA8-F873-4E0C-9F8F-0CD800C23CDE}" destId="{C404FDE0-EBBF-420C-BD38-69195F2B0E8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984C79-EA56-4A2C-AD23-25424694EBC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4C53E5-42CB-44AC-B18A-5A607AF3F3DC}">
      <dgm:prSet/>
      <dgm:spPr/>
      <dgm:t>
        <a:bodyPr/>
        <a:lstStyle/>
        <a:p>
          <a:r>
            <a:rPr lang="en-US"/>
            <a:t>Creates “debt-to-earnings ratio” and “earnings premium” metrics for all programs at all institutions</a:t>
          </a:r>
        </a:p>
      </dgm:t>
    </dgm:pt>
    <dgm:pt modelId="{C01C4C3B-4A17-4FE6-A9F5-B64421BC5B5D}" type="parTrans" cxnId="{07C05048-C18B-4C8C-9BAA-F6E765CBD350}">
      <dgm:prSet/>
      <dgm:spPr/>
      <dgm:t>
        <a:bodyPr/>
        <a:lstStyle/>
        <a:p>
          <a:endParaRPr lang="en-US"/>
        </a:p>
      </dgm:t>
    </dgm:pt>
    <dgm:pt modelId="{42D8D378-A3E3-4804-ACAE-114B9B610689}" type="sibTrans" cxnId="{07C05048-C18B-4C8C-9BAA-F6E765CBD350}">
      <dgm:prSet/>
      <dgm:spPr/>
      <dgm:t>
        <a:bodyPr/>
        <a:lstStyle/>
        <a:p>
          <a:endParaRPr lang="en-US"/>
        </a:p>
      </dgm:t>
    </dgm:pt>
    <dgm:pt modelId="{42A7D11D-A3ED-4712-9FDE-723CEDDADAC3}">
      <dgm:prSet/>
      <dgm:spPr/>
      <dgm:t>
        <a:bodyPr/>
        <a:lstStyle/>
        <a:p>
          <a:r>
            <a:rPr lang="en-US" dirty="0"/>
            <a:t>Will label programs with “high debt-burden” or “low-earnings” </a:t>
          </a:r>
        </a:p>
      </dgm:t>
    </dgm:pt>
    <dgm:pt modelId="{91507812-664B-46C0-BF34-767F2D2C4117}" type="parTrans" cxnId="{EC274D76-A4E6-4461-B883-1C25A6285D63}">
      <dgm:prSet/>
      <dgm:spPr/>
      <dgm:t>
        <a:bodyPr/>
        <a:lstStyle/>
        <a:p>
          <a:endParaRPr lang="en-US"/>
        </a:p>
      </dgm:t>
    </dgm:pt>
    <dgm:pt modelId="{5B892E80-87DA-4CD6-9DB8-4947D7B8A2C3}" type="sibTrans" cxnId="{EC274D76-A4E6-4461-B883-1C25A6285D63}">
      <dgm:prSet/>
      <dgm:spPr/>
      <dgm:t>
        <a:bodyPr/>
        <a:lstStyle/>
        <a:p>
          <a:endParaRPr lang="en-US"/>
        </a:p>
      </dgm:t>
    </dgm:pt>
    <dgm:pt modelId="{A4DACF86-B71C-45C0-A441-2F1FD11ACE3D}">
      <dgm:prSet/>
      <dgm:spPr/>
      <dgm:t>
        <a:bodyPr/>
        <a:lstStyle/>
        <a:p>
          <a:r>
            <a:rPr lang="en-US"/>
            <a:t>Institutions would have to point students to federal disclosure website before enrollment</a:t>
          </a:r>
        </a:p>
      </dgm:t>
    </dgm:pt>
    <dgm:pt modelId="{C4B9185D-B9C8-4E9E-825C-7D40EB9D4A75}" type="parTrans" cxnId="{7C9462DD-10A3-4B6D-B9CC-EAE3EE282B8F}">
      <dgm:prSet/>
      <dgm:spPr/>
      <dgm:t>
        <a:bodyPr/>
        <a:lstStyle/>
        <a:p>
          <a:endParaRPr lang="en-US"/>
        </a:p>
      </dgm:t>
    </dgm:pt>
    <dgm:pt modelId="{13670449-C24A-4577-A934-61E6775611E4}" type="sibTrans" cxnId="{7C9462DD-10A3-4B6D-B9CC-EAE3EE282B8F}">
      <dgm:prSet/>
      <dgm:spPr/>
      <dgm:t>
        <a:bodyPr/>
        <a:lstStyle/>
        <a:p>
          <a:endParaRPr lang="en-US"/>
        </a:p>
      </dgm:t>
    </dgm:pt>
    <dgm:pt modelId="{66CF26C5-F5EF-476D-939C-4F518CBEAB55}">
      <dgm:prSet/>
      <dgm:spPr/>
      <dgm:t>
        <a:bodyPr/>
        <a:lstStyle/>
        <a:p>
          <a:r>
            <a:rPr lang="en-US" dirty="0"/>
            <a:t>Students enrolling in programs with “high debt burden”  will have to sign acknowledgement before Title IV aid disbursement</a:t>
          </a:r>
        </a:p>
      </dgm:t>
    </dgm:pt>
    <dgm:pt modelId="{CEFA052B-540D-4087-A4C4-4A264F1232FF}" type="parTrans" cxnId="{B54ABD15-072E-4782-A1A9-71EBEDA30E79}">
      <dgm:prSet/>
      <dgm:spPr/>
      <dgm:t>
        <a:bodyPr/>
        <a:lstStyle/>
        <a:p>
          <a:endParaRPr lang="en-US"/>
        </a:p>
      </dgm:t>
    </dgm:pt>
    <dgm:pt modelId="{497F7DBA-F507-4EAF-B00E-B977DADEEA33}" type="sibTrans" cxnId="{B54ABD15-072E-4782-A1A9-71EBEDA30E79}">
      <dgm:prSet/>
      <dgm:spPr/>
      <dgm:t>
        <a:bodyPr/>
        <a:lstStyle/>
        <a:p>
          <a:endParaRPr lang="en-US"/>
        </a:p>
      </dgm:t>
    </dgm:pt>
    <dgm:pt modelId="{F087FF60-E5D4-4B73-A526-DF219B5703FA}">
      <dgm:prSet/>
      <dgm:spPr/>
      <dgm:t>
        <a:bodyPr/>
        <a:lstStyle/>
        <a:p>
          <a:r>
            <a:rPr lang="en-US" dirty="0"/>
            <a:t>New reporting required for institutions; data match on income (such as through IRS) </a:t>
          </a:r>
        </a:p>
      </dgm:t>
    </dgm:pt>
    <dgm:pt modelId="{156E7B38-E3C9-43B6-B2D9-8F16D036DE20}" type="parTrans" cxnId="{4FAE7AA9-4F5F-4E50-9CB9-D45AF4330C45}">
      <dgm:prSet/>
      <dgm:spPr/>
      <dgm:t>
        <a:bodyPr/>
        <a:lstStyle/>
        <a:p>
          <a:endParaRPr lang="en-US"/>
        </a:p>
      </dgm:t>
    </dgm:pt>
    <dgm:pt modelId="{48CA50F6-DD75-49BB-B4B0-69AEA3FC6324}" type="sibTrans" cxnId="{4FAE7AA9-4F5F-4E50-9CB9-D45AF4330C45}">
      <dgm:prSet/>
      <dgm:spPr/>
      <dgm:t>
        <a:bodyPr/>
        <a:lstStyle/>
        <a:p>
          <a:endParaRPr lang="en-US"/>
        </a:p>
      </dgm:t>
    </dgm:pt>
    <dgm:pt modelId="{19DAECB1-9EC8-4A7D-B5BA-AD86EBD9012A}">
      <dgm:prSet/>
      <dgm:spPr/>
      <dgm:t>
        <a:bodyPr/>
        <a:lstStyle/>
        <a:p>
          <a:r>
            <a:rPr lang="en-US"/>
            <a:t>Metrics can be considered for Title IV recertification</a:t>
          </a:r>
        </a:p>
      </dgm:t>
    </dgm:pt>
    <dgm:pt modelId="{05F2AE27-8192-462F-8F95-A5D84BEDA1C8}" type="parTrans" cxnId="{048C0208-7D13-4B1B-AF58-52DFAF6EADD2}">
      <dgm:prSet/>
      <dgm:spPr/>
      <dgm:t>
        <a:bodyPr/>
        <a:lstStyle/>
        <a:p>
          <a:endParaRPr lang="en-US"/>
        </a:p>
      </dgm:t>
    </dgm:pt>
    <dgm:pt modelId="{0636F7A4-5544-4B79-9DDB-8096DB213665}" type="sibTrans" cxnId="{048C0208-7D13-4B1B-AF58-52DFAF6EADD2}">
      <dgm:prSet/>
      <dgm:spPr/>
      <dgm:t>
        <a:bodyPr/>
        <a:lstStyle/>
        <a:p>
          <a:endParaRPr lang="en-US"/>
        </a:p>
      </dgm:t>
    </dgm:pt>
    <dgm:pt modelId="{A2B95B48-C623-4508-BEED-409B01A5B878}" type="pres">
      <dgm:prSet presAssocID="{9B984C79-EA56-4A2C-AD23-25424694EBC5}" presName="vert0" presStyleCnt="0">
        <dgm:presLayoutVars>
          <dgm:dir/>
          <dgm:animOne val="branch"/>
          <dgm:animLvl val="lvl"/>
        </dgm:presLayoutVars>
      </dgm:prSet>
      <dgm:spPr/>
    </dgm:pt>
    <dgm:pt modelId="{E2C2B9FB-73BF-4404-AEF4-7F9A35B86E4D}" type="pres">
      <dgm:prSet presAssocID="{834C53E5-42CB-44AC-B18A-5A607AF3F3DC}" presName="thickLine" presStyleLbl="alignNode1" presStyleIdx="0" presStyleCnt="6"/>
      <dgm:spPr/>
    </dgm:pt>
    <dgm:pt modelId="{58AA509B-1A7D-4FA8-A5F8-984FF6523CEF}" type="pres">
      <dgm:prSet presAssocID="{834C53E5-42CB-44AC-B18A-5A607AF3F3DC}" presName="horz1" presStyleCnt="0"/>
      <dgm:spPr/>
    </dgm:pt>
    <dgm:pt modelId="{9D14A38C-DA1B-41E7-B649-90B1D2AFBEAF}" type="pres">
      <dgm:prSet presAssocID="{834C53E5-42CB-44AC-B18A-5A607AF3F3DC}" presName="tx1" presStyleLbl="revTx" presStyleIdx="0" presStyleCnt="6"/>
      <dgm:spPr/>
    </dgm:pt>
    <dgm:pt modelId="{43711A0E-F74E-4C84-B927-44A359CDEBEA}" type="pres">
      <dgm:prSet presAssocID="{834C53E5-42CB-44AC-B18A-5A607AF3F3DC}" presName="vert1" presStyleCnt="0"/>
      <dgm:spPr/>
    </dgm:pt>
    <dgm:pt modelId="{C6228EF7-C7DD-46CC-B492-0301C7899D0B}" type="pres">
      <dgm:prSet presAssocID="{42A7D11D-A3ED-4712-9FDE-723CEDDADAC3}" presName="thickLine" presStyleLbl="alignNode1" presStyleIdx="1" presStyleCnt="6"/>
      <dgm:spPr/>
    </dgm:pt>
    <dgm:pt modelId="{D5791B64-3BD9-4358-A83E-98CAB81C73C2}" type="pres">
      <dgm:prSet presAssocID="{42A7D11D-A3ED-4712-9FDE-723CEDDADAC3}" presName="horz1" presStyleCnt="0"/>
      <dgm:spPr/>
    </dgm:pt>
    <dgm:pt modelId="{D927C5E4-6EF6-451D-BA94-CB84CCB483D1}" type="pres">
      <dgm:prSet presAssocID="{42A7D11D-A3ED-4712-9FDE-723CEDDADAC3}" presName="tx1" presStyleLbl="revTx" presStyleIdx="1" presStyleCnt="6"/>
      <dgm:spPr/>
    </dgm:pt>
    <dgm:pt modelId="{E92C3387-D126-437E-B73A-67CFF09BABDF}" type="pres">
      <dgm:prSet presAssocID="{42A7D11D-A3ED-4712-9FDE-723CEDDADAC3}" presName="vert1" presStyleCnt="0"/>
      <dgm:spPr/>
    </dgm:pt>
    <dgm:pt modelId="{0E4CB1A3-6732-4A65-AD0E-BF3CEFAAD854}" type="pres">
      <dgm:prSet presAssocID="{A4DACF86-B71C-45C0-A441-2F1FD11ACE3D}" presName="thickLine" presStyleLbl="alignNode1" presStyleIdx="2" presStyleCnt="6"/>
      <dgm:spPr/>
    </dgm:pt>
    <dgm:pt modelId="{CC798FA6-8D8E-4CE3-BB6E-4CE48823F7A7}" type="pres">
      <dgm:prSet presAssocID="{A4DACF86-B71C-45C0-A441-2F1FD11ACE3D}" presName="horz1" presStyleCnt="0"/>
      <dgm:spPr/>
    </dgm:pt>
    <dgm:pt modelId="{659AADDE-3E7B-417D-8FD5-05B2AB777378}" type="pres">
      <dgm:prSet presAssocID="{A4DACF86-B71C-45C0-A441-2F1FD11ACE3D}" presName="tx1" presStyleLbl="revTx" presStyleIdx="2" presStyleCnt="6"/>
      <dgm:spPr/>
    </dgm:pt>
    <dgm:pt modelId="{8BAE026E-7586-45D3-8122-ED81B636CC71}" type="pres">
      <dgm:prSet presAssocID="{A4DACF86-B71C-45C0-A441-2F1FD11ACE3D}" presName="vert1" presStyleCnt="0"/>
      <dgm:spPr/>
    </dgm:pt>
    <dgm:pt modelId="{A81FE501-DC0A-4509-A928-6ABB674A671D}" type="pres">
      <dgm:prSet presAssocID="{66CF26C5-F5EF-476D-939C-4F518CBEAB55}" presName="thickLine" presStyleLbl="alignNode1" presStyleIdx="3" presStyleCnt="6"/>
      <dgm:spPr/>
    </dgm:pt>
    <dgm:pt modelId="{34B7F5EC-D085-4651-AF42-08AAD97FF5FD}" type="pres">
      <dgm:prSet presAssocID="{66CF26C5-F5EF-476D-939C-4F518CBEAB55}" presName="horz1" presStyleCnt="0"/>
      <dgm:spPr/>
    </dgm:pt>
    <dgm:pt modelId="{C447E97D-35E6-4126-9E9E-BFF8AA9C322D}" type="pres">
      <dgm:prSet presAssocID="{66CF26C5-F5EF-476D-939C-4F518CBEAB55}" presName="tx1" presStyleLbl="revTx" presStyleIdx="3" presStyleCnt="6"/>
      <dgm:spPr/>
    </dgm:pt>
    <dgm:pt modelId="{FDA04A8F-2A76-46E0-BAD7-253472B84A07}" type="pres">
      <dgm:prSet presAssocID="{66CF26C5-F5EF-476D-939C-4F518CBEAB55}" presName="vert1" presStyleCnt="0"/>
      <dgm:spPr/>
    </dgm:pt>
    <dgm:pt modelId="{49E211EE-7050-4289-8AAD-252D8A37485F}" type="pres">
      <dgm:prSet presAssocID="{F087FF60-E5D4-4B73-A526-DF219B5703FA}" presName="thickLine" presStyleLbl="alignNode1" presStyleIdx="4" presStyleCnt="6"/>
      <dgm:spPr/>
    </dgm:pt>
    <dgm:pt modelId="{E0A4E100-99A4-4C52-A08C-90FE7C705B3C}" type="pres">
      <dgm:prSet presAssocID="{F087FF60-E5D4-4B73-A526-DF219B5703FA}" presName="horz1" presStyleCnt="0"/>
      <dgm:spPr/>
    </dgm:pt>
    <dgm:pt modelId="{420D263D-FAEE-483E-B80B-16AAB71080E8}" type="pres">
      <dgm:prSet presAssocID="{F087FF60-E5D4-4B73-A526-DF219B5703FA}" presName="tx1" presStyleLbl="revTx" presStyleIdx="4" presStyleCnt="6"/>
      <dgm:spPr/>
    </dgm:pt>
    <dgm:pt modelId="{98E0E640-AA71-4FD1-B55E-53D164EADE41}" type="pres">
      <dgm:prSet presAssocID="{F087FF60-E5D4-4B73-A526-DF219B5703FA}" presName="vert1" presStyleCnt="0"/>
      <dgm:spPr/>
    </dgm:pt>
    <dgm:pt modelId="{0DE637DD-4839-4E63-AF94-D00AA3C295E5}" type="pres">
      <dgm:prSet presAssocID="{19DAECB1-9EC8-4A7D-B5BA-AD86EBD9012A}" presName="thickLine" presStyleLbl="alignNode1" presStyleIdx="5" presStyleCnt="6"/>
      <dgm:spPr/>
    </dgm:pt>
    <dgm:pt modelId="{4B1F98F6-AEC3-4253-B81C-961ECB522A2B}" type="pres">
      <dgm:prSet presAssocID="{19DAECB1-9EC8-4A7D-B5BA-AD86EBD9012A}" presName="horz1" presStyleCnt="0"/>
      <dgm:spPr/>
    </dgm:pt>
    <dgm:pt modelId="{4F143582-45AF-4328-B2BB-EFDB3C7EE086}" type="pres">
      <dgm:prSet presAssocID="{19DAECB1-9EC8-4A7D-B5BA-AD86EBD9012A}" presName="tx1" presStyleLbl="revTx" presStyleIdx="5" presStyleCnt="6"/>
      <dgm:spPr/>
    </dgm:pt>
    <dgm:pt modelId="{7351DA1B-8567-4956-A9C0-389326648B95}" type="pres">
      <dgm:prSet presAssocID="{19DAECB1-9EC8-4A7D-B5BA-AD86EBD9012A}" presName="vert1" presStyleCnt="0"/>
      <dgm:spPr/>
    </dgm:pt>
  </dgm:ptLst>
  <dgm:cxnLst>
    <dgm:cxn modelId="{5B7ADF00-B273-43D7-ACD1-3CC0E5264E1E}" type="presOf" srcId="{F087FF60-E5D4-4B73-A526-DF219B5703FA}" destId="{420D263D-FAEE-483E-B80B-16AAB71080E8}" srcOrd="0" destOrd="0" presId="urn:microsoft.com/office/officeart/2008/layout/LinedList"/>
    <dgm:cxn modelId="{048C0208-7D13-4B1B-AF58-52DFAF6EADD2}" srcId="{9B984C79-EA56-4A2C-AD23-25424694EBC5}" destId="{19DAECB1-9EC8-4A7D-B5BA-AD86EBD9012A}" srcOrd="5" destOrd="0" parTransId="{05F2AE27-8192-462F-8F95-A5D84BEDA1C8}" sibTransId="{0636F7A4-5544-4B79-9DDB-8096DB213665}"/>
    <dgm:cxn modelId="{B54ABD15-072E-4782-A1A9-71EBEDA30E79}" srcId="{9B984C79-EA56-4A2C-AD23-25424694EBC5}" destId="{66CF26C5-F5EF-476D-939C-4F518CBEAB55}" srcOrd="3" destOrd="0" parTransId="{CEFA052B-540D-4087-A4C4-4A264F1232FF}" sibTransId="{497F7DBA-F507-4EAF-B00E-B977DADEEA33}"/>
    <dgm:cxn modelId="{250CE52C-120A-4D41-A55C-10004C28ECE2}" type="presOf" srcId="{66CF26C5-F5EF-476D-939C-4F518CBEAB55}" destId="{C447E97D-35E6-4126-9E9E-BFF8AA9C322D}" srcOrd="0" destOrd="0" presId="urn:microsoft.com/office/officeart/2008/layout/LinedList"/>
    <dgm:cxn modelId="{07C05048-C18B-4C8C-9BAA-F6E765CBD350}" srcId="{9B984C79-EA56-4A2C-AD23-25424694EBC5}" destId="{834C53E5-42CB-44AC-B18A-5A607AF3F3DC}" srcOrd="0" destOrd="0" parTransId="{C01C4C3B-4A17-4FE6-A9F5-B64421BC5B5D}" sibTransId="{42D8D378-A3E3-4804-ACAE-114B9B610689}"/>
    <dgm:cxn modelId="{60ED7969-7C3B-4CE5-B067-87B926431278}" type="presOf" srcId="{9B984C79-EA56-4A2C-AD23-25424694EBC5}" destId="{A2B95B48-C623-4508-BEED-409B01A5B878}" srcOrd="0" destOrd="0" presId="urn:microsoft.com/office/officeart/2008/layout/LinedList"/>
    <dgm:cxn modelId="{EC274D76-A4E6-4461-B883-1C25A6285D63}" srcId="{9B984C79-EA56-4A2C-AD23-25424694EBC5}" destId="{42A7D11D-A3ED-4712-9FDE-723CEDDADAC3}" srcOrd="1" destOrd="0" parTransId="{91507812-664B-46C0-BF34-767F2D2C4117}" sibTransId="{5B892E80-87DA-4CD6-9DB8-4947D7B8A2C3}"/>
    <dgm:cxn modelId="{E195D357-FA67-443C-BFB3-A156C3ABC79C}" type="presOf" srcId="{19DAECB1-9EC8-4A7D-B5BA-AD86EBD9012A}" destId="{4F143582-45AF-4328-B2BB-EFDB3C7EE086}" srcOrd="0" destOrd="0" presId="urn:microsoft.com/office/officeart/2008/layout/LinedList"/>
    <dgm:cxn modelId="{210E1A8B-EB1B-4DD9-B5D2-6877579B2943}" type="presOf" srcId="{A4DACF86-B71C-45C0-A441-2F1FD11ACE3D}" destId="{659AADDE-3E7B-417D-8FD5-05B2AB777378}" srcOrd="0" destOrd="0" presId="urn:microsoft.com/office/officeart/2008/layout/LinedList"/>
    <dgm:cxn modelId="{66B7728C-526F-4F62-A290-8E74C94AC953}" type="presOf" srcId="{834C53E5-42CB-44AC-B18A-5A607AF3F3DC}" destId="{9D14A38C-DA1B-41E7-B649-90B1D2AFBEAF}" srcOrd="0" destOrd="0" presId="urn:microsoft.com/office/officeart/2008/layout/LinedList"/>
    <dgm:cxn modelId="{4FAE7AA9-4F5F-4E50-9CB9-D45AF4330C45}" srcId="{9B984C79-EA56-4A2C-AD23-25424694EBC5}" destId="{F087FF60-E5D4-4B73-A526-DF219B5703FA}" srcOrd="4" destOrd="0" parTransId="{156E7B38-E3C9-43B6-B2D9-8F16D036DE20}" sibTransId="{48CA50F6-DD75-49BB-B4B0-69AEA3FC6324}"/>
    <dgm:cxn modelId="{7C9462DD-10A3-4B6D-B9CC-EAE3EE282B8F}" srcId="{9B984C79-EA56-4A2C-AD23-25424694EBC5}" destId="{A4DACF86-B71C-45C0-A441-2F1FD11ACE3D}" srcOrd="2" destOrd="0" parTransId="{C4B9185D-B9C8-4E9E-825C-7D40EB9D4A75}" sibTransId="{13670449-C24A-4577-A934-61E6775611E4}"/>
    <dgm:cxn modelId="{A67115F1-B852-4F1C-BE52-A6ACCCC366ED}" type="presOf" srcId="{42A7D11D-A3ED-4712-9FDE-723CEDDADAC3}" destId="{D927C5E4-6EF6-451D-BA94-CB84CCB483D1}" srcOrd="0" destOrd="0" presId="urn:microsoft.com/office/officeart/2008/layout/LinedList"/>
    <dgm:cxn modelId="{1C1BE93D-3DFE-4CF1-935B-FB394D98D604}" type="presParOf" srcId="{A2B95B48-C623-4508-BEED-409B01A5B878}" destId="{E2C2B9FB-73BF-4404-AEF4-7F9A35B86E4D}" srcOrd="0" destOrd="0" presId="urn:microsoft.com/office/officeart/2008/layout/LinedList"/>
    <dgm:cxn modelId="{DB132F17-F118-495B-9387-E3D4F68980EB}" type="presParOf" srcId="{A2B95B48-C623-4508-BEED-409B01A5B878}" destId="{58AA509B-1A7D-4FA8-A5F8-984FF6523CEF}" srcOrd="1" destOrd="0" presId="urn:microsoft.com/office/officeart/2008/layout/LinedList"/>
    <dgm:cxn modelId="{A31734D0-4A55-48FD-BB7B-89C3BB828E11}" type="presParOf" srcId="{58AA509B-1A7D-4FA8-A5F8-984FF6523CEF}" destId="{9D14A38C-DA1B-41E7-B649-90B1D2AFBEAF}" srcOrd="0" destOrd="0" presId="urn:microsoft.com/office/officeart/2008/layout/LinedList"/>
    <dgm:cxn modelId="{05B9FEA5-9136-4868-A51D-671D8A6A23C7}" type="presParOf" srcId="{58AA509B-1A7D-4FA8-A5F8-984FF6523CEF}" destId="{43711A0E-F74E-4C84-B927-44A359CDEBEA}" srcOrd="1" destOrd="0" presId="urn:microsoft.com/office/officeart/2008/layout/LinedList"/>
    <dgm:cxn modelId="{F6BA035A-350D-4046-8A6E-70AF0936E0D6}" type="presParOf" srcId="{A2B95B48-C623-4508-BEED-409B01A5B878}" destId="{C6228EF7-C7DD-46CC-B492-0301C7899D0B}" srcOrd="2" destOrd="0" presId="urn:microsoft.com/office/officeart/2008/layout/LinedList"/>
    <dgm:cxn modelId="{925E4DE9-4CBB-43AE-83D2-34AF5330C724}" type="presParOf" srcId="{A2B95B48-C623-4508-BEED-409B01A5B878}" destId="{D5791B64-3BD9-4358-A83E-98CAB81C73C2}" srcOrd="3" destOrd="0" presId="urn:microsoft.com/office/officeart/2008/layout/LinedList"/>
    <dgm:cxn modelId="{1E67576E-8C73-4440-83DF-B4A79DD3F4E0}" type="presParOf" srcId="{D5791B64-3BD9-4358-A83E-98CAB81C73C2}" destId="{D927C5E4-6EF6-451D-BA94-CB84CCB483D1}" srcOrd="0" destOrd="0" presId="urn:microsoft.com/office/officeart/2008/layout/LinedList"/>
    <dgm:cxn modelId="{3C8FBEBF-5A4D-4D9E-B691-03526F8F4ED5}" type="presParOf" srcId="{D5791B64-3BD9-4358-A83E-98CAB81C73C2}" destId="{E92C3387-D126-437E-B73A-67CFF09BABDF}" srcOrd="1" destOrd="0" presId="urn:microsoft.com/office/officeart/2008/layout/LinedList"/>
    <dgm:cxn modelId="{CDFC38E5-E9F2-4A15-9A26-AE06D129BDFA}" type="presParOf" srcId="{A2B95B48-C623-4508-BEED-409B01A5B878}" destId="{0E4CB1A3-6732-4A65-AD0E-BF3CEFAAD854}" srcOrd="4" destOrd="0" presId="urn:microsoft.com/office/officeart/2008/layout/LinedList"/>
    <dgm:cxn modelId="{D717EB4F-A536-4A7F-9B06-C72197B27FB3}" type="presParOf" srcId="{A2B95B48-C623-4508-BEED-409B01A5B878}" destId="{CC798FA6-8D8E-4CE3-BB6E-4CE48823F7A7}" srcOrd="5" destOrd="0" presId="urn:microsoft.com/office/officeart/2008/layout/LinedList"/>
    <dgm:cxn modelId="{7137060A-D53F-48AE-A09F-733B296ACBE7}" type="presParOf" srcId="{CC798FA6-8D8E-4CE3-BB6E-4CE48823F7A7}" destId="{659AADDE-3E7B-417D-8FD5-05B2AB777378}" srcOrd="0" destOrd="0" presId="urn:microsoft.com/office/officeart/2008/layout/LinedList"/>
    <dgm:cxn modelId="{9040002D-8E65-41EC-9AE7-4F248DE9900C}" type="presParOf" srcId="{CC798FA6-8D8E-4CE3-BB6E-4CE48823F7A7}" destId="{8BAE026E-7586-45D3-8122-ED81B636CC71}" srcOrd="1" destOrd="0" presId="urn:microsoft.com/office/officeart/2008/layout/LinedList"/>
    <dgm:cxn modelId="{E37767FF-3BB3-402E-B4A3-2F07ADB5D682}" type="presParOf" srcId="{A2B95B48-C623-4508-BEED-409B01A5B878}" destId="{A81FE501-DC0A-4509-A928-6ABB674A671D}" srcOrd="6" destOrd="0" presId="urn:microsoft.com/office/officeart/2008/layout/LinedList"/>
    <dgm:cxn modelId="{707A82D0-69B2-480B-8E96-EBA9357F0FB2}" type="presParOf" srcId="{A2B95B48-C623-4508-BEED-409B01A5B878}" destId="{34B7F5EC-D085-4651-AF42-08AAD97FF5FD}" srcOrd="7" destOrd="0" presId="urn:microsoft.com/office/officeart/2008/layout/LinedList"/>
    <dgm:cxn modelId="{9A00712D-9066-43F9-943B-27B1DE716447}" type="presParOf" srcId="{34B7F5EC-D085-4651-AF42-08AAD97FF5FD}" destId="{C447E97D-35E6-4126-9E9E-BFF8AA9C322D}" srcOrd="0" destOrd="0" presId="urn:microsoft.com/office/officeart/2008/layout/LinedList"/>
    <dgm:cxn modelId="{057AC4E9-7620-4AE9-A8C3-B4CBB34BAC31}" type="presParOf" srcId="{34B7F5EC-D085-4651-AF42-08AAD97FF5FD}" destId="{FDA04A8F-2A76-46E0-BAD7-253472B84A07}" srcOrd="1" destOrd="0" presId="urn:microsoft.com/office/officeart/2008/layout/LinedList"/>
    <dgm:cxn modelId="{0C01C107-461A-4189-9408-65D03B79EAEC}" type="presParOf" srcId="{A2B95B48-C623-4508-BEED-409B01A5B878}" destId="{49E211EE-7050-4289-8AAD-252D8A37485F}" srcOrd="8" destOrd="0" presId="urn:microsoft.com/office/officeart/2008/layout/LinedList"/>
    <dgm:cxn modelId="{05342B87-02EE-42BA-8D60-EE820EB3A9C8}" type="presParOf" srcId="{A2B95B48-C623-4508-BEED-409B01A5B878}" destId="{E0A4E100-99A4-4C52-A08C-90FE7C705B3C}" srcOrd="9" destOrd="0" presId="urn:microsoft.com/office/officeart/2008/layout/LinedList"/>
    <dgm:cxn modelId="{16EBCB4C-A194-41DA-B216-A958A75FECCE}" type="presParOf" srcId="{E0A4E100-99A4-4C52-A08C-90FE7C705B3C}" destId="{420D263D-FAEE-483E-B80B-16AAB71080E8}" srcOrd="0" destOrd="0" presId="urn:microsoft.com/office/officeart/2008/layout/LinedList"/>
    <dgm:cxn modelId="{FB2707E1-050B-4C4B-96B3-C1BFC27E2692}" type="presParOf" srcId="{E0A4E100-99A4-4C52-A08C-90FE7C705B3C}" destId="{98E0E640-AA71-4FD1-B55E-53D164EADE41}" srcOrd="1" destOrd="0" presId="urn:microsoft.com/office/officeart/2008/layout/LinedList"/>
    <dgm:cxn modelId="{79839E86-01EB-4917-9608-364D8C63927C}" type="presParOf" srcId="{A2B95B48-C623-4508-BEED-409B01A5B878}" destId="{0DE637DD-4839-4E63-AF94-D00AA3C295E5}" srcOrd="10" destOrd="0" presId="urn:microsoft.com/office/officeart/2008/layout/LinedList"/>
    <dgm:cxn modelId="{278E9051-5B47-42DA-B176-31FF9F7464CB}" type="presParOf" srcId="{A2B95B48-C623-4508-BEED-409B01A5B878}" destId="{4B1F98F6-AEC3-4253-B81C-961ECB522A2B}" srcOrd="11" destOrd="0" presId="urn:microsoft.com/office/officeart/2008/layout/LinedList"/>
    <dgm:cxn modelId="{81FC931E-27CE-4023-8168-BADECCA00D51}" type="presParOf" srcId="{4B1F98F6-AEC3-4253-B81C-961ECB522A2B}" destId="{4F143582-45AF-4328-B2BB-EFDB3C7EE086}" srcOrd="0" destOrd="0" presId="urn:microsoft.com/office/officeart/2008/layout/LinedList"/>
    <dgm:cxn modelId="{99CCC0EC-0373-408F-843A-E6FC2ADE802D}" type="presParOf" srcId="{4B1F98F6-AEC3-4253-B81C-961ECB522A2B}" destId="{7351DA1B-8567-4956-A9C0-389326648B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59E7BA-2542-484C-B15A-6BF95D785215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7FF5F4-8250-42D3-8812-8C44A222316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/>
            <a:t>Number and distribution of staff</a:t>
          </a:r>
        </a:p>
      </dgm:t>
    </dgm:pt>
    <dgm:pt modelId="{0E162E22-7ED5-4EDA-ACC8-B9DD26631D72}" type="parTrans" cxnId="{307C7675-8516-4159-923A-63D4380FCCCB}">
      <dgm:prSet/>
      <dgm:spPr/>
      <dgm:t>
        <a:bodyPr/>
        <a:lstStyle/>
        <a:p>
          <a:endParaRPr lang="en-US"/>
        </a:p>
      </dgm:t>
    </dgm:pt>
    <dgm:pt modelId="{4AEBCB0B-E9F4-4CFC-9425-1F290388BA11}" type="sibTrans" cxnId="{307C7675-8516-4159-923A-63D4380FCCCB}">
      <dgm:prSet/>
      <dgm:spPr/>
      <dgm:t>
        <a:bodyPr/>
        <a:lstStyle/>
        <a:p>
          <a:endParaRPr lang="en-US"/>
        </a:p>
      </dgm:t>
    </dgm:pt>
    <dgm:pt modelId="{D43BB96A-C9F5-4A30-8D4D-42E3615BDF7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/>
            <a:t>Services promised</a:t>
          </a:r>
        </a:p>
      </dgm:t>
    </dgm:pt>
    <dgm:pt modelId="{436C700E-9A20-44AB-B44B-9A403479107D}" type="parTrans" cxnId="{64BE0F4B-83B5-4C31-A56E-F8E30FACB09F}">
      <dgm:prSet/>
      <dgm:spPr/>
      <dgm:t>
        <a:bodyPr/>
        <a:lstStyle/>
        <a:p>
          <a:endParaRPr lang="en-US"/>
        </a:p>
      </dgm:t>
    </dgm:pt>
    <dgm:pt modelId="{4C73D9E3-8E35-4D7F-8E45-0410AABC3E8C}" type="sibTrans" cxnId="{64BE0F4B-83B5-4C31-A56E-F8E30FACB09F}">
      <dgm:prSet/>
      <dgm:spPr/>
      <dgm:t>
        <a:bodyPr/>
        <a:lstStyle/>
        <a:p>
          <a:endParaRPr lang="en-US"/>
        </a:p>
      </dgm:t>
    </dgm:pt>
    <dgm:pt modelId="{1D262E4A-9E49-426D-B730-D775AEBA020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/>
            <a:t>Partnerships with recruiters and employers who hire students</a:t>
          </a:r>
        </a:p>
      </dgm:t>
    </dgm:pt>
    <dgm:pt modelId="{4A74D68F-B838-4ED7-83A1-972F683EF1DE}" type="parTrans" cxnId="{C9609476-EC74-45BB-A0FC-CA097DBDCEBB}">
      <dgm:prSet/>
      <dgm:spPr/>
      <dgm:t>
        <a:bodyPr/>
        <a:lstStyle/>
        <a:p>
          <a:endParaRPr lang="en-US"/>
        </a:p>
      </dgm:t>
    </dgm:pt>
    <dgm:pt modelId="{EAAC537A-D819-4EB1-8327-B0C2343A814E}" type="sibTrans" cxnId="{C9609476-EC74-45BB-A0FC-CA097DBDCEBB}">
      <dgm:prSet/>
      <dgm:spPr/>
      <dgm:t>
        <a:bodyPr/>
        <a:lstStyle/>
        <a:p>
          <a:endParaRPr lang="en-US"/>
        </a:p>
      </dgm:t>
    </dgm:pt>
    <dgm:pt modelId="{FDE28B77-627B-430B-B32F-9A6F27CB0EEC}" type="pres">
      <dgm:prSet presAssocID="{8359E7BA-2542-484C-B15A-6BF95D785215}" presName="root" presStyleCnt="0">
        <dgm:presLayoutVars>
          <dgm:dir/>
          <dgm:resizeHandles val="exact"/>
        </dgm:presLayoutVars>
      </dgm:prSet>
      <dgm:spPr/>
    </dgm:pt>
    <dgm:pt modelId="{D65AEAC9-880A-4146-B0EB-F2AE7479014E}" type="pres">
      <dgm:prSet presAssocID="{387FF5F4-8250-42D3-8812-8C44A2223169}" presName="compNode" presStyleCnt="0"/>
      <dgm:spPr/>
    </dgm:pt>
    <dgm:pt modelId="{153A169F-432D-48B1-9093-7314749E632F}" type="pres">
      <dgm:prSet presAssocID="{387FF5F4-8250-42D3-8812-8C44A222316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33BD4DBF-9F5B-4AE5-B01B-4B010478D2E9}" type="pres">
      <dgm:prSet presAssocID="{387FF5F4-8250-42D3-8812-8C44A2223169}" presName="spaceRect" presStyleCnt="0"/>
      <dgm:spPr/>
    </dgm:pt>
    <dgm:pt modelId="{4933A524-B28F-4E58-AE69-0CC9E72B71CE}" type="pres">
      <dgm:prSet presAssocID="{387FF5F4-8250-42D3-8812-8C44A2223169}" presName="textRect" presStyleLbl="revTx" presStyleIdx="0" presStyleCnt="3">
        <dgm:presLayoutVars>
          <dgm:chMax val="1"/>
          <dgm:chPref val="1"/>
        </dgm:presLayoutVars>
      </dgm:prSet>
      <dgm:spPr/>
    </dgm:pt>
    <dgm:pt modelId="{17D53AB6-1FCF-47AB-87DF-B6A30EA8846D}" type="pres">
      <dgm:prSet presAssocID="{4AEBCB0B-E9F4-4CFC-9425-1F290388BA11}" presName="sibTrans" presStyleCnt="0"/>
      <dgm:spPr/>
    </dgm:pt>
    <dgm:pt modelId="{90B27FA4-E9BD-4880-A2EB-09D994A59ADC}" type="pres">
      <dgm:prSet presAssocID="{D43BB96A-C9F5-4A30-8D4D-42E3615BDF7E}" presName="compNode" presStyleCnt="0"/>
      <dgm:spPr/>
    </dgm:pt>
    <dgm:pt modelId="{ED2C6646-E16A-4D6F-97AC-556D6C03AE63}" type="pres">
      <dgm:prSet presAssocID="{D43BB96A-C9F5-4A30-8D4D-42E3615BDF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5CC1565-06D9-458D-A69E-E9744768552E}" type="pres">
      <dgm:prSet presAssocID="{D43BB96A-C9F5-4A30-8D4D-42E3615BDF7E}" presName="spaceRect" presStyleCnt="0"/>
      <dgm:spPr/>
    </dgm:pt>
    <dgm:pt modelId="{B2373BA0-D81D-4C96-B9A5-81A625DE96B2}" type="pres">
      <dgm:prSet presAssocID="{D43BB96A-C9F5-4A30-8D4D-42E3615BDF7E}" presName="textRect" presStyleLbl="revTx" presStyleIdx="1" presStyleCnt="3">
        <dgm:presLayoutVars>
          <dgm:chMax val="1"/>
          <dgm:chPref val="1"/>
        </dgm:presLayoutVars>
      </dgm:prSet>
      <dgm:spPr/>
    </dgm:pt>
    <dgm:pt modelId="{0928F3B6-DC51-4438-8A2F-E1C51A8B2A61}" type="pres">
      <dgm:prSet presAssocID="{4C73D9E3-8E35-4D7F-8E45-0410AABC3E8C}" presName="sibTrans" presStyleCnt="0"/>
      <dgm:spPr/>
    </dgm:pt>
    <dgm:pt modelId="{C75DDB29-BE1A-47B2-8CC5-C768F45B3EA9}" type="pres">
      <dgm:prSet presAssocID="{1D262E4A-9E49-426D-B730-D775AEBA0206}" presName="compNode" presStyleCnt="0"/>
      <dgm:spPr/>
    </dgm:pt>
    <dgm:pt modelId="{C4CA499E-31EC-4A98-B0DF-C708BF0F00F7}" type="pres">
      <dgm:prSet presAssocID="{1D262E4A-9E49-426D-B730-D775AEBA020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71469A77-59E9-4943-BBA8-561A416C5C43}" type="pres">
      <dgm:prSet presAssocID="{1D262E4A-9E49-426D-B730-D775AEBA0206}" presName="spaceRect" presStyleCnt="0"/>
      <dgm:spPr/>
    </dgm:pt>
    <dgm:pt modelId="{DF056036-BFC2-4BD1-B01B-647010135D0D}" type="pres">
      <dgm:prSet presAssocID="{1D262E4A-9E49-426D-B730-D775AEBA020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AAF6C34-D758-4877-A6B2-D92330869E9D}" type="presOf" srcId="{D43BB96A-C9F5-4A30-8D4D-42E3615BDF7E}" destId="{B2373BA0-D81D-4C96-B9A5-81A625DE96B2}" srcOrd="0" destOrd="0" presId="urn:microsoft.com/office/officeart/2018/2/layout/IconLabelList"/>
    <dgm:cxn modelId="{64BE0F4B-83B5-4C31-A56E-F8E30FACB09F}" srcId="{8359E7BA-2542-484C-B15A-6BF95D785215}" destId="{D43BB96A-C9F5-4A30-8D4D-42E3615BDF7E}" srcOrd="1" destOrd="0" parTransId="{436C700E-9A20-44AB-B44B-9A403479107D}" sibTransId="{4C73D9E3-8E35-4D7F-8E45-0410AABC3E8C}"/>
    <dgm:cxn modelId="{307C7675-8516-4159-923A-63D4380FCCCB}" srcId="{8359E7BA-2542-484C-B15A-6BF95D785215}" destId="{387FF5F4-8250-42D3-8812-8C44A2223169}" srcOrd="0" destOrd="0" parTransId="{0E162E22-7ED5-4EDA-ACC8-B9DD26631D72}" sibTransId="{4AEBCB0B-E9F4-4CFC-9425-1F290388BA11}"/>
    <dgm:cxn modelId="{C9609476-EC74-45BB-A0FC-CA097DBDCEBB}" srcId="{8359E7BA-2542-484C-B15A-6BF95D785215}" destId="{1D262E4A-9E49-426D-B730-D775AEBA0206}" srcOrd="2" destOrd="0" parTransId="{4A74D68F-B838-4ED7-83A1-972F683EF1DE}" sibTransId="{EAAC537A-D819-4EB1-8327-B0C2343A814E}"/>
    <dgm:cxn modelId="{63BFBE8F-BB8C-4FD4-842C-10A524D83746}" type="presOf" srcId="{1D262E4A-9E49-426D-B730-D775AEBA0206}" destId="{DF056036-BFC2-4BD1-B01B-647010135D0D}" srcOrd="0" destOrd="0" presId="urn:microsoft.com/office/officeart/2018/2/layout/IconLabelList"/>
    <dgm:cxn modelId="{EEE583B4-9202-4D2D-ACAC-86474E6A98A7}" type="presOf" srcId="{387FF5F4-8250-42D3-8812-8C44A2223169}" destId="{4933A524-B28F-4E58-AE69-0CC9E72B71CE}" srcOrd="0" destOrd="0" presId="urn:microsoft.com/office/officeart/2018/2/layout/IconLabelList"/>
    <dgm:cxn modelId="{3516BCFF-532A-4925-8A9B-E8D341BF8E0A}" type="presOf" srcId="{8359E7BA-2542-484C-B15A-6BF95D785215}" destId="{FDE28B77-627B-430B-B32F-9A6F27CB0EEC}" srcOrd="0" destOrd="0" presId="urn:microsoft.com/office/officeart/2018/2/layout/IconLabelList"/>
    <dgm:cxn modelId="{4834DAB9-4343-4F34-BA6B-D2F89D6FB0A4}" type="presParOf" srcId="{FDE28B77-627B-430B-B32F-9A6F27CB0EEC}" destId="{D65AEAC9-880A-4146-B0EB-F2AE7479014E}" srcOrd="0" destOrd="0" presId="urn:microsoft.com/office/officeart/2018/2/layout/IconLabelList"/>
    <dgm:cxn modelId="{AD404D1F-4CC4-4B15-BE72-9B1D5266F928}" type="presParOf" srcId="{D65AEAC9-880A-4146-B0EB-F2AE7479014E}" destId="{153A169F-432D-48B1-9093-7314749E632F}" srcOrd="0" destOrd="0" presId="urn:microsoft.com/office/officeart/2018/2/layout/IconLabelList"/>
    <dgm:cxn modelId="{F61F97D5-3C41-4DDE-B1D7-642C709D1C6C}" type="presParOf" srcId="{D65AEAC9-880A-4146-B0EB-F2AE7479014E}" destId="{33BD4DBF-9F5B-4AE5-B01B-4B010478D2E9}" srcOrd="1" destOrd="0" presId="urn:microsoft.com/office/officeart/2018/2/layout/IconLabelList"/>
    <dgm:cxn modelId="{7A5113A8-0F57-4E85-B871-85ED8984FF59}" type="presParOf" srcId="{D65AEAC9-880A-4146-B0EB-F2AE7479014E}" destId="{4933A524-B28F-4E58-AE69-0CC9E72B71CE}" srcOrd="2" destOrd="0" presId="urn:microsoft.com/office/officeart/2018/2/layout/IconLabelList"/>
    <dgm:cxn modelId="{E28EEF87-ADAC-4711-966C-C9504DD7ECF9}" type="presParOf" srcId="{FDE28B77-627B-430B-B32F-9A6F27CB0EEC}" destId="{17D53AB6-1FCF-47AB-87DF-B6A30EA8846D}" srcOrd="1" destOrd="0" presId="urn:microsoft.com/office/officeart/2018/2/layout/IconLabelList"/>
    <dgm:cxn modelId="{12FC8593-E349-4FB4-A605-C491A02C2ED3}" type="presParOf" srcId="{FDE28B77-627B-430B-B32F-9A6F27CB0EEC}" destId="{90B27FA4-E9BD-4880-A2EB-09D994A59ADC}" srcOrd="2" destOrd="0" presId="urn:microsoft.com/office/officeart/2018/2/layout/IconLabelList"/>
    <dgm:cxn modelId="{6F4FBEF3-C657-44EB-8960-FF07CA324C97}" type="presParOf" srcId="{90B27FA4-E9BD-4880-A2EB-09D994A59ADC}" destId="{ED2C6646-E16A-4D6F-97AC-556D6C03AE63}" srcOrd="0" destOrd="0" presId="urn:microsoft.com/office/officeart/2018/2/layout/IconLabelList"/>
    <dgm:cxn modelId="{391517EE-4E31-4CEF-9080-EDE60CAF6DF5}" type="presParOf" srcId="{90B27FA4-E9BD-4880-A2EB-09D994A59ADC}" destId="{55CC1565-06D9-458D-A69E-E9744768552E}" srcOrd="1" destOrd="0" presId="urn:microsoft.com/office/officeart/2018/2/layout/IconLabelList"/>
    <dgm:cxn modelId="{E0050F05-9A9E-451F-B561-79F59CC9E52B}" type="presParOf" srcId="{90B27FA4-E9BD-4880-A2EB-09D994A59ADC}" destId="{B2373BA0-D81D-4C96-B9A5-81A625DE96B2}" srcOrd="2" destOrd="0" presId="urn:microsoft.com/office/officeart/2018/2/layout/IconLabelList"/>
    <dgm:cxn modelId="{8A5D87A0-378A-4657-A345-B8AC0EE4E4DA}" type="presParOf" srcId="{FDE28B77-627B-430B-B32F-9A6F27CB0EEC}" destId="{0928F3B6-DC51-4438-8A2F-E1C51A8B2A61}" srcOrd="3" destOrd="0" presId="urn:microsoft.com/office/officeart/2018/2/layout/IconLabelList"/>
    <dgm:cxn modelId="{652FF25F-DD59-4685-8A22-C5C0C087FDB9}" type="presParOf" srcId="{FDE28B77-627B-430B-B32F-9A6F27CB0EEC}" destId="{C75DDB29-BE1A-47B2-8CC5-C768F45B3EA9}" srcOrd="4" destOrd="0" presId="urn:microsoft.com/office/officeart/2018/2/layout/IconLabelList"/>
    <dgm:cxn modelId="{D9953906-ED81-420B-9257-5759274A36B3}" type="presParOf" srcId="{C75DDB29-BE1A-47B2-8CC5-C768F45B3EA9}" destId="{C4CA499E-31EC-4A98-B0DF-C708BF0F00F7}" srcOrd="0" destOrd="0" presId="urn:microsoft.com/office/officeart/2018/2/layout/IconLabelList"/>
    <dgm:cxn modelId="{438760A0-214F-48B9-9A6D-0AD14497AAB7}" type="presParOf" srcId="{C75DDB29-BE1A-47B2-8CC5-C768F45B3EA9}" destId="{71469A77-59E9-4943-BBA8-561A416C5C43}" srcOrd="1" destOrd="0" presId="urn:microsoft.com/office/officeart/2018/2/layout/IconLabelList"/>
    <dgm:cxn modelId="{B4555959-5A5C-4488-8730-B242B51CB5FF}" type="presParOf" srcId="{C75DDB29-BE1A-47B2-8CC5-C768F45B3EA9}" destId="{DF056036-BFC2-4BD1-B01B-647010135D0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7EB50B-EAD0-4FAC-B2F5-8C502D997CD4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C9B383-2A23-4F53-A74E-09D33C99352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Withdrawal rates </a:t>
          </a:r>
        </a:p>
      </dgm:t>
    </dgm:pt>
    <dgm:pt modelId="{A58724DA-2B8D-4214-B6EC-CF68CC7507D6}" type="parTrans" cxnId="{20ABB760-2EB1-4DE8-8BB6-CC3B8F498AB1}">
      <dgm:prSet/>
      <dgm:spPr/>
      <dgm:t>
        <a:bodyPr/>
        <a:lstStyle/>
        <a:p>
          <a:endParaRPr lang="en-US"/>
        </a:p>
      </dgm:t>
    </dgm:pt>
    <dgm:pt modelId="{7558ED1F-EBC0-48D5-9447-93C2C4950756}" type="sibTrans" cxnId="{20ABB760-2EB1-4DE8-8BB6-CC3B8F498AB1}">
      <dgm:prSet/>
      <dgm:spPr/>
      <dgm:t>
        <a:bodyPr/>
        <a:lstStyle/>
        <a:p>
          <a:endParaRPr lang="en-US"/>
        </a:p>
      </dgm:t>
    </dgm:pt>
    <dgm:pt modelId="{6FBCE983-CFB2-4B5C-8766-EC6B9F5BEFE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Educational spending</a:t>
          </a:r>
        </a:p>
      </dgm:t>
    </dgm:pt>
    <dgm:pt modelId="{79C8497A-F83C-4347-9AE4-28957AE3B8EF}" type="parTrans" cxnId="{A7CF32D1-09A0-4CDA-B7E7-17C9D13FFDD5}">
      <dgm:prSet/>
      <dgm:spPr/>
      <dgm:t>
        <a:bodyPr/>
        <a:lstStyle/>
        <a:p>
          <a:endParaRPr lang="en-US"/>
        </a:p>
      </dgm:t>
    </dgm:pt>
    <dgm:pt modelId="{E15CFF6B-F13B-423F-9A57-CC61F7B3734B}" type="sibTrans" cxnId="{A7CF32D1-09A0-4CDA-B7E7-17C9D13FFDD5}">
      <dgm:prSet/>
      <dgm:spPr/>
      <dgm:t>
        <a:bodyPr/>
        <a:lstStyle/>
        <a:p>
          <a:endParaRPr lang="en-US"/>
        </a:p>
      </dgm:t>
    </dgm:pt>
    <dgm:pt modelId="{9E34B711-30DB-4267-B046-D9100E0ACAA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Licensure pass rates</a:t>
          </a:r>
        </a:p>
      </dgm:t>
    </dgm:pt>
    <dgm:pt modelId="{B4D8F963-6C5B-4845-B929-A268E89C0A62}" type="parTrans" cxnId="{C4C91221-8711-49C2-BD4B-AC3551FD64BB}">
      <dgm:prSet/>
      <dgm:spPr/>
      <dgm:t>
        <a:bodyPr/>
        <a:lstStyle/>
        <a:p>
          <a:endParaRPr lang="en-US"/>
        </a:p>
      </dgm:t>
    </dgm:pt>
    <dgm:pt modelId="{CEBCB8B6-19C8-4E3F-BAA0-FC80D562DE6E}" type="sibTrans" cxnId="{C4C91221-8711-49C2-BD4B-AC3551FD64BB}">
      <dgm:prSet/>
      <dgm:spPr/>
      <dgm:t>
        <a:bodyPr/>
        <a:lstStyle/>
        <a:p>
          <a:endParaRPr lang="en-US"/>
        </a:p>
      </dgm:t>
    </dgm:pt>
    <dgm:pt modelId="{68195A6E-8E92-4BC8-9C53-2DB8D5933030}" type="pres">
      <dgm:prSet presAssocID="{227EB50B-EAD0-4FAC-B2F5-8C502D997CD4}" presName="root" presStyleCnt="0">
        <dgm:presLayoutVars>
          <dgm:dir/>
          <dgm:resizeHandles val="exact"/>
        </dgm:presLayoutVars>
      </dgm:prSet>
      <dgm:spPr/>
    </dgm:pt>
    <dgm:pt modelId="{3A444107-7F73-42E4-83C6-BE6977C187E6}" type="pres">
      <dgm:prSet presAssocID="{62C9B383-2A23-4F53-A74E-09D33C99352F}" presName="compNode" presStyleCnt="0"/>
      <dgm:spPr/>
    </dgm:pt>
    <dgm:pt modelId="{B486ED0C-3443-4796-87D3-FE1B64D7548F}" type="pres">
      <dgm:prSet presAssocID="{62C9B383-2A23-4F53-A74E-09D33C99352F}" presName="iconBgRect" presStyleLbl="bgShp" presStyleIdx="0" presStyleCnt="3"/>
      <dgm:spPr/>
    </dgm:pt>
    <dgm:pt modelId="{639C7068-D5B7-4833-991D-871412A7D0D0}" type="pres">
      <dgm:prSet presAssocID="{62C9B383-2A23-4F53-A74E-09D33C99352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xit with solid fill"/>
        </a:ext>
      </dgm:extLst>
    </dgm:pt>
    <dgm:pt modelId="{4FA59E62-1D09-4B33-9DB4-29227F541766}" type="pres">
      <dgm:prSet presAssocID="{62C9B383-2A23-4F53-A74E-09D33C99352F}" presName="spaceRect" presStyleCnt="0"/>
      <dgm:spPr/>
    </dgm:pt>
    <dgm:pt modelId="{B2279AE9-F30C-46B7-975A-61AFC6F000F6}" type="pres">
      <dgm:prSet presAssocID="{62C9B383-2A23-4F53-A74E-09D33C99352F}" presName="textRect" presStyleLbl="revTx" presStyleIdx="0" presStyleCnt="3">
        <dgm:presLayoutVars>
          <dgm:chMax val="1"/>
          <dgm:chPref val="1"/>
        </dgm:presLayoutVars>
      </dgm:prSet>
      <dgm:spPr/>
    </dgm:pt>
    <dgm:pt modelId="{25540648-BD41-4F0C-BE08-3B89DABDC69A}" type="pres">
      <dgm:prSet presAssocID="{7558ED1F-EBC0-48D5-9447-93C2C4950756}" presName="sibTrans" presStyleCnt="0"/>
      <dgm:spPr/>
    </dgm:pt>
    <dgm:pt modelId="{85E2EA3C-4406-445A-937B-A50C425F7429}" type="pres">
      <dgm:prSet presAssocID="{6FBCE983-CFB2-4B5C-8766-EC6B9F5BEFEC}" presName="compNode" presStyleCnt="0"/>
      <dgm:spPr/>
    </dgm:pt>
    <dgm:pt modelId="{386F817D-06D5-4FBD-8F8D-46CBA0A84DDF}" type="pres">
      <dgm:prSet presAssocID="{6FBCE983-CFB2-4B5C-8766-EC6B9F5BEFEC}" presName="iconBgRect" presStyleLbl="bgShp" presStyleIdx="1" presStyleCnt="3"/>
      <dgm:spPr/>
    </dgm:pt>
    <dgm:pt modelId="{C6EC5CE4-CD92-407D-9DA4-C5D1644A26EB}" type="pres">
      <dgm:prSet presAssocID="{6FBCE983-CFB2-4B5C-8766-EC6B9F5BEFE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8FF2521-8943-43D5-9628-A06E8EC3C55B}" type="pres">
      <dgm:prSet presAssocID="{6FBCE983-CFB2-4B5C-8766-EC6B9F5BEFEC}" presName="spaceRect" presStyleCnt="0"/>
      <dgm:spPr/>
    </dgm:pt>
    <dgm:pt modelId="{B10B7C1C-078D-4EA9-9D0F-27944D2BA52C}" type="pres">
      <dgm:prSet presAssocID="{6FBCE983-CFB2-4B5C-8766-EC6B9F5BEFEC}" presName="textRect" presStyleLbl="revTx" presStyleIdx="1" presStyleCnt="3">
        <dgm:presLayoutVars>
          <dgm:chMax val="1"/>
          <dgm:chPref val="1"/>
        </dgm:presLayoutVars>
      </dgm:prSet>
      <dgm:spPr/>
    </dgm:pt>
    <dgm:pt modelId="{FA185BDF-6AE0-4513-806B-5F896DFBC164}" type="pres">
      <dgm:prSet presAssocID="{E15CFF6B-F13B-423F-9A57-CC61F7B3734B}" presName="sibTrans" presStyleCnt="0"/>
      <dgm:spPr/>
    </dgm:pt>
    <dgm:pt modelId="{093237E1-627C-43E4-9456-144BACE4BE7A}" type="pres">
      <dgm:prSet presAssocID="{9E34B711-30DB-4267-B046-D9100E0ACAA7}" presName="compNode" presStyleCnt="0"/>
      <dgm:spPr/>
    </dgm:pt>
    <dgm:pt modelId="{B0F73486-ECAA-4734-91E6-695C26FB0EDC}" type="pres">
      <dgm:prSet presAssocID="{9E34B711-30DB-4267-B046-D9100E0ACAA7}" presName="iconBgRect" presStyleLbl="bgShp" presStyleIdx="2" presStyleCnt="3"/>
      <dgm:spPr/>
    </dgm:pt>
    <dgm:pt modelId="{2785A010-16D1-4F94-9B49-91E063D15B7A}" type="pres">
      <dgm:prSet presAssocID="{9E34B711-30DB-4267-B046-D9100E0ACAA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2EBD46A0-8257-4278-B7AB-655767055C44}" type="pres">
      <dgm:prSet presAssocID="{9E34B711-30DB-4267-B046-D9100E0ACAA7}" presName="spaceRect" presStyleCnt="0"/>
      <dgm:spPr/>
    </dgm:pt>
    <dgm:pt modelId="{12552B7D-5E44-471A-B553-F972664434B5}" type="pres">
      <dgm:prSet presAssocID="{9E34B711-30DB-4267-B046-D9100E0ACAA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4C91221-8711-49C2-BD4B-AC3551FD64BB}" srcId="{227EB50B-EAD0-4FAC-B2F5-8C502D997CD4}" destId="{9E34B711-30DB-4267-B046-D9100E0ACAA7}" srcOrd="2" destOrd="0" parTransId="{B4D8F963-6C5B-4845-B929-A268E89C0A62}" sibTransId="{CEBCB8B6-19C8-4E3F-BAA0-FC80D562DE6E}"/>
    <dgm:cxn modelId="{9C99935C-2F6D-494A-BBC1-00DC07D33B08}" type="presOf" srcId="{9E34B711-30DB-4267-B046-D9100E0ACAA7}" destId="{12552B7D-5E44-471A-B553-F972664434B5}" srcOrd="0" destOrd="0" presId="urn:microsoft.com/office/officeart/2018/5/layout/IconCircleLabelList"/>
    <dgm:cxn modelId="{523A695E-FE79-4ECD-82B5-036E34AC3406}" type="presOf" srcId="{6FBCE983-CFB2-4B5C-8766-EC6B9F5BEFEC}" destId="{B10B7C1C-078D-4EA9-9D0F-27944D2BA52C}" srcOrd="0" destOrd="0" presId="urn:microsoft.com/office/officeart/2018/5/layout/IconCircleLabelList"/>
    <dgm:cxn modelId="{20ABB760-2EB1-4DE8-8BB6-CC3B8F498AB1}" srcId="{227EB50B-EAD0-4FAC-B2F5-8C502D997CD4}" destId="{62C9B383-2A23-4F53-A74E-09D33C99352F}" srcOrd="0" destOrd="0" parTransId="{A58724DA-2B8D-4214-B6EC-CF68CC7507D6}" sibTransId="{7558ED1F-EBC0-48D5-9447-93C2C4950756}"/>
    <dgm:cxn modelId="{5D278655-17AD-438A-8E2F-2326CDD59405}" type="presOf" srcId="{227EB50B-EAD0-4FAC-B2F5-8C502D997CD4}" destId="{68195A6E-8E92-4BC8-9C53-2DB8D5933030}" srcOrd="0" destOrd="0" presId="urn:microsoft.com/office/officeart/2018/5/layout/IconCircleLabelList"/>
    <dgm:cxn modelId="{7DDB74C5-C2B1-460B-B904-31E608FBB276}" type="presOf" srcId="{62C9B383-2A23-4F53-A74E-09D33C99352F}" destId="{B2279AE9-F30C-46B7-975A-61AFC6F000F6}" srcOrd="0" destOrd="0" presId="urn:microsoft.com/office/officeart/2018/5/layout/IconCircleLabelList"/>
    <dgm:cxn modelId="{A7CF32D1-09A0-4CDA-B7E7-17C9D13FFDD5}" srcId="{227EB50B-EAD0-4FAC-B2F5-8C502D997CD4}" destId="{6FBCE983-CFB2-4B5C-8766-EC6B9F5BEFEC}" srcOrd="1" destOrd="0" parTransId="{79C8497A-F83C-4347-9AE4-28957AE3B8EF}" sibTransId="{E15CFF6B-F13B-423F-9A57-CC61F7B3734B}"/>
    <dgm:cxn modelId="{C1E54BFE-F196-4D3F-97D7-C1F12EA24AAB}" type="presParOf" srcId="{68195A6E-8E92-4BC8-9C53-2DB8D5933030}" destId="{3A444107-7F73-42E4-83C6-BE6977C187E6}" srcOrd="0" destOrd="0" presId="urn:microsoft.com/office/officeart/2018/5/layout/IconCircleLabelList"/>
    <dgm:cxn modelId="{65BE22FA-B9F9-44E6-B2C3-9805D9FDA45E}" type="presParOf" srcId="{3A444107-7F73-42E4-83C6-BE6977C187E6}" destId="{B486ED0C-3443-4796-87D3-FE1B64D7548F}" srcOrd="0" destOrd="0" presId="urn:microsoft.com/office/officeart/2018/5/layout/IconCircleLabelList"/>
    <dgm:cxn modelId="{32E76E8F-142A-4419-B551-F814C02B1A03}" type="presParOf" srcId="{3A444107-7F73-42E4-83C6-BE6977C187E6}" destId="{639C7068-D5B7-4833-991D-871412A7D0D0}" srcOrd="1" destOrd="0" presId="urn:microsoft.com/office/officeart/2018/5/layout/IconCircleLabelList"/>
    <dgm:cxn modelId="{4781A2DB-1676-45E2-8007-C244DF89CC07}" type="presParOf" srcId="{3A444107-7F73-42E4-83C6-BE6977C187E6}" destId="{4FA59E62-1D09-4B33-9DB4-29227F541766}" srcOrd="2" destOrd="0" presId="urn:microsoft.com/office/officeart/2018/5/layout/IconCircleLabelList"/>
    <dgm:cxn modelId="{8B2E1546-3541-4BF6-BAB9-AD14B1072F1D}" type="presParOf" srcId="{3A444107-7F73-42E4-83C6-BE6977C187E6}" destId="{B2279AE9-F30C-46B7-975A-61AFC6F000F6}" srcOrd="3" destOrd="0" presId="urn:microsoft.com/office/officeart/2018/5/layout/IconCircleLabelList"/>
    <dgm:cxn modelId="{36EB11BE-F1F5-4828-AD18-259F760A89B2}" type="presParOf" srcId="{68195A6E-8E92-4BC8-9C53-2DB8D5933030}" destId="{25540648-BD41-4F0C-BE08-3B89DABDC69A}" srcOrd="1" destOrd="0" presId="urn:microsoft.com/office/officeart/2018/5/layout/IconCircleLabelList"/>
    <dgm:cxn modelId="{75F976AD-A4A6-409C-A5CB-1D56220F77D9}" type="presParOf" srcId="{68195A6E-8E92-4BC8-9C53-2DB8D5933030}" destId="{85E2EA3C-4406-445A-937B-A50C425F7429}" srcOrd="2" destOrd="0" presId="urn:microsoft.com/office/officeart/2018/5/layout/IconCircleLabelList"/>
    <dgm:cxn modelId="{B3F25E09-2487-4039-9C0D-3C0C1E80AC97}" type="presParOf" srcId="{85E2EA3C-4406-445A-937B-A50C425F7429}" destId="{386F817D-06D5-4FBD-8F8D-46CBA0A84DDF}" srcOrd="0" destOrd="0" presId="urn:microsoft.com/office/officeart/2018/5/layout/IconCircleLabelList"/>
    <dgm:cxn modelId="{FADE2940-C033-4744-A488-90BBD3D0AA46}" type="presParOf" srcId="{85E2EA3C-4406-445A-937B-A50C425F7429}" destId="{C6EC5CE4-CD92-407D-9DA4-C5D1644A26EB}" srcOrd="1" destOrd="0" presId="urn:microsoft.com/office/officeart/2018/5/layout/IconCircleLabelList"/>
    <dgm:cxn modelId="{EB3AC721-5108-41AF-925B-43DEC5949EF4}" type="presParOf" srcId="{85E2EA3C-4406-445A-937B-A50C425F7429}" destId="{18FF2521-8943-43D5-9628-A06E8EC3C55B}" srcOrd="2" destOrd="0" presId="urn:microsoft.com/office/officeart/2018/5/layout/IconCircleLabelList"/>
    <dgm:cxn modelId="{FBCFD88E-B074-4BD6-94F2-8E365834E9E9}" type="presParOf" srcId="{85E2EA3C-4406-445A-937B-A50C425F7429}" destId="{B10B7C1C-078D-4EA9-9D0F-27944D2BA52C}" srcOrd="3" destOrd="0" presId="urn:microsoft.com/office/officeart/2018/5/layout/IconCircleLabelList"/>
    <dgm:cxn modelId="{1C916FB3-8D6E-4DCE-99E0-EACF2A13C5B2}" type="presParOf" srcId="{68195A6E-8E92-4BC8-9C53-2DB8D5933030}" destId="{FA185BDF-6AE0-4513-806B-5F896DFBC164}" srcOrd="3" destOrd="0" presId="urn:microsoft.com/office/officeart/2018/5/layout/IconCircleLabelList"/>
    <dgm:cxn modelId="{E356A13E-FC85-4602-BE48-F78F5E145A79}" type="presParOf" srcId="{68195A6E-8E92-4BC8-9C53-2DB8D5933030}" destId="{093237E1-627C-43E4-9456-144BACE4BE7A}" srcOrd="4" destOrd="0" presId="urn:microsoft.com/office/officeart/2018/5/layout/IconCircleLabelList"/>
    <dgm:cxn modelId="{8C5C19BA-62C0-4081-A041-819764CCD2BC}" type="presParOf" srcId="{093237E1-627C-43E4-9456-144BACE4BE7A}" destId="{B0F73486-ECAA-4734-91E6-695C26FB0EDC}" srcOrd="0" destOrd="0" presId="urn:microsoft.com/office/officeart/2018/5/layout/IconCircleLabelList"/>
    <dgm:cxn modelId="{45D0AB68-7573-440A-9974-D057E7B0C234}" type="presParOf" srcId="{093237E1-627C-43E4-9456-144BACE4BE7A}" destId="{2785A010-16D1-4F94-9B49-91E063D15B7A}" srcOrd="1" destOrd="0" presId="urn:microsoft.com/office/officeart/2018/5/layout/IconCircleLabelList"/>
    <dgm:cxn modelId="{99FC8CAE-C537-4AB6-8A38-DB5072CB2471}" type="presParOf" srcId="{093237E1-627C-43E4-9456-144BACE4BE7A}" destId="{2EBD46A0-8257-4278-B7AB-655767055C44}" srcOrd="2" destOrd="0" presId="urn:microsoft.com/office/officeart/2018/5/layout/IconCircleLabelList"/>
    <dgm:cxn modelId="{88118CA1-5E27-42A4-BEC9-DF593D15EA8F}" type="presParOf" srcId="{093237E1-627C-43E4-9456-144BACE4BE7A}" destId="{12552B7D-5E44-471A-B553-F972664434B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373C17-AF0A-4196-8B4C-5C2D3E7C7C5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4B86E3-04ED-489A-86B7-6313234F177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Institutions are required to meet all professional licensing standards in the states where students initially enrolled into the program</a:t>
          </a:r>
        </a:p>
      </dgm:t>
    </dgm:pt>
    <dgm:pt modelId="{A31EF05E-03EC-4B0E-B6E8-EC97E1AA2417}" type="parTrans" cxnId="{588FB507-6BB2-4AEE-8C1C-C30F93526960}">
      <dgm:prSet/>
      <dgm:spPr/>
      <dgm:t>
        <a:bodyPr/>
        <a:lstStyle/>
        <a:p>
          <a:endParaRPr lang="en-US"/>
        </a:p>
      </dgm:t>
    </dgm:pt>
    <dgm:pt modelId="{2504E673-7AEB-4FBF-9FA9-7825BBE11539}" type="sibTrans" cxnId="{588FB507-6BB2-4AEE-8C1C-C30F93526960}">
      <dgm:prSet/>
      <dgm:spPr/>
      <dgm:t>
        <a:bodyPr/>
        <a:lstStyle/>
        <a:p>
          <a:endParaRPr lang="en-US"/>
        </a:p>
      </dgm:t>
    </dgm:pt>
    <dgm:pt modelId="{5FB89EFA-E529-4760-96B5-FFF46F5DCC8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Removes current option that allows institutions to state that they are unable to make a determination of whether they can meet the state licensing requirements in a particular state</a:t>
          </a:r>
        </a:p>
      </dgm:t>
    </dgm:pt>
    <dgm:pt modelId="{99DD067B-2FFE-4261-A79C-C51B09156E93}" type="parTrans" cxnId="{78EBE40D-CC0B-4B6F-BDE0-4901E4F72D94}">
      <dgm:prSet/>
      <dgm:spPr/>
      <dgm:t>
        <a:bodyPr/>
        <a:lstStyle/>
        <a:p>
          <a:endParaRPr lang="en-US"/>
        </a:p>
      </dgm:t>
    </dgm:pt>
    <dgm:pt modelId="{C972B430-C946-49DD-8205-F12A9B18BDD3}" type="sibTrans" cxnId="{78EBE40D-CC0B-4B6F-BDE0-4901E4F72D94}">
      <dgm:prSet/>
      <dgm:spPr/>
      <dgm:t>
        <a:bodyPr/>
        <a:lstStyle/>
        <a:p>
          <a:endParaRPr lang="en-US"/>
        </a:p>
      </dgm:t>
    </dgm:pt>
    <dgm:pt modelId="{431802D9-7280-4844-9926-55F93613A45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Department originally proposed to require that institutions meet the professional licensing standards in the states that a student is located and seeks employment, which could be all 50 states</a:t>
          </a:r>
        </a:p>
      </dgm:t>
    </dgm:pt>
    <dgm:pt modelId="{0C96C684-0BBC-456E-A22B-F4D57FA53C24}" type="parTrans" cxnId="{30A8C500-8DD7-4044-9C7F-970B7D592CAB}">
      <dgm:prSet/>
      <dgm:spPr/>
      <dgm:t>
        <a:bodyPr/>
        <a:lstStyle/>
        <a:p>
          <a:endParaRPr lang="en-US"/>
        </a:p>
      </dgm:t>
    </dgm:pt>
    <dgm:pt modelId="{CE009013-606F-41CC-B03F-90DBDB4D90D5}" type="sibTrans" cxnId="{30A8C500-8DD7-4044-9C7F-970B7D592CAB}">
      <dgm:prSet/>
      <dgm:spPr/>
      <dgm:t>
        <a:bodyPr/>
        <a:lstStyle/>
        <a:p>
          <a:endParaRPr lang="en-US"/>
        </a:p>
      </dgm:t>
    </dgm:pt>
    <dgm:pt modelId="{3B204A2C-EF70-40CF-9212-C93C4698471F}" type="pres">
      <dgm:prSet presAssocID="{40373C17-AF0A-4196-8B4C-5C2D3E7C7C55}" presName="root" presStyleCnt="0">
        <dgm:presLayoutVars>
          <dgm:dir/>
          <dgm:resizeHandles val="exact"/>
        </dgm:presLayoutVars>
      </dgm:prSet>
      <dgm:spPr/>
    </dgm:pt>
    <dgm:pt modelId="{FE105F41-063B-4697-9428-244278797D9E}" type="pres">
      <dgm:prSet presAssocID="{114B86E3-04ED-489A-86B7-6313234F177F}" presName="compNode" presStyleCnt="0"/>
      <dgm:spPr/>
    </dgm:pt>
    <dgm:pt modelId="{0E3A4327-44A9-45C1-8797-C956C35864D4}" type="pres">
      <dgm:prSet presAssocID="{114B86E3-04ED-489A-86B7-6313234F177F}" presName="bgRect" presStyleLbl="bgShp" presStyleIdx="0" presStyleCnt="3"/>
      <dgm:spPr/>
    </dgm:pt>
    <dgm:pt modelId="{6E8AEC38-6B4E-41DE-80E8-D155EA12B440}" type="pres">
      <dgm:prSet presAssocID="{114B86E3-04ED-489A-86B7-6313234F177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with solid fill"/>
        </a:ext>
      </dgm:extLst>
    </dgm:pt>
    <dgm:pt modelId="{92F2C0B3-2164-45FE-A4F1-610E8855461A}" type="pres">
      <dgm:prSet presAssocID="{114B86E3-04ED-489A-86B7-6313234F177F}" presName="spaceRect" presStyleCnt="0"/>
      <dgm:spPr/>
    </dgm:pt>
    <dgm:pt modelId="{6216B06C-94A1-4198-AC01-3D4FE6004767}" type="pres">
      <dgm:prSet presAssocID="{114B86E3-04ED-489A-86B7-6313234F177F}" presName="parTx" presStyleLbl="revTx" presStyleIdx="0" presStyleCnt="3">
        <dgm:presLayoutVars>
          <dgm:chMax val="0"/>
          <dgm:chPref val="0"/>
        </dgm:presLayoutVars>
      </dgm:prSet>
      <dgm:spPr/>
    </dgm:pt>
    <dgm:pt modelId="{BE67098B-30C1-48FF-9A50-8C624C7057F3}" type="pres">
      <dgm:prSet presAssocID="{2504E673-7AEB-4FBF-9FA9-7825BBE11539}" presName="sibTrans" presStyleCnt="0"/>
      <dgm:spPr/>
    </dgm:pt>
    <dgm:pt modelId="{E5822315-FE81-4D82-A2F3-5D9ED6226581}" type="pres">
      <dgm:prSet presAssocID="{5FB89EFA-E529-4760-96B5-FFF46F5DCC80}" presName="compNode" presStyleCnt="0"/>
      <dgm:spPr/>
    </dgm:pt>
    <dgm:pt modelId="{2D6E6E74-1976-4FD3-8DEE-16E7596B8D82}" type="pres">
      <dgm:prSet presAssocID="{5FB89EFA-E529-4760-96B5-FFF46F5DCC80}" presName="bgRect" presStyleLbl="bgShp" presStyleIdx="1" presStyleCnt="3"/>
      <dgm:spPr/>
    </dgm:pt>
    <dgm:pt modelId="{54C6EB15-09EE-40D0-9242-11E42112E014}" type="pres">
      <dgm:prSet presAssocID="{5FB89EFA-E529-4760-96B5-FFF46F5DCC8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 with solid fill"/>
        </a:ext>
      </dgm:extLst>
    </dgm:pt>
    <dgm:pt modelId="{3D915F8C-2218-485E-B302-54DB6554A574}" type="pres">
      <dgm:prSet presAssocID="{5FB89EFA-E529-4760-96B5-FFF46F5DCC80}" presName="spaceRect" presStyleCnt="0"/>
      <dgm:spPr/>
    </dgm:pt>
    <dgm:pt modelId="{95600F25-CD67-4B24-86E0-88F6A26CE2EC}" type="pres">
      <dgm:prSet presAssocID="{5FB89EFA-E529-4760-96B5-FFF46F5DCC80}" presName="parTx" presStyleLbl="revTx" presStyleIdx="1" presStyleCnt="3">
        <dgm:presLayoutVars>
          <dgm:chMax val="0"/>
          <dgm:chPref val="0"/>
        </dgm:presLayoutVars>
      </dgm:prSet>
      <dgm:spPr/>
    </dgm:pt>
    <dgm:pt modelId="{9E640A23-78E9-40C0-88E3-4B6F79A33948}" type="pres">
      <dgm:prSet presAssocID="{C972B430-C946-49DD-8205-F12A9B18BDD3}" presName="sibTrans" presStyleCnt="0"/>
      <dgm:spPr/>
    </dgm:pt>
    <dgm:pt modelId="{843832CE-FB98-41A0-B754-993BEE01A51C}" type="pres">
      <dgm:prSet presAssocID="{431802D9-7280-4844-9926-55F93613A455}" presName="compNode" presStyleCnt="0"/>
      <dgm:spPr/>
    </dgm:pt>
    <dgm:pt modelId="{2719EE9E-9147-4EC9-9981-67435799FCCA}" type="pres">
      <dgm:prSet presAssocID="{431802D9-7280-4844-9926-55F93613A455}" presName="bgRect" presStyleLbl="bgShp" presStyleIdx="2" presStyleCnt="3"/>
      <dgm:spPr/>
    </dgm:pt>
    <dgm:pt modelId="{0511E35B-60FD-40C5-921D-1AF7895CB1FC}" type="pres">
      <dgm:prSet presAssocID="{431802D9-7280-4844-9926-55F93613A45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ctions with solid fill"/>
        </a:ext>
      </dgm:extLst>
    </dgm:pt>
    <dgm:pt modelId="{98AA4897-E00B-4AF9-BBF5-1AFDF48C8563}" type="pres">
      <dgm:prSet presAssocID="{431802D9-7280-4844-9926-55F93613A455}" presName="spaceRect" presStyleCnt="0"/>
      <dgm:spPr/>
    </dgm:pt>
    <dgm:pt modelId="{24D17C59-C945-483C-A081-5CA7D85EB64F}" type="pres">
      <dgm:prSet presAssocID="{431802D9-7280-4844-9926-55F93613A45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0A8C500-8DD7-4044-9C7F-970B7D592CAB}" srcId="{40373C17-AF0A-4196-8B4C-5C2D3E7C7C55}" destId="{431802D9-7280-4844-9926-55F93613A455}" srcOrd="2" destOrd="0" parTransId="{0C96C684-0BBC-456E-A22B-F4D57FA53C24}" sibTransId="{CE009013-606F-41CC-B03F-90DBDB4D90D5}"/>
    <dgm:cxn modelId="{588FB507-6BB2-4AEE-8C1C-C30F93526960}" srcId="{40373C17-AF0A-4196-8B4C-5C2D3E7C7C55}" destId="{114B86E3-04ED-489A-86B7-6313234F177F}" srcOrd="0" destOrd="0" parTransId="{A31EF05E-03EC-4B0E-B6E8-EC97E1AA2417}" sibTransId="{2504E673-7AEB-4FBF-9FA9-7825BBE11539}"/>
    <dgm:cxn modelId="{78EBE40D-CC0B-4B6F-BDE0-4901E4F72D94}" srcId="{40373C17-AF0A-4196-8B4C-5C2D3E7C7C55}" destId="{5FB89EFA-E529-4760-96B5-FFF46F5DCC80}" srcOrd="1" destOrd="0" parTransId="{99DD067B-2FFE-4261-A79C-C51B09156E93}" sibTransId="{C972B430-C946-49DD-8205-F12A9B18BDD3}"/>
    <dgm:cxn modelId="{55605868-CE5C-4F2C-9824-BECF825AC9EB}" type="presOf" srcId="{5FB89EFA-E529-4760-96B5-FFF46F5DCC80}" destId="{95600F25-CD67-4B24-86E0-88F6A26CE2EC}" srcOrd="0" destOrd="0" presId="urn:microsoft.com/office/officeart/2018/2/layout/IconVerticalSolidList"/>
    <dgm:cxn modelId="{F13095C7-1667-4FF5-AE03-830B568AABD6}" type="presOf" srcId="{431802D9-7280-4844-9926-55F93613A455}" destId="{24D17C59-C945-483C-A081-5CA7D85EB64F}" srcOrd="0" destOrd="0" presId="urn:microsoft.com/office/officeart/2018/2/layout/IconVerticalSolidList"/>
    <dgm:cxn modelId="{E5C1F7DD-9055-469B-9406-ED3F432C0608}" type="presOf" srcId="{40373C17-AF0A-4196-8B4C-5C2D3E7C7C55}" destId="{3B204A2C-EF70-40CF-9212-C93C4698471F}" srcOrd="0" destOrd="0" presId="urn:microsoft.com/office/officeart/2018/2/layout/IconVerticalSolidList"/>
    <dgm:cxn modelId="{506258FF-D663-49C8-A463-9402E8829B72}" type="presOf" srcId="{114B86E3-04ED-489A-86B7-6313234F177F}" destId="{6216B06C-94A1-4198-AC01-3D4FE6004767}" srcOrd="0" destOrd="0" presId="urn:microsoft.com/office/officeart/2018/2/layout/IconVerticalSolidList"/>
    <dgm:cxn modelId="{970E8AF1-8040-4F50-9F5D-AB5D70F0039B}" type="presParOf" srcId="{3B204A2C-EF70-40CF-9212-C93C4698471F}" destId="{FE105F41-063B-4697-9428-244278797D9E}" srcOrd="0" destOrd="0" presId="urn:microsoft.com/office/officeart/2018/2/layout/IconVerticalSolidList"/>
    <dgm:cxn modelId="{F0E3D986-7BB1-4C18-90E7-376F1A95CB3B}" type="presParOf" srcId="{FE105F41-063B-4697-9428-244278797D9E}" destId="{0E3A4327-44A9-45C1-8797-C956C35864D4}" srcOrd="0" destOrd="0" presId="urn:microsoft.com/office/officeart/2018/2/layout/IconVerticalSolidList"/>
    <dgm:cxn modelId="{65DC6C3A-9BBD-4953-A77B-F1D698C57494}" type="presParOf" srcId="{FE105F41-063B-4697-9428-244278797D9E}" destId="{6E8AEC38-6B4E-41DE-80E8-D155EA12B440}" srcOrd="1" destOrd="0" presId="urn:microsoft.com/office/officeart/2018/2/layout/IconVerticalSolidList"/>
    <dgm:cxn modelId="{400483F9-3DD2-4BEE-ACCF-EBFD668BE39F}" type="presParOf" srcId="{FE105F41-063B-4697-9428-244278797D9E}" destId="{92F2C0B3-2164-45FE-A4F1-610E8855461A}" srcOrd="2" destOrd="0" presId="urn:microsoft.com/office/officeart/2018/2/layout/IconVerticalSolidList"/>
    <dgm:cxn modelId="{D80F265D-6A9C-4622-A537-050EBC92AF00}" type="presParOf" srcId="{FE105F41-063B-4697-9428-244278797D9E}" destId="{6216B06C-94A1-4198-AC01-3D4FE6004767}" srcOrd="3" destOrd="0" presId="urn:microsoft.com/office/officeart/2018/2/layout/IconVerticalSolidList"/>
    <dgm:cxn modelId="{831BE522-1120-4F56-B6D6-ED2C85280AC9}" type="presParOf" srcId="{3B204A2C-EF70-40CF-9212-C93C4698471F}" destId="{BE67098B-30C1-48FF-9A50-8C624C7057F3}" srcOrd="1" destOrd="0" presId="urn:microsoft.com/office/officeart/2018/2/layout/IconVerticalSolidList"/>
    <dgm:cxn modelId="{E2B1CE4D-CCEF-42E2-8FC1-77AE8886C75B}" type="presParOf" srcId="{3B204A2C-EF70-40CF-9212-C93C4698471F}" destId="{E5822315-FE81-4D82-A2F3-5D9ED6226581}" srcOrd="2" destOrd="0" presId="urn:microsoft.com/office/officeart/2018/2/layout/IconVerticalSolidList"/>
    <dgm:cxn modelId="{84E1C2BA-C687-4BAF-AC31-47B9A8D63246}" type="presParOf" srcId="{E5822315-FE81-4D82-A2F3-5D9ED6226581}" destId="{2D6E6E74-1976-4FD3-8DEE-16E7596B8D82}" srcOrd="0" destOrd="0" presId="urn:microsoft.com/office/officeart/2018/2/layout/IconVerticalSolidList"/>
    <dgm:cxn modelId="{7C8D8FF1-5136-4FD1-87CE-D54E2F72FEEC}" type="presParOf" srcId="{E5822315-FE81-4D82-A2F3-5D9ED6226581}" destId="{54C6EB15-09EE-40D0-9242-11E42112E014}" srcOrd="1" destOrd="0" presId="urn:microsoft.com/office/officeart/2018/2/layout/IconVerticalSolidList"/>
    <dgm:cxn modelId="{71EBF4D7-50BA-4FED-B5BC-11060DCB59A4}" type="presParOf" srcId="{E5822315-FE81-4D82-A2F3-5D9ED6226581}" destId="{3D915F8C-2218-485E-B302-54DB6554A574}" srcOrd="2" destOrd="0" presId="urn:microsoft.com/office/officeart/2018/2/layout/IconVerticalSolidList"/>
    <dgm:cxn modelId="{DA7C51D2-FF50-4DF1-B943-128E7C8B4266}" type="presParOf" srcId="{E5822315-FE81-4D82-A2F3-5D9ED6226581}" destId="{95600F25-CD67-4B24-86E0-88F6A26CE2EC}" srcOrd="3" destOrd="0" presId="urn:microsoft.com/office/officeart/2018/2/layout/IconVerticalSolidList"/>
    <dgm:cxn modelId="{18C1A0CF-A08F-4E3E-AAC9-03C8E604E5FE}" type="presParOf" srcId="{3B204A2C-EF70-40CF-9212-C93C4698471F}" destId="{9E640A23-78E9-40C0-88E3-4B6F79A33948}" srcOrd="3" destOrd="0" presId="urn:microsoft.com/office/officeart/2018/2/layout/IconVerticalSolidList"/>
    <dgm:cxn modelId="{744B79F5-67D5-4919-BC20-D0D2F10C2F80}" type="presParOf" srcId="{3B204A2C-EF70-40CF-9212-C93C4698471F}" destId="{843832CE-FB98-41A0-B754-993BEE01A51C}" srcOrd="4" destOrd="0" presId="urn:microsoft.com/office/officeart/2018/2/layout/IconVerticalSolidList"/>
    <dgm:cxn modelId="{4C58F708-3AD7-4A56-8B78-0FE8B5670ED6}" type="presParOf" srcId="{843832CE-FB98-41A0-B754-993BEE01A51C}" destId="{2719EE9E-9147-4EC9-9981-67435799FCCA}" srcOrd="0" destOrd="0" presId="urn:microsoft.com/office/officeart/2018/2/layout/IconVerticalSolidList"/>
    <dgm:cxn modelId="{E721A866-D777-4061-AA18-A59D48437800}" type="presParOf" srcId="{843832CE-FB98-41A0-B754-993BEE01A51C}" destId="{0511E35B-60FD-40C5-921D-1AF7895CB1FC}" srcOrd="1" destOrd="0" presId="urn:microsoft.com/office/officeart/2018/2/layout/IconVerticalSolidList"/>
    <dgm:cxn modelId="{EE7B6670-BDEB-4945-9EF0-2EC138C3E75A}" type="presParOf" srcId="{843832CE-FB98-41A0-B754-993BEE01A51C}" destId="{98AA4897-E00B-4AF9-BBF5-1AFDF48C8563}" srcOrd="2" destOrd="0" presId="urn:microsoft.com/office/officeart/2018/2/layout/IconVerticalSolidList"/>
    <dgm:cxn modelId="{A24274DE-F24A-4429-9163-6E8FA8C13C7F}" type="presParOf" srcId="{843832CE-FB98-41A0-B754-993BEE01A51C}" destId="{24D17C59-C945-483C-A081-5CA7D85EB6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BF3981-939B-4DCB-B63C-4E43B5C2060C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98179B-4B37-4997-A250-B2CB4AD081E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Distance education students will retain the consumer protection laws of their home state</a:t>
          </a:r>
        </a:p>
      </dgm:t>
    </dgm:pt>
    <dgm:pt modelId="{78D0AA47-420B-43EC-A192-9BB5B1825E28}" type="parTrans" cxnId="{9D50E280-8793-4BC4-BF4E-EE1DF2C8D10F}">
      <dgm:prSet/>
      <dgm:spPr/>
      <dgm:t>
        <a:bodyPr/>
        <a:lstStyle/>
        <a:p>
          <a:endParaRPr lang="en-US"/>
        </a:p>
      </dgm:t>
    </dgm:pt>
    <dgm:pt modelId="{ECCA4D5B-EFF1-492A-929E-272778042E2F}" type="sibTrans" cxnId="{9D50E280-8793-4BC4-BF4E-EE1DF2C8D10F}">
      <dgm:prSet/>
      <dgm:spPr/>
      <dgm:t>
        <a:bodyPr/>
        <a:lstStyle/>
        <a:p>
          <a:endParaRPr lang="en-US"/>
        </a:p>
      </dgm:t>
    </dgm:pt>
    <dgm:pt modelId="{774573BE-8701-4F10-87CE-9464E674B8C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Several states have consumer protection laws stronger than NC-SARA</a:t>
          </a:r>
        </a:p>
      </dgm:t>
    </dgm:pt>
    <dgm:pt modelId="{95FB2DB7-5E3A-4E06-B063-FC28491C709C}" type="parTrans" cxnId="{324443EA-1A33-460D-A76A-59796AE93471}">
      <dgm:prSet/>
      <dgm:spPr/>
      <dgm:t>
        <a:bodyPr/>
        <a:lstStyle/>
        <a:p>
          <a:endParaRPr lang="en-US"/>
        </a:p>
      </dgm:t>
    </dgm:pt>
    <dgm:pt modelId="{495C3C93-6A21-4A33-A059-C7FDAF8C641B}" type="sibTrans" cxnId="{324443EA-1A33-460D-A76A-59796AE93471}">
      <dgm:prSet/>
      <dgm:spPr/>
      <dgm:t>
        <a:bodyPr/>
        <a:lstStyle/>
        <a:p>
          <a:endParaRPr lang="en-US"/>
        </a:p>
      </dgm:t>
    </dgm:pt>
    <dgm:pt modelId="{501B25DC-B31B-4ACD-995B-8B48B7D4953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900" dirty="0"/>
            <a:t>This will be a major concern for NC-SARA because state reciprocity will no longer be able to substitute for stronger state laws related to closure, recruitment or misrepresentation</a:t>
          </a:r>
        </a:p>
      </dgm:t>
    </dgm:pt>
    <dgm:pt modelId="{AED17E6E-54FF-4C7A-B8F6-3DF0DCEDE28F}" type="parTrans" cxnId="{AE90496D-A28D-48B7-BF1F-1D1D5E63FAAE}">
      <dgm:prSet/>
      <dgm:spPr/>
      <dgm:t>
        <a:bodyPr/>
        <a:lstStyle/>
        <a:p>
          <a:endParaRPr lang="en-US"/>
        </a:p>
      </dgm:t>
    </dgm:pt>
    <dgm:pt modelId="{6E9F293D-041C-450B-99C4-43E1883B099E}" type="sibTrans" cxnId="{AE90496D-A28D-48B7-BF1F-1D1D5E63FAAE}">
      <dgm:prSet/>
      <dgm:spPr/>
      <dgm:t>
        <a:bodyPr/>
        <a:lstStyle/>
        <a:p>
          <a:endParaRPr lang="en-US"/>
        </a:p>
      </dgm:t>
    </dgm:pt>
    <dgm:pt modelId="{0757E8EF-D612-4FBF-B0F4-A1DB51A7909C}" type="pres">
      <dgm:prSet presAssocID="{EEBF3981-939B-4DCB-B63C-4E43B5C2060C}" presName="root" presStyleCnt="0">
        <dgm:presLayoutVars>
          <dgm:dir/>
          <dgm:resizeHandles val="exact"/>
        </dgm:presLayoutVars>
      </dgm:prSet>
      <dgm:spPr/>
    </dgm:pt>
    <dgm:pt modelId="{B68B8637-9ADF-4F28-A855-FC55883BA5CB}" type="pres">
      <dgm:prSet presAssocID="{6998179B-4B37-4997-A250-B2CB4AD081E7}" presName="compNode" presStyleCnt="0"/>
      <dgm:spPr/>
    </dgm:pt>
    <dgm:pt modelId="{6205C178-126A-40E8-A32F-76587712DAD0}" type="pres">
      <dgm:prSet presAssocID="{6998179B-4B37-4997-A250-B2CB4AD081E7}" presName="iconRect" presStyleLbl="node1" presStyleIdx="0" presStyleCnt="3" custLinFactNeighborX="-1665" custLinFactNeighborY="1165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nline meeting with solid fill"/>
        </a:ext>
      </dgm:extLst>
    </dgm:pt>
    <dgm:pt modelId="{676BE2A5-B874-4C99-8FA3-04F5E4974BF5}" type="pres">
      <dgm:prSet presAssocID="{6998179B-4B37-4997-A250-B2CB4AD081E7}" presName="spaceRect" presStyleCnt="0"/>
      <dgm:spPr/>
    </dgm:pt>
    <dgm:pt modelId="{79C7FFF0-DF0E-4071-8BFA-654CB162D1FE}" type="pres">
      <dgm:prSet presAssocID="{6998179B-4B37-4997-A250-B2CB4AD081E7}" presName="textRect" presStyleLbl="revTx" presStyleIdx="0" presStyleCnt="3" custScaleX="193453" custScaleY="117299" custLinFactNeighborY="11700">
        <dgm:presLayoutVars>
          <dgm:chMax val="1"/>
          <dgm:chPref val="1"/>
        </dgm:presLayoutVars>
      </dgm:prSet>
      <dgm:spPr/>
    </dgm:pt>
    <dgm:pt modelId="{35CC653A-56CA-4180-8B4E-55158905539B}" type="pres">
      <dgm:prSet presAssocID="{ECCA4D5B-EFF1-492A-929E-272778042E2F}" presName="sibTrans" presStyleCnt="0"/>
      <dgm:spPr/>
    </dgm:pt>
    <dgm:pt modelId="{56528B64-D7AD-465C-9A89-278A25B140DF}" type="pres">
      <dgm:prSet presAssocID="{774573BE-8701-4F10-87CE-9464E674B8CC}" presName="compNode" presStyleCnt="0"/>
      <dgm:spPr/>
    </dgm:pt>
    <dgm:pt modelId="{7112896B-BB70-48C8-836B-4D3A9652780E}" type="pres">
      <dgm:prSet presAssocID="{774573BE-8701-4F10-87CE-9464E674B8C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FC433953-366B-455C-B3E8-28E61F5A30F9}" type="pres">
      <dgm:prSet presAssocID="{774573BE-8701-4F10-87CE-9464E674B8CC}" presName="spaceRect" presStyleCnt="0"/>
      <dgm:spPr/>
    </dgm:pt>
    <dgm:pt modelId="{5434EE22-C4CA-4163-AE99-2331569E5F1C}" type="pres">
      <dgm:prSet presAssocID="{774573BE-8701-4F10-87CE-9464E674B8CC}" presName="textRect" presStyleLbl="revTx" presStyleIdx="1" presStyleCnt="3" custScaleX="173918">
        <dgm:presLayoutVars>
          <dgm:chMax val="1"/>
          <dgm:chPref val="1"/>
        </dgm:presLayoutVars>
      </dgm:prSet>
      <dgm:spPr/>
    </dgm:pt>
    <dgm:pt modelId="{8BF861B4-73CF-4FAD-916D-61A9CD49651B}" type="pres">
      <dgm:prSet presAssocID="{495C3C93-6A21-4A33-A059-C7FDAF8C641B}" presName="sibTrans" presStyleCnt="0"/>
      <dgm:spPr/>
    </dgm:pt>
    <dgm:pt modelId="{87DB5E90-A453-4836-8E80-DEE7AFD3FB98}" type="pres">
      <dgm:prSet presAssocID="{501B25DC-B31B-4ACD-995B-8B48B7D4953A}" presName="compNode" presStyleCnt="0"/>
      <dgm:spPr/>
    </dgm:pt>
    <dgm:pt modelId="{3289BFD1-184F-4416-92A7-3D4394EE3C94}" type="pres">
      <dgm:prSet presAssocID="{501B25DC-B31B-4ACD-995B-8B48B7D4953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lobe outline"/>
        </a:ext>
      </dgm:extLst>
    </dgm:pt>
    <dgm:pt modelId="{065A646C-4458-4EB0-8552-16CDE9369133}" type="pres">
      <dgm:prSet presAssocID="{501B25DC-B31B-4ACD-995B-8B48B7D4953A}" presName="spaceRect" presStyleCnt="0"/>
      <dgm:spPr/>
    </dgm:pt>
    <dgm:pt modelId="{E7774AB5-C46C-4808-A0C5-1A5F11DA9FA2}" type="pres">
      <dgm:prSet presAssocID="{501B25DC-B31B-4ACD-995B-8B48B7D4953A}" presName="textRect" presStyleLbl="revTx" presStyleIdx="2" presStyleCnt="3" custScaleX="207342" custLinFactNeighborX="11432" custLinFactNeighborY="-1086">
        <dgm:presLayoutVars>
          <dgm:chMax val="1"/>
          <dgm:chPref val="1"/>
        </dgm:presLayoutVars>
      </dgm:prSet>
      <dgm:spPr/>
    </dgm:pt>
  </dgm:ptLst>
  <dgm:cxnLst>
    <dgm:cxn modelId="{0562FB5D-B63E-4D86-B0EA-70F650E49317}" type="presOf" srcId="{774573BE-8701-4F10-87CE-9464E674B8CC}" destId="{5434EE22-C4CA-4163-AE99-2331569E5F1C}" srcOrd="0" destOrd="0" presId="urn:microsoft.com/office/officeart/2018/2/layout/IconLabelList"/>
    <dgm:cxn modelId="{AE90496D-A28D-48B7-BF1F-1D1D5E63FAAE}" srcId="{EEBF3981-939B-4DCB-B63C-4E43B5C2060C}" destId="{501B25DC-B31B-4ACD-995B-8B48B7D4953A}" srcOrd="2" destOrd="0" parTransId="{AED17E6E-54FF-4C7A-B8F6-3DF0DCEDE28F}" sibTransId="{6E9F293D-041C-450B-99C4-43E1883B099E}"/>
    <dgm:cxn modelId="{9D50E280-8793-4BC4-BF4E-EE1DF2C8D10F}" srcId="{EEBF3981-939B-4DCB-B63C-4E43B5C2060C}" destId="{6998179B-4B37-4997-A250-B2CB4AD081E7}" srcOrd="0" destOrd="0" parTransId="{78D0AA47-420B-43EC-A192-9BB5B1825E28}" sibTransId="{ECCA4D5B-EFF1-492A-929E-272778042E2F}"/>
    <dgm:cxn modelId="{D4F2CFC0-A313-408F-BF82-FA09513EEE2E}" type="presOf" srcId="{501B25DC-B31B-4ACD-995B-8B48B7D4953A}" destId="{E7774AB5-C46C-4808-A0C5-1A5F11DA9FA2}" srcOrd="0" destOrd="0" presId="urn:microsoft.com/office/officeart/2018/2/layout/IconLabelList"/>
    <dgm:cxn modelId="{5D8695CB-C2E3-4B33-8A8D-FF72C353A31A}" type="presOf" srcId="{6998179B-4B37-4997-A250-B2CB4AD081E7}" destId="{79C7FFF0-DF0E-4071-8BFA-654CB162D1FE}" srcOrd="0" destOrd="0" presId="urn:microsoft.com/office/officeart/2018/2/layout/IconLabelList"/>
    <dgm:cxn modelId="{0F078FDA-92C4-41B5-8477-072F2C491722}" type="presOf" srcId="{EEBF3981-939B-4DCB-B63C-4E43B5C2060C}" destId="{0757E8EF-D612-4FBF-B0F4-A1DB51A7909C}" srcOrd="0" destOrd="0" presId="urn:microsoft.com/office/officeart/2018/2/layout/IconLabelList"/>
    <dgm:cxn modelId="{324443EA-1A33-460D-A76A-59796AE93471}" srcId="{EEBF3981-939B-4DCB-B63C-4E43B5C2060C}" destId="{774573BE-8701-4F10-87CE-9464E674B8CC}" srcOrd="1" destOrd="0" parTransId="{95FB2DB7-5E3A-4E06-B063-FC28491C709C}" sibTransId="{495C3C93-6A21-4A33-A059-C7FDAF8C641B}"/>
    <dgm:cxn modelId="{5C4ABFA9-2E8D-4C27-8CA7-7705BD526A17}" type="presParOf" srcId="{0757E8EF-D612-4FBF-B0F4-A1DB51A7909C}" destId="{B68B8637-9ADF-4F28-A855-FC55883BA5CB}" srcOrd="0" destOrd="0" presId="urn:microsoft.com/office/officeart/2018/2/layout/IconLabelList"/>
    <dgm:cxn modelId="{CD4ECF27-929D-4429-9FCC-1D7E3285F58E}" type="presParOf" srcId="{B68B8637-9ADF-4F28-A855-FC55883BA5CB}" destId="{6205C178-126A-40E8-A32F-76587712DAD0}" srcOrd="0" destOrd="0" presId="urn:microsoft.com/office/officeart/2018/2/layout/IconLabelList"/>
    <dgm:cxn modelId="{90359232-B9A7-4106-B7FE-FF1C1D56B1BD}" type="presParOf" srcId="{B68B8637-9ADF-4F28-A855-FC55883BA5CB}" destId="{676BE2A5-B874-4C99-8FA3-04F5E4974BF5}" srcOrd="1" destOrd="0" presId="urn:microsoft.com/office/officeart/2018/2/layout/IconLabelList"/>
    <dgm:cxn modelId="{12AA6677-FBBB-464E-8094-30771615ED90}" type="presParOf" srcId="{B68B8637-9ADF-4F28-A855-FC55883BA5CB}" destId="{79C7FFF0-DF0E-4071-8BFA-654CB162D1FE}" srcOrd="2" destOrd="0" presId="urn:microsoft.com/office/officeart/2018/2/layout/IconLabelList"/>
    <dgm:cxn modelId="{06477688-EF75-4C45-A8A1-CB3E92687FC6}" type="presParOf" srcId="{0757E8EF-D612-4FBF-B0F4-A1DB51A7909C}" destId="{35CC653A-56CA-4180-8B4E-55158905539B}" srcOrd="1" destOrd="0" presId="urn:microsoft.com/office/officeart/2018/2/layout/IconLabelList"/>
    <dgm:cxn modelId="{F03E83B9-130E-4127-BE24-C55FEF81BEB6}" type="presParOf" srcId="{0757E8EF-D612-4FBF-B0F4-A1DB51A7909C}" destId="{56528B64-D7AD-465C-9A89-278A25B140DF}" srcOrd="2" destOrd="0" presId="urn:microsoft.com/office/officeart/2018/2/layout/IconLabelList"/>
    <dgm:cxn modelId="{D7FA0B22-E9F3-48B5-A2FC-92F11137465E}" type="presParOf" srcId="{56528B64-D7AD-465C-9A89-278A25B140DF}" destId="{7112896B-BB70-48C8-836B-4D3A9652780E}" srcOrd="0" destOrd="0" presId="urn:microsoft.com/office/officeart/2018/2/layout/IconLabelList"/>
    <dgm:cxn modelId="{CC6310E6-3CF0-40C8-9FB1-B80F70C66C12}" type="presParOf" srcId="{56528B64-D7AD-465C-9A89-278A25B140DF}" destId="{FC433953-366B-455C-B3E8-28E61F5A30F9}" srcOrd="1" destOrd="0" presId="urn:microsoft.com/office/officeart/2018/2/layout/IconLabelList"/>
    <dgm:cxn modelId="{6EBDBA65-B4DD-4893-BE47-424CFC972884}" type="presParOf" srcId="{56528B64-D7AD-465C-9A89-278A25B140DF}" destId="{5434EE22-C4CA-4163-AE99-2331569E5F1C}" srcOrd="2" destOrd="0" presId="urn:microsoft.com/office/officeart/2018/2/layout/IconLabelList"/>
    <dgm:cxn modelId="{A8332094-6B7E-4037-A6AF-9BF04979AC14}" type="presParOf" srcId="{0757E8EF-D612-4FBF-B0F4-A1DB51A7909C}" destId="{8BF861B4-73CF-4FAD-916D-61A9CD49651B}" srcOrd="3" destOrd="0" presId="urn:microsoft.com/office/officeart/2018/2/layout/IconLabelList"/>
    <dgm:cxn modelId="{08B07A3D-B518-4D2E-AC36-4A7E642C637F}" type="presParOf" srcId="{0757E8EF-D612-4FBF-B0F4-A1DB51A7909C}" destId="{87DB5E90-A453-4836-8E80-DEE7AFD3FB98}" srcOrd="4" destOrd="0" presId="urn:microsoft.com/office/officeart/2018/2/layout/IconLabelList"/>
    <dgm:cxn modelId="{6CE0153E-EB76-4196-9211-0521D7C7859F}" type="presParOf" srcId="{87DB5E90-A453-4836-8E80-DEE7AFD3FB98}" destId="{3289BFD1-184F-4416-92A7-3D4394EE3C94}" srcOrd="0" destOrd="0" presId="urn:microsoft.com/office/officeart/2018/2/layout/IconLabelList"/>
    <dgm:cxn modelId="{82D4F24C-5A2D-4D40-A1E3-BC01F900E2F1}" type="presParOf" srcId="{87DB5E90-A453-4836-8E80-DEE7AFD3FB98}" destId="{065A646C-4458-4EB0-8552-16CDE9369133}" srcOrd="1" destOrd="0" presId="urn:microsoft.com/office/officeart/2018/2/layout/IconLabelList"/>
    <dgm:cxn modelId="{738DA7EA-71F0-4599-88F2-E5AF74245EB4}" type="presParOf" srcId="{87DB5E90-A453-4836-8E80-DEE7AFD3FB98}" destId="{E7774AB5-C46C-4808-A0C5-1A5F11DA9FA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A783ED-0EFA-4A88-B9CA-2B04B453930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DB688F-ECC2-4DE4-B4E7-411C4146295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More mandatory and discretionary triggers added </a:t>
          </a:r>
        </a:p>
      </dgm:t>
    </dgm:pt>
    <dgm:pt modelId="{E98C6D97-B420-45EF-A590-F41C4418EB34}" type="parTrans" cxnId="{3EA91A93-2E93-4AAB-8791-231C9A43129F}">
      <dgm:prSet/>
      <dgm:spPr/>
      <dgm:t>
        <a:bodyPr/>
        <a:lstStyle/>
        <a:p>
          <a:endParaRPr lang="en-US"/>
        </a:p>
      </dgm:t>
    </dgm:pt>
    <dgm:pt modelId="{33F30BF0-F925-4B75-A7D7-40B7A7E30F37}" type="sibTrans" cxnId="{3EA91A93-2E93-4AAB-8791-231C9A43129F}">
      <dgm:prSet/>
      <dgm:spPr/>
      <dgm:t>
        <a:bodyPr/>
        <a:lstStyle/>
        <a:p>
          <a:endParaRPr lang="en-US"/>
        </a:p>
      </dgm:t>
    </dgm:pt>
    <dgm:pt modelId="{3338FDFA-353B-44E0-95D3-C0E2267D444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u="sng" dirty="0"/>
            <a:t>Mandatory</a:t>
          </a:r>
          <a:r>
            <a:rPr lang="en-US" sz="2000" dirty="0"/>
            <a:t> triggers generally require institution to post letters of credit</a:t>
          </a:r>
          <a:br>
            <a:rPr lang="en-US" sz="1600" dirty="0"/>
          </a:br>
          <a:endParaRPr lang="en-US" sz="1600" dirty="0"/>
        </a:p>
      </dgm:t>
    </dgm:pt>
    <dgm:pt modelId="{A6E9928A-2577-4BEC-9C13-D22FBC354277}" type="parTrans" cxnId="{D6AE0855-0506-4993-AF3A-4318BA378AE4}">
      <dgm:prSet/>
      <dgm:spPr/>
      <dgm:t>
        <a:bodyPr/>
        <a:lstStyle/>
        <a:p>
          <a:endParaRPr lang="en-US"/>
        </a:p>
      </dgm:t>
    </dgm:pt>
    <dgm:pt modelId="{1EA9ADB4-B57B-46EE-B4D6-E2600BFFA86E}" type="sibTrans" cxnId="{D6AE0855-0506-4993-AF3A-4318BA378AE4}">
      <dgm:prSet/>
      <dgm:spPr/>
      <dgm:t>
        <a:bodyPr/>
        <a:lstStyle/>
        <a:p>
          <a:endParaRPr lang="en-US"/>
        </a:p>
      </dgm:t>
    </dgm:pt>
    <dgm:pt modelId="{0B733CA0-30FE-4071-8D1E-8A5F36A7A58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u="sng" dirty="0"/>
            <a:t>Discretionary</a:t>
          </a:r>
          <a:r>
            <a:rPr lang="en-US" sz="2000" dirty="0"/>
            <a:t> triggers given case-by-case consideration to check financial health</a:t>
          </a:r>
        </a:p>
      </dgm:t>
    </dgm:pt>
    <dgm:pt modelId="{3765FC21-7F05-4085-B9FB-4AC496EA0A9D}" type="parTrans" cxnId="{D7917BF2-5AC0-45C8-9EC6-97B85B063A44}">
      <dgm:prSet/>
      <dgm:spPr/>
      <dgm:t>
        <a:bodyPr/>
        <a:lstStyle/>
        <a:p>
          <a:endParaRPr lang="en-US"/>
        </a:p>
      </dgm:t>
    </dgm:pt>
    <dgm:pt modelId="{819C3439-F3F4-41BB-9891-E07F34BB3EA3}" type="sibTrans" cxnId="{D7917BF2-5AC0-45C8-9EC6-97B85B063A44}">
      <dgm:prSet/>
      <dgm:spPr/>
      <dgm:t>
        <a:bodyPr/>
        <a:lstStyle/>
        <a:p>
          <a:endParaRPr lang="en-US"/>
        </a:p>
      </dgm:t>
    </dgm:pt>
    <dgm:pt modelId="{CA496414-B365-41DD-BA9B-E9B05DEF8E5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No letter of credit required if financial situation has improved such that they now have a passing score</a:t>
          </a:r>
        </a:p>
      </dgm:t>
    </dgm:pt>
    <dgm:pt modelId="{98C6C4FF-4314-4B29-A473-19A3E153A8BE}" type="parTrans" cxnId="{7E837489-E429-4883-BD33-1E6EC50AB9B2}">
      <dgm:prSet/>
      <dgm:spPr/>
      <dgm:t>
        <a:bodyPr/>
        <a:lstStyle/>
        <a:p>
          <a:endParaRPr lang="en-US"/>
        </a:p>
      </dgm:t>
    </dgm:pt>
    <dgm:pt modelId="{F16C34CC-5C12-4311-80F5-2ACEC34DA6D6}" type="sibTrans" cxnId="{7E837489-E429-4883-BD33-1E6EC50AB9B2}">
      <dgm:prSet/>
      <dgm:spPr/>
      <dgm:t>
        <a:bodyPr/>
        <a:lstStyle/>
        <a:p>
          <a:endParaRPr lang="en-US"/>
        </a:p>
      </dgm:t>
    </dgm:pt>
    <dgm:pt modelId="{43A03E35-1A41-4007-9C30-A6CDA71F2036}" type="pres">
      <dgm:prSet presAssocID="{F9A783ED-0EFA-4A88-B9CA-2B04B453930F}" presName="root" presStyleCnt="0">
        <dgm:presLayoutVars>
          <dgm:dir/>
          <dgm:resizeHandles val="exact"/>
        </dgm:presLayoutVars>
      </dgm:prSet>
      <dgm:spPr/>
    </dgm:pt>
    <dgm:pt modelId="{341A7E32-E8FC-476A-B963-599A421D3B22}" type="pres">
      <dgm:prSet presAssocID="{18DB688F-ECC2-4DE4-B4E7-411C4146295E}" presName="compNode" presStyleCnt="0"/>
      <dgm:spPr/>
    </dgm:pt>
    <dgm:pt modelId="{AFFF3611-249E-4543-A6EB-AE4031FC3728}" type="pres">
      <dgm:prSet presAssocID="{18DB688F-ECC2-4DE4-B4E7-411C4146295E}" presName="bgRect" presStyleLbl="bgShp" presStyleIdx="0" presStyleCnt="2" custScaleY="127526"/>
      <dgm:spPr/>
    </dgm:pt>
    <dgm:pt modelId="{ECBE6B43-6149-4D22-9722-8BD2A8F5117B}" type="pres">
      <dgm:prSet presAssocID="{18DB688F-ECC2-4DE4-B4E7-411C4146295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 with solid fill"/>
        </a:ext>
      </dgm:extLst>
    </dgm:pt>
    <dgm:pt modelId="{1DAC73C1-F182-4C8E-BD8E-E0F2FA5D9F99}" type="pres">
      <dgm:prSet presAssocID="{18DB688F-ECC2-4DE4-B4E7-411C4146295E}" presName="spaceRect" presStyleCnt="0"/>
      <dgm:spPr/>
    </dgm:pt>
    <dgm:pt modelId="{B7F84866-0899-40F1-890A-C619ED78DACA}" type="pres">
      <dgm:prSet presAssocID="{18DB688F-ECC2-4DE4-B4E7-411C4146295E}" presName="parTx" presStyleLbl="revTx" presStyleIdx="0" presStyleCnt="3">
        <dgm:presLayoutVars>
          <dgm:chMax val="0"/>
          <dgm:chPref val="0"/>
        </dgm:presLayoutVars>
      </dgm:prSet>
      <dgm:spPr/>
    </dgm:pt>
    <dgm:pt modelId="{F8CFA4A4-E243-40EB-B7FF-1936E820B288}" type="pres">
      <dgm:prSet presAssocID="{18DB688F-ECC2-4DE4-B4E7-411C4146295E}" presName="desTx" presStyleLbl="revTx" presStyleIdx="1" presStyleCnt="3" custScaleY="131636">
        <dgm:presLayoutVars/>
      </dgm:prSet>
      <dgm:spPr/>
    </dgm:pt>
    <dgm:pt modelId="{E4152622-9D2F-4F0E-81CA-5957721D1A3C}" type="pres">
      <dgm:prSet presAssocID="{33F30BF0-F925-4B75-A7D7-40B7A7E30F37}" presName="sibTrans" presStyleCnt="0"/>
      <dgm:spPr/>
    </dgm:pt>
    <dgm:pt modelId="{5F39F818-F404-4647-B582-D2B87161631B}" type="pres">
      <dgm:prSet presAssocID="{CA496414-B365-41DD-BA9B-E9B05DEF8E57}" presName="compNode" presStyleCnt="0"/>
      <dgm:spPr/>
    </dgm:pt>
    <dgm:pt modelId="{19F55FE1-2512-4F79-852E-0BD1D20EFF0A}" type="pres">
      <dgm:prSet presAssocID="{CA496414-B365-41DD-BA9B-E9B05DEF8E57}" presName="bgRect" presStyleLbl="bgShp" presStyleIdx="1" presStyleCnt="2"/>
      <dgm:spPr/>
    </dgm:pt>
    <dgm:pt modelId="{C2884384-21E2-4349-BFAD-815614ECD0D2}" type="pres">
      <dgm:prSet presAssocID="{CA496414-B365-41DD-BA9B-E9B05DEF8E5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 with solid fill"/>
        </a:ext>
      </dgm:extLst>
    </dgm:pt>
    <dgm:pt modelId="{8170E2C5-573D-4C03-926A-66B559E373DA}" type="pres">
      <dgm:prSet presAssocID="{CA496414-B365-41DD-BA9B-E9B05DEF8E57}" presName="spaceRect" presStyleCnt="0"/>
      <dgm:spPr/>
    </dgm:pt>
    <dgm:pt modelId="{4E435818-706A-438C-89D1-6C6A1E59C4EA}" type="pres">
      <dgm:prSet presAssocID="{CA496414-B365-41DD-BA9B-E9B05DEF8E5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6AE0855-0506-4993-AF3A-4318BA378AE4}" srcId="{18DB688F-ECC2-4DE4-B4E7-411C4146295E}" destId="{3338FDFA-353B-44E0-95D3-C0E2267D4447}" srcOrd="0" destOrd="0" parTransId="{A6E9928A-2577-4BEC-9C13-D22FBC354277}" sibTransId="{1EA9ADB4-B57B-46EE-B4D6-E2600BFFA86E}"/>
    <dgm:cxn modelId="{30136875-8565-465F-AAA3-E0A942CFF1A5}" type="presOf" srcId="{0B733CA0-30FE-4071-8D1E-8A5F36A7A58B}" destId="{F8CFA4A4-E243-40EB-B7FF-1936E820B288}" srcOrd="0" destOrd="1" presId="urn:microsoft.com/office/officeart/2018/2/layout/IconVerticalSolidList"/>
    <dgm:cxn modelId="{4DBFF07D-CC6A-4F87-BEF5-9185984DA6C8}" type="presOf" srcId="{CA496414-B365-41DD-BA9B-E9B05DEF8E57}" destId="{4E435818-706A-438C-89D1-6C6A1E59C4EA}" srcOrd="0" destOrd="0" presId="urn:microsoft.com/office/officeart/2018/2/layout/IconVerticalSolidList"/>
    <dgm:cxn modelId="{9B55DC83-4EA5-404E-B4C4-E655DF1DA141}" type="presOf" srcId="{3338FDFA-353B-44E0-95D3-C0E2267D4447}" destId="{F8CFA4A4-E243-40EB-B7FF-1936E820B288}" srcOrd="0" destOrd="0" presId="urn:microsoft.com/office/officeart/2018/2/layout/IconVerticalSolidList"/>
    <dgm:cxn modelId="{7E837489-E429-4883-BD33-1E6EC50AB9B2}" srcId="{F9A783ED-0EFA-4A88-B9CA-2B04B453930F}" destId="{CA496414-B365-41DD-BA9B-E9B05DEF8E57}" srcOrd="1" destOrd="0" parTransId="{98C6C4FF-4314-4B29-A473-19A3E153A8BE}" sibTransId="{F16C34CC-5C12-4311-80F5-2ACEC34DA6D6}"/>
    <dgm:cxn modelId="{3EA91A93-2E93-4AAB-8791-231C9A43129F}" srcId="{F9A783ED-0EFA-4A88-B9CA-2B04B453930F}" destId="{18DB688F-ECC2-4DE4-B4E7-411C4146295E}" srcOrd="0" destOrd="0" parTransId="{E98C6D97-B420-45EF-A590-F41C4418EB34}" sibTransId="{33F30BF0-F925-4B75-A7D7-40B7A7E30F37}"/>
    <dgm:cxn modelId="{A20AD8CB-75B7-4501-87AD-DEB595533B67}" type="presOf" srcId="{F9A783ED-0EFA-4A88-B9CA-2B04B453930F}" destId="{43A03E35-1A41-4007-9C30-A6CDA71F2036}" srcOrd="0" destOrd="0" presId="urn:microsoft.com/office/officeart/2018/2/layout/IconVerticalSolidList"/>
    <dgm:cxn modelId="{63113BD0-95DB-475D-97A8-B9B8AF0F830D}" type="presOf" srcId="{18DB688F-ECC2-4DE4-B4E7-411C4146295E}" destId="{B7F84866-0899-40F1-890A-C619ED78DACA}" srcOrd="0" destOrd="0" presId="urn:microsoft.com/office/officeart/2018/2/layout/IconVerticalSolidList"/>
    <dgm:cxn modelId="{D7917BF2-5AC0-45C8-9EC6-97B85B063A44}" srcId="{18DB688F-ECC2-4DE4-B4E7-411C4146295E}" destId="{0B733CA0-30FE-4071-8D1E-8A5F36A7A58B}" srcOrd="1" destOrd="0" parTransId="{3765FC21-7F05-4085-B9FB-4AC496EA0A9D}" sibTransId="{819C3439-F3F4-41BB-9891-E07F34BB3EA3}"/>
    <dgm:cxn modelId="{E5CD19C2-1F44-4F86-8B6F-91BD2A3C640B}" type="presParOf" srcId="{43A03E35-1A41-4007-9C30-A6CDA71F2036}" destId="{341A7E32-E8FC-476A-B963-599A421D3B22}" srcOrd="0" destOrd="0" presId="urn:microsoft.com/office/officeart/2018/2/layout/IconVerticalSolidList"/>
    <dgm:cxn modelId="{C053B3E6-E2F8-4328-962F-9421DC7A35A6}" type="presParOf" srcId="{341A7E32-E8FC-476A-B963-599A421D3B22}" destId="{AFFF3611-249E-4543-A6EB-AE4031FC3728}" srcOrd="0" destOrd="0" presId="urn:microsoft.com/office/officeart/2018/2/layout/IconVerticalSolidList"/>
    <dgm:cxn modelId="{34BE8AF1-0E2C-44D9-9F6A-0F6797902A89}" type="presParOf" srcId="{341A7E32-E8FC-476A-B963-599A421D3B22}" destId="{ECBE6B43-6149-4D22-9722-8BD2A8F5117B}" srcOrd="1" destOrd="0" presId="urn:microsoft.com/office/officeart/2018/2/layout/IconVerticalSolidList"/>
    <dgm:cxn modelId="{7D518F2C-D2D7-4B93-BF8B-A4838CA87A31}" type="presParOf" srcId="{341A7E32-E8FC-476A-B963-599A421D3B22}" destId="{1DAC73C1-F182-4C8E-BD8E-E0F2FA5D9F99}" srcOrd="2" destOrd="0" presId="urn:microsoft.com/office/officeart/2018/2/layout/IconVerticalSolidList"/>
    <dgm:cxn modelId="{D7C2F914-AAF4-46D2-906E-4DB3783F6032}" type="presParOf" srcId="{341A7E32-E8FC-476A-B963-599A421D3B22}" destId="{B7F84866-0899-40F1-890A-C619ED78DACA}" srcOrd="3" destOrd="0" presId="urn:microsoft.com/office/officeart/2018/2/layout/IconVerticalSolidList"/>
    <dgm:cxn modelId="{261416D0-C33B-40CA-B8AB-275E163CF58F}" type="presParOf" srcId="{341A7E32-E8FC-476A-B963-599A421D3B22}" destId="{F8CFA4A4-E243-40EB-B7FF-1936E820B288}" srcOrd="4" destOrd="0" presId="urn:microsoft.com/office/officeart/2018/2/layout/IconVerticalSolidList"/>
    <dgm:cxn modelId="{E1F6D85C-0833-4869-8196-434A36B8C509}" type="presParOf" srcId="{43A03E35-1A41-4007-9C30-A6CDA71F2036}" destId="{E4152622-9D2F-4F0E-81CA-5957721D1A3C}" srcOrd="1" destOrd="0" presId="urn:microsoft.com/office/officeart/2018/2/layout/IconVerticalSolidList"/>
    <dgm:cxn modelId="{45D3E993-827F-4F7D-905F-EBDA68EEC74E}" type="presParOf" srcId="{43A03E35-1A41-4007-9C30-A6CDA71F2036}" destId="{5F39F818-F404-4647-B582-D2B87161631B}" srcOrd="2" destOrd="0" presId="urn:microsoft.com/office/officeart/2018/2/layout/IconVerticalSolidList"/>
    <dgm:cxn modelId="{EF1F5FF1-BC92-4DEC-98E6-4ECD7E848697}" type="presParOf" srcId="{5F39F818-F404-4647-B582-D2B87161631B}" destId="{19F55FE1-2512-4F79-852E-0BD1D20EFF0A}" srcOrd="0" destOrd="0" presId="urn:microsoft.com/office/officeart/2018/2/layout/IconVerticalSolidList"/>
    <dgm:cxn modelId="{1C4A12A2-1C47-4787-8478-F3F827C0A49C}" type="presParOf" srcId="{5F39F818-F404-4647-B582-D2B87161631B}" destId="{C2884384-21E2-4349-BFAD-815614ECD0D2}" srcOrd="1" destOrd="0" presId="urn:microsoft.com/office/officeart/2018/2/layout/IconVerticalSolidList"/>
    <dgm:cxn modelId="{36C13137-AB89-4854-8196-2B7C79D7BD3E}" type="presParOf" srcId="{5F39F818-F404-4647-B582-D2B87161631B}" destId="{8170E2C5-573D-4C03-926A-66B559E373DA}" srcOrd="2" destOrd="0" presId="urn:microsoft.com/office/officeart/2018/2/layout/IconVerticalSolidList"/>
    <dgm:cxn modelId="{343AAD98-63C5-4244-A474-98D98C89FC89}" type="presParOf" srcId="{5F39F818-F404-4647-B582-D2B87161631B}" destId="{4E435818-706A-438C-89D1-6C6A1E59C4E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6EB3E-89F0-4826-BF16-3E88E5393CB0}">
      <dsp:nvSpPr>
        <dsp:cNvPr id="0" name=""/>
        <dsp:cNvSpPr/>
      </dsp:nvSpPr>
      <dsp:spPr>
        <a:xfrm>
          <a:off x="0" y="762414"/>
          <a:ext cx="2869173" cy="172150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Financial value transparency</a:t>
          </a:r>
        </a:p>
      </dsp:txBody>
      <dsp:txXfrm>
        <a:off x="0" y="762414"/>
        <a:ext cx="2869173" cy="1721504"/>
      </dsp:txXfrm>
    </dsp:sp>
    <dsp:sp modelId="{B27783E8-B3E1-4921-B5AF-6C5574E47019}">
      <dsp:nvSpPr>
        <dsp:cNvPr id="0" name=""/>
        <dsp:cNvSpPr/>
      </dsp:nvSpPr>
      <dsp:spPr>
        <a:xfrm>
          <a:off x="3156090" y="762414"/>
          <a:ext cx="2869173" cy="172150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Career services</a:t>
          </a:r>
        </a:p>
      </dsp:txBody>
      <dsp:txXfrm>
        <a:off x="3156090" y="762414"/>
        <a:ext cx="2869173" cy="1721504"/>
      </dsp:txXfrm>
    </dsp:sp>
    <dsp:sp modelId="{2BCCBE1A-760B-485D-9BCA-1661BA46A80C}">
      <dsp:nvSpPr>
        <dsp:cNvPr id="0" name=""/>
        <dsp:cNvSpPr/>
      </dsp:nvSpPr>
      <dsp:spPr>
        <a:xfrm>
          <a:off x="6312181" y="762414"/>
          <a:ext cx="2869173" cy="172150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Transcript withholding</a:t>
          </a:r>
        </a:p>
      </dsp:txBody>
      <dsp:txXfrm>
        <a:off x="6312181" y="762414"/>
        <a:ext cx="2869173" cy="1721504"/>
      </dsp:txXfrm>
    </dsp:sp>
    <dsp:sp modelId="{37A8271D-CB08-48BF-B46A-008EA50F30B8}">
      <dsp:nvSpPr>
        <dsp:cNvPr id="0" name=""/>
        <dsp:cNvSpPr/>
      </dsp:nvSpPr>
      <dsp:spPr>
        <a:xfrm>
          <a:off x="0" y="2770836"/>
          <a:ext cx="2869173" cy="172150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State consumer protection laws</a:t>
          </a:r>
        </a:p>
      </dsp:txBody>
      <dsp:txXfrm>
        <a:off x="0" y="2770836"/>
        <a:ext cx="2869173" cy="1721504"/>
      </dsp:txXfrm>
    </dsp:sp>
    <dsp:sp modelId="{6D95CC55-5527-4705-8C27-38E4BB53A6F3}">
      <dsp:nvSpPr>
        <dsp:cNvPr id="0" name=""/>
        <dsp:cNvSpPr/>
      </dsp:nvSpPr>
      <dsp:spPr>
        <a:xfrm>
          <a:off x="3156090" y="2770836"/>
          <a:ext cx="2869173" cy="172150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Professional licensing</a:t>
          </a:r>
        </a:p>
      </dsp:txBody>
      <dsp:txXfrm>
        <a:off x="3156090" y="2770836"/>
        <a:ext cx="2869173" cy="1721504"/>
      </dsp:txXfrm>
    </dsp:sp>
    <dsp:sp modelId="{C404FDE0-EBBF-420C-BD38-69195F2B0E8D}">
      <dsp:nvSpPr>
        <dsp:cNvPr id="0" name=""/>
        <dsp:cNvSpPr/>
      </dsp:nvSpPr>
      <dsp:spPr>
        <a:xfrm>
          <a:off x="6300618" y="2782421"/>
          <a:ext cx="2869173" cy="172150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Financial responsibility standards</a:t>
          </a:r>
        </a:p>
      </dsp:txBody>
      <dsp:txXfrm>
        <a:off x="6300618" y="2782421"/>
        <a:ext cx="2869173" cy="1721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2B9FB-73BF-4404-AEF4-7F9A35B86E4D}">
      <dsp:nvSpPr>
        <dsp:cNvPr id="0" name=""/>
        <dsp:cNvSpPr/>
      </dsp:nvSpPr>
      <dsp:spPr>
        <a:xfrm>
          <a:off x="0" y="2191"/>
          <a:ext cx="109915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4A38C-DA1B-41E7-B649-90B1D2AFBEAF}">
      <dsp:nvSpPr>
        <dsp:cNvPr id="0" name=""/>
        <dsp:cNvSpPr/>
      </dsp:nvSpPr>
      <dsp:spPr>
        <a:xfrm>
          <a:off x="0" y="2191"/>
          <a:ext cx="10991595" cy="74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Creates “debt-to-earnings ratio” and “earnings premium” metrics for all programs at all institutions</a:t>
          </a:r>
        </a:p>
      </dsp:txBody>
      <dsp:txXfrm>
        <a:off x="0" y="2191"/>
        <a:ext cx="10991595" cy="747153"/>
      </dsp:txXfrm>
    </dsp:sp>
    <dsp:sp modelId="{C6228EF7-C7DD-46CC-B492-0301C7899D0B}">
      <dsp:nvSpPr>
        <dsp:cNvPr id="0" name=""/>
        <dsp:cNvSpPr/>
      </dsp:nvSpPr>
      <dsp:spPr>
        <a:xfrm>
          <a:off x="0" y="749344"/>
          <a:ext cx="109915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7C5E4-6EF6-451D-BA94-CB84CCB483D1}">
      <dsp:nvSpPr>
        <dsp:cNvPr id="0" name=""/>
        <dsp:cNvSpPr/>
      </dsp:nvSpPr>
      <dsp:spPr>
        <a:xfrm>
          <a:off x="0" y="749344"/>
          <a:ext cx="10991595" cy="74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Will label programs with “high debt-burden” or “low-earnings” </a:t>
          </a:r>
        </a:p>
      </dsp:txBody>
      <dsp:txXfrm>
        <a:off x="0" y="749344"/>
        <a:ext cx="10991595" cy="747153"/>
      </dsp:txXfrm>
    </dsp:sp>
    <dsp:sp modelId="{0E4CB1A3-6732-4A65-AD0E-BF3CEFAAD854}">
      <dsp:nvSpPr>
        <dsp:cNvPr id="0" name=""/>
        <dsp:cNvSpPr/>
      </dsp:nvSpPr>
      <dsp:spPr>
        <a:xfrm>
          <a:off x="0" y="1496498"/>
          <a:ext cx="109915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AADDE-3E7B-417D-8FD5-05B2AB777378}">
      <dsp:nvSpPr>
        <dsp:cNvPr id="0" name=""/>
        <dsp:cNvSpPr/>
      </dsp:nvSpPr>
      <dsp:spPr>
        <a:xfrm>
          <a:off x="0" y="1496498"/>
          <a:ext cx="10991595" cy="74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Institutions would have to point students to federal disclosure website before enrollment</a:t>
          </a:r>
        </a:p>
      </dsp:txBody>
      <dsp:txXfrm>
        <a:off x="0" y="1496498"/>
        <a:ext cx="10991595" cy="747153"/>
      </dsp:txXfrm>
    </dsp:sp>
    <dsp:sp modelId="{A81FE501-DC0A-4509-A928-6ABB674A671D}">
      <dsp:nvSpPr>
        <dsp:cNvPr id="0" name=""/>
        <dsp:cNvSpPr/>
      </dsp:nvSpPr>
      <dsp:spPr>
        <a:xfrm>
          <a:off x="0" y="2243652"/>
          <a:ext cx="109915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47E97D-35E6-4126-9E9E-BFF8AA9C322D}">
      <dsp:nvSpPr>
        <dsp:cNvPr id="0" name=""/>
        <dsp:cNvSpPr/>
      </dsp:nvSpPr>
      <dsp:spPr>
        <a:xfrm>
          <a:off x="0" y="2243651"/>
          <a:ext cx="10991595" cy="74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Students enrolling in programs with “high debt burden”  will have to sign acknowledgement before Title IV aid disbursement</a:t>
          </a:r>
        </a:p>
      </dsp:txBody>
      <dsp:txXfrm>
        <a:off x="0" y="2243651"/>
        <a:ext cx="10991595" cy="747153"/>
      </dsp:txXfrm>
    </dsp:sp>
    <dsp:sp modelId="{49E211EE-7050-4289-8AAD-252D8A37485F}">
      <dsp:nvSpPr>
        <dsp:cNvPr id="0" name=""/>
        <dsp:cNvSpPr/>
      </dsp:nvSpPr>
      <dsp:spPr>
        <a:xfrm>
          <a:off x="0" y="2990805"/>
          <a:ext cx="109915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D263D-FAEE-483E-B80B-16AAB71080E8}">
      <dsp:nvSpPr>
        <dsp:cNvPr id="0" name=""/>
        <dsp:cNvSpPr/>
      </dsp:nvSpPr>
      <dsp:spPr>
        <a:xfrm>
          <a:off x="0" y="2990805"/>
          <a:ext cx="10991595" cy="74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New reporting required for institutions; data match on income (such as through IRS) </a:t>
          </a:r>
        </a:p>
      </dsp:txBody>
      <dsp:txXfrm>
        <a:off x="0" y="2990805"/>
        <a:ext cx="10991595" cy="747153"/>
      </dsp:txXfrm>
    </dsp:sp>
    <dsp:sp modelId="{0DE637DD-4839-4E63-AF94-D00AA3C295E5}">
      <dsp:nvSpPr>
        <dsp:cNvPr id="0" name=""/>
        <dsp:cNvSpPr/>
      </dsp:nvSpPr>
      <dsp:spPr>
        <a:xfrm>
          <a:off x="0" y="3737959"/>
          <a:ext cx="109915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43582-45AF-4328-B2BB-EFDB3C7EE086}">
      <dsp:nvSpPr>
        <dsp:cNvPr id="0" name=""/>
        <dsp:cNvSpPr/>
      </dsp:nvSpPr>
      <dsp:spPr>
        <a:xfrm>
          <a:off x="0" y="3737959"/>
          <a:ext cx="10991595" cy="74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Metrics can be considered for Title IV recertification</a:t>
          </a:r>
        </a:p>
      </dsp:txBody>
      <dsp:txXfrm>
        <a:off x="0" y="3737959"/>
        <a:ext cx="10991595" cy="7471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A169F-432D-48B1-9093-7314749E632F}">
      <dsp:nvSpPr>
        <dsp:cNvPr id="0" name=""/>
        <dsp:cNvSpPr/>
      </dsp:nvSpPr>
      <dsp:spPr>
        <a:xfrm>
          <a:off x="965136" y="699124"/>
          <a:ext cx="1456284" cy="14562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3A524-B28F-4E58-AE69-0CC9E72B71CE}">
      <dsp:nvSpPr>
        <dsp:cNvPr id="0" name=""/>
        <dsp:cNvSpPr/>
      </dsp:nvSpPr>
      <dsp:spPr>
        <a:xfrm>
          <a:off x="75184" y="2619233"/>
          <a:ext cx="3236186" cy="1168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Number and distribution of staff</a:t>
          </a:r>
        </a:p>
      </dsp:txBody>
      <dsp:txXfrm>
        <a:off x="75184" y="2619233"/>
        <a:ext cx="3236186" cy="1168945"/>
      </dsp:txXfrm>
    </dsp:sp>
    <dsp:sp modelId="{ED2C6646-E16A-4D6F-97AC-556D6C03AE63}">
      <dsp:nvSpPr>
        <dsp:cNvPr id="0" name=""/>
        <dsp:cNvSpPr/>
      </dsp:nvSpPr>
      <dsp:spPr>
        <a:xfrm>
          <a:off x="4767655" y="699124"/>
          <a:ext cx="1456284" cy="14562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373BA0-D81D-4C96-B9A5-81A625DE96B2}">
      <dsp:nvSpPr>
        <dsp:cNvPr id="0" name=""/>
        <dsp:cNvSpPr/>
      </dsp:nvSpPr>
      <dsp:spPr>
        <a:xfrm>
          <a:off x="3877704" y="2619233"/>
          <a:ext cx="3236186" cy="1168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Services promised</a:t>
          </a:r>
        </a:p>
      </dsp:txBody>
      <dsp:txXfrm>
        <a:off x="3877704" y="2619233"/>
        <a:ext cx="3236186" cy="1168945"/>
      </dsp:txXfrm>
    </dsp:sp>
    <dsp:sp modelId="{C4CA499E-31EC-4A98-B0DF-C708BF0F00F7}">
      <dsp:nvSpPr>
        <dsp:cNvPr id="0" name=""/>
        <dsp:cNvSpPr/>
      </dsp:nvSpPr>
      <dsp:spPr>
        <a:xfrm>
          <a:off x="8570174" y="699124"/>
          <a:ext cx="1456284" cy="14562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56036-BFC2-4BD1-B01B-647010135D0D}">
      <dsp:nvSpPr>
        <dsp:cNvPr id="0" name=""/>
        <dsp:cNvSpPr/>
      </dsp:nvSpPr>
      <dsp:spPr>
        <a:xfrm>
          <a:off x="7680223" y="2619233"/>
          <a:ext cx="3236186" cy="1168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Partnerships with recruiters and employers who hire students</a:t>
          </a:r>
        </a:p>
      </dsp:txBody>
      <dsp:txXfrm>
        <a:off x="7680223" y="2619233"/>
        <a:ext cx="3236186" cy="11689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6ED0C-3443-4796-87D3-FE1B64D7548F}">
      <dsp:nvSpPr>
        <dsp:cNvPr id="0" name=""/>
        <dsp:cNvSpPr/>
      </dsp:nvSpPr>
      <dsp:spPr>
        <a:xfrm>
          <a:off x="658038" y="515540"/>
          <a:ext cx="2024437" cy="2024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C7068-D5B7-4833-991D-871412A7D0D0}">
      <dsp:nvSpPr>
        <dsp:cNvPr id="0" name=""/>
        <dsp:cNvSpPr/>
      </dsp:nvSpPr>
      <dsp:spPr>
        <a:xfrm>
          <a:off x="1089476" y="946978"/>
          <a:ext cx="1161562" cy="1161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279AE9-F30C-46B7-975A-61AFC6F000F6}">
      <dsp:nvSpPr>
        <dsp:cNvPr id="0" name=""/>
        <dsp:cNvSpPr/>
      </dsp:nvSpPr>
      <dsp:spPr>
        <a:xfrm>
          <a:off x="10882" y="3170541"/>
          <a:ext cx="33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Withdrawal rates </a:t>
          </a:r>
        </a:p>
      </dsp:txBody>
      <dsp:txXfrm>
        <a:off x="10882" y="3170541"/>
        <a:ext cx="3318750" cy="720000"/>
      </dsp:txXfrm>
    </dsp:sp>
    <dsp:sp modelId="{386F817D-06D5-4FBD-8F8D-46CBA0A84DDF}">
      <dsp:nvSpPr>
        <dsp:cNvPr id="0" name=""/>
        <dsp:cNvSpPr/>
      </dsp:nvSpPr>
      <dsp:spPr>
        <a:xfrm>
          <a:off x="4557569" y="515540"/>
          <a:ext cx="2024437" cy="2024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EC5CE4-CD92-407D-9DA4-C5D1644A26EB}">
      <dsp:nvSpPr>
        <dsp:cNvPr id="0" name=""/>
        <dsp:cNvSpPr/>
      </dsp:nvSpPr>
      <dsp:spPr>
        <a:xfrm>
          <a:off x="4989007" y="946978"/>
          <a:ext cx="1161562" cy="1161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B7C1C-078D-4EA9-9D0F-27944D2BA52C}">
      <dsp:nvSpPr>
        <dsp:cNvPr id="0" name=""/>
        <dsp:cNvSpPr/>
      </dsp:nvSpPr>
      <dsp:spPr>
        <a:xfrm>
          <a:off x="3910413" y="3170541"/>
          <a:ext cx="33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Educational spending</a:t>
          </a:r>
        </a:p>
      </dsp:txBody>
      <dsp:txXfrm>
        <a:off x="3910413" y="3170541"/>
        <a:ext cx="3318750" cy="720000"/>
      </dsp:txXfrm>
    </dsp:sp>
    <dsp:sp modelId="{B0F73486-ECAA-4734-91E6-695C26FB0EDC}">
      <dsp:nvSpPr>
        <dsp:cNvPr id="0" name=""/>
        <dsp:cNvSpPr/>
      </dsp:nvSpPr>
      <dsp:spPr>
        <a:xfrm>
          <a:off x="8457101" y="515540"/>
          <a:ext cx="2024437" cy="2024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85A010-16D1-4F94-9B49-91E063D15B7A}">
      <dsp:nvSpPr>
        <dsp:cNvPr id="0" name=""/>
        <dsp:cNvSpPr/>
      </dsp:nvSpPr>
      <dsp:spPr>
        <a:xfrm>
          <a:off x="8888538" y="946978"/>
          <a:ext cx="1161562" cy="1161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52B7D-5E44-471A-B553-F972664434B5}">
      <dsp:nvSpPr>
        <dsp:cNvPr id="0" name=""/>
        <dsp:cNvSpPr/>
      </dsp:nvSpPr>
      <dsp:spPr>
        <a:xfrm>
          <a:off x="7809944" y="3170541"/>
          <a:ext cx="33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Licensure pass rates</a:t>
          </a:r>
        </a:p>
      </dsp:txBody>
      <dsp:txXfrm>
        <a:off x="7809944" y="3170541"/>
        <a:ext cx="33187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A4327-44A9-45C1-8797-C956C35864D4}">
      <dsp:nvSpPr>
        <dsp:cNvPr id="0" name=""/>
        <dsp:cNvSpPr/>
      </dsp:nvSpPr>
      <dsp:spPr>
        <a:xfrm>
          <a:off x="0" y="533"/>
          <a:ext cx="10991595" cy="124828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AEC38-6B4E-41DE-80E8-D155EA12B440}">
      <dsp:nvSpPr>
        <dsp:cNvPr id="0" name=""/>
        <dsp:cNvSpPr/>
      </dsp:nvSpPr>
      <dsp:spPr>
        <a:xfrm>
          <a:off x="377605" y="281396"/>
          <a:ext cx="686554" cy="6865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6B06C-94A1-4198-AC01-3D4FE6004767}">
      <dsp:nvSpPr>
        <dsp:cNvPr id="0" name=""/>
        <dsp:cNvSpPr/>
      </dsp:nvSpPr>
      <dsp:spPr>
        <a:xfrm>
          <a:off x="1441764" y="533"/>
          <a:ext cx="9549830" cy="124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110" tIns="132110" rIns="132110" bIns="13211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Institutions are required to meet all professional licensing standards in the states where students initially enrolled into the program</a:t>
          </a:r>
        </a:p>
      </dsp:txBody>
      <dsp:txXfrm>
        <a:off x="1441764" y="533"/>
        <a:ext cx="9549830" cy="1248281"/>
      </dsp:txXfrm>
    </dsp:sp>
    <dsp:sp modelId="{2D6E6E74-1976-4FD3-8DEE-16E7596B8D82}">
      <dsp:nvSpPr>
        <dsp:cNvPr id="0" name=""/>
        <dsp:cNvSpPr/>
      </dsp:nvSpPr>
      <dsp:spPr>
        <a:xfrm>
          <a:off x="0" y="1560884"/>
          <a:ext cx="10991595" cy="124828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C6EB15-09EE-40D0-9242-11E42112E014}">
      <dsp:nvSpPr>
        <dsp:cNvPr id="0" name=""/>
        <dsp:cNvSpPr/>
      </dsp:nvSpPr>
      <dsp:spPr>
        <a:xfrm>
          <a:off x="377605" y="1841748"/>
          <a:ext cx="686554" cy="6865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00F25-CD67-4B24-86E0-88F6A26CE2EC}">
      <dsp:nvSpPr>
        <dsp:cNvPr id="0" name=""/>
        <dsp:cNvSpPr/>
      </dsp:nvSpPr>
      <dsp:spPr>
        <a:xfrm>
          <a:off x="1441764" y="1560884"/>
          <a:ext cx="9549830" cy="124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110" tIns="132110" rIns="132110" bIns="13211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Removes current option that allows institutions to state that they are unable to make a determination of whether they can meet the state licensing requirements in a particular state</a:t>
          </a:r>
        </a:p>
      </dsp:txBody>
      <dsp:txXfrm>
        <a:off x="1441764" y="1560884"/>
        <a:ext cx="9549830" cy="1248281"/>
      </dsp:txXfrm>
    </dsp:sp>
    <dsp:sp modelId="{2719EE9E-9147-4EC9-9981-67435799FCCA}">
      <dsp:nvSpPr>
        <dsp:cNvPr id="0" name=""/>
        <dsp:cNvSpPr/>
      </dsp:nvSpPr>
      <dsp:spPr>
        <a:xfrm>
          <a:off x="0" y="3121236"/>
          <a:ext cx="10991595" cy="124828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11E35B-60FD-40C5-921D-1AF7895CB1FC}">
      <dsp:nvSpPr>
        <dsp:cNvPr id="0" name=""/>
        <dsp:cNvSpPr/>
      </dsp:nvSpPr>
      <dsp:spPr>
        <a:xfrm>
          <a:off x="377605" y="3402099"/>
          <a:ext cx="686554" cy="6865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17C59-C945-483C-A081-5CA7D85EB64F}">
      <dsp:nvSpPr>
        <dsp:cNvPr id="0" name=""/>
        <dsp:cNvSpPr/>
      </dsp:nvSpPr>
      <dsp:spPr>
        <a:xfrm>
          <a:off x="1441764" y="3121236"/>
          <a:ext cx="9549830" cy="124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110" tIns="132110" rIns="132110" bIns="13211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Department originally proposed to require that institutions meet the professional licensing standards in the states that a student is located and seeks employment, which could be all 50 states</a:t>
          </a:r>
        </a:p>
      </dsp:txBody>
      <dsp:txXfrm>
        <a:off x="1441764" y="3121236"/>
        <a:ext cx="9549830" cy="12482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5C178-126A-40E8-A32F-76587712DAD0}">
      <dsp:nvSpPr>
        <dsp:cNvPr id="0" name=""/>
        <dsp:cNvSpPr/>
      </dsp:nvSpPr>
      <dsp:spPr>
        <a:xfrm>
          <a:off x="1604279" y="1213650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7FFF0-DF0E-4071-8BFA-654CB162D1FE}">
      <dsp:nvSpPr>
        <dsp:cNvPr id="0" name=""/>
        <dsp:cNvSpPr/>
      </dsp:nvSpPr>
      <dsp:spPr>
        <a:xfrm>
          <a:off x="281688" y="2284955"/>
          <a:ext cx="3482154" cy="1203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Distance education students will retain the consumer protection laws of their home state</a:t>
          </a:r>
        </a:p>
      </dsp:txBody>
      <dsp:txXfrm>
        <a:off x="281688" y="2284955"/>
        <a:ext cx="3482154" cy="1203134"/>
      </dsp:txXfrm>
    </dsp:sp>
    <dsp:sp modelId="{7112896B-BB70-48C8-836B-4D3A9652780E}">
      <dsp:nvSpPr>
        <dsp:cNvPr id="0" name=""/>
        <dsp:cNvSpPr/>
      </dsp:nvSpPr>
      <dsp:spPr>
        <a:xfrm>
          <a:off x="5239104" y="1163579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4EE22-C4CA-4163-AE99-2331569E5F1C}">
      <dsp:nvSpPr>
        <dsp:cNvPr id="0" name=""/>
        <dsp:cNvSpPr/>
      </dsp:nvSpPr>
      <dsp:spPr>
        <a:xfrm>
          <a:off x="4078842" y="2298025"/>
          <a:ext cx="3130524" cy="1025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Several states have consumer protection laws stronger than NC-SARA</a:t>
          </a:r>
        </a:p>
      </dsp:txBody>
      <dsp:txXfrm>
        <a:off x="4078842" y="2298025"/>
        <a:ext cx="3130524" cy="1025698"/>
      </dsp:txXfrm>
    </dsp:sp>
    <dsp:sp modelId="{3289BFD1-184F-4416-92A7-3D4394EE3C94}">
      <dsp:nvSpPr>
        <dsp:cNvPr id="0" name=""/>
        <dsp:cNvSpPr/>
      </dsp:nvSpPr>
      <dsp:spPr>
        <a:xfrm>
          <a:off x="8985444" y="1163579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74AB5-C46C-4808-A0C5-1A5F11DA9FA2}">
      <dsp:nvSpPr>
        <dsp:cNvPr id="0" name=""/>
        <dsp:cNvSpPr/>
      </dsp:nvSpPr>
      <dsp:spPr>
        <a:xfrm>
          <a:off x="7730142" y="2286886"/>
          <a:ext cx="3732156" cy="1025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This will be a major concern for NC-SARA because state reciprocity will no longer be able to substitute for stronger state laws related to closure, recruitment or misrepresentation</a:t>
          </a:r>
        </a:p>
      </dsp:txBody>
      <dsp:txXfrm>
        <a:off x="7730142" y="2286886"/>
        <a:ext cx="3732156" cy="10256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F3611-249E-4543-A6EB-AE4031FC3728}">
      <dsp:nvSpPr>
        <dsp:cNvPr id="0" name=""/>
        <dsp:cNvSpPr/>
      </dsp:nvSpPr>
      <dsp:spPr>
        <a:xfrm>
          <a:off x="0" y="531755"/>
          <a:ext cx="10991595" cy="166494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E6B43-6149-4D22-9722-8BD2A8F5117B}">
      <dsp:nvSpPr>
        <dsp:cNvPr id="0" name=""/>
        <dsp:cNvSpPr/>
      </dsp:nvSpPr>
      <dsp:spPr>
        <a:xfrm>
          <a:off x="394936" y="1005196"/>
          <a:ext cx="718065" cy="7180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F84866-0899-40F1-890A-C619ED78DACA}">
      <dsp:nvSpPr>
        <dsp:cNvPr id="0" name=""/>
        <dsp:cNvSpPr/>
      </dsp:nvSpPr>
      <dsp:spPr>
        <a:xfrm>
          <a:off x="1507938" y="711442"/>
          <a:ext cx="4946217" cy="1305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73" tIns="138173" rIns="138173" bIns="1381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More mandatory and discretionary triggers added </a:t>
          </a:r>
        </a:p>
      </dsp:txBody>
      <dsp:txXfrm>
        <a:off x="1507938" y="711442"/>
        <a:ext cx="4946217" cy="1305574"/>
      </dsp:txXfrm>
    </dsp:sp>
    <dsp:sp modelId="{F8CFA4A4-E243-40EB-B7FF-1936E820B288}">
      <dsp:nvSpPr>
        <dsp:cNvPr id="0" name=""/>
        <dsp:cNvSpPr/>
      </dsp:nvSpPr>
      <dsp:spPr>
        <a:xfrm>
          <a:off x="6454155" y="504926"/>
          <a:ext cx="4535965" cy="171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73" tIns="138173" rIns="138173" bIns="13817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/>
            <a:t>Mandatory</a:t>
          </a:r>
          <a:r>
            <a:rPr lang="en-US" sz="2000" kern="1200" dirty="0"/>
            <a:t> triggers generally require institution to post letters of credit</a:t>
          </a:r>
          <a:br>
            <a:rPr lang="en-US" sz="1600" kern="1200" dirty="0"/>
          </a:br>
          <a:endParaRPr lang="en-US" sz="1600" kern="1200" dirty="0"/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/>
            <a:t>Discretionary</a:t>
          </a:r>
          <a:r>
            <a:rPr lang="en-US" sz="2000" kern="1200" dirty="0"/>
            <a:t> triggers given case-by-case consideration to check financial health</a:t>
          </a:r>
        </a:p>
      </dsp:txBody>
      <dsp:txXfrm>
        <a:off x="6454155" y="504926"/>
        <a:ext cx="4535965" cy="1718605"/>
      </dsp:txXfrm>
    </dsp:sp>
    <dsp:sp modelId="{19F55FE1-2512-4F79-852E-0BD1D20EFF0A}">
      <dsp:nvSpPr>
        <dsp:cNvPr id="0" name=""/>
        <dsp:cNvSpPr/>
      </dsp:nvSpPr>
      <dsp:spPr>
        <a:xfrm>
          <a:off x="0" y="2549925"/>
          <a:ext cx="10991595" cy="13055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84384-21E2-4349-BFAD-815614ECD0D2}">
      <dsp:nvSpPr>
        <dsp:cNvPr id="0" name=""/>
        <dsp:cNvSpPr/>
      </dsp:nvSpPr>
      <dsp:spPr>
        <a:xfrm>
          <a:off x="394936" y="2843679"/>
          <a:ext cx="718065" cy="7180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35818-706A-438C-89D1-6C6A1E59C4EA}">
      <dsp:nvSpPr>
        <dsp:cNvPr id="0" name=""/>
        <dsp:cNvSpPr/>
      </dsp:nvSpPr>
      <dsp:spPr>
        <a:xfrm>
          <a:off x="1507938" y="2549925"/>
          <a:ext cx="9482182" cy="1305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73" tIns="138173" rIns="138173" bIns="1381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No letter of credit required if financial situation has improved such that they now have a passing score</a:t>
          </a:r>
        </a:p>
      </dsp:txBody>
      <dsp:txXfrm>
        <a:off x="1507938" y="2549925"/>
        <a:ext cx="9482182" cy="1305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5AF6A9D-C686-4896-85ED-47F85DDD823F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013128-0179-4A63-8B03-2CEFC9861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04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18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93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52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54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4159">
              <a:defRPr/>
            </a:pPr>
            <a:fld id="{2CEB0791-BE0A-4FDB-8703-C0B7C177DE5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04159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30290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5813" y="665163"/>
            <a:ext cx="5783262" cy="32527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44530" lvl="1" indent="-178643">
              <a:buFont typeface="Arial"/>
              <a:buChar char="•"/>
              <a:defRPr/>
            </a:pPr>
            <a:endParaRPr lang="en-US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E2CA39-0A89-4252-A335-DE6C50E95F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55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8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11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74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1338">
              <a:defRPr/>
            </a:pPr>
            <a:fld id="{2CEB0791-BE0A-4FDB-8703-C0B7C177DE5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21338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30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5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9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9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6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b="7660"/>
          <a:stretch/>
        </p:blipFill>
        <p:spPr>
          <a:xfrm rot="5400000">
            <a:off x="5740789" y="406791"/>
            <a:ext cx="710419" cy="1219200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174033" y="1090061"/>
            <a:ext cx="9181355" cy="52547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74033" y="258680"/>
            <a:ext cx="9181355" cy="72874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4863" y="6344816"/>
            <a:ext cx="1624306" cy="34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317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gradFill>
          <a:gsLst>
            <a:gs pos="15000">
              <a:srgbClr val="002654"/>
            </a:gs>
            <a:gs pos="53000">
              <a:schemeClr val="accent1">
                <a:lumMod val="50000"/>
              </a:schemeClr>
            </a:gs>
            <a:gs pos="87000">
              <a:srgbClr val="002654">
                <a:lumMod val="100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3633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1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6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3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6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50886-63D8-4C65-910A-FD252A4836C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1ED03-E6F5-4639-BEF3-BB3B28608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0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2653"/>
              </a:clrFrom>
              <a:clrTo>
                <a:srgbClr val="00265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143" y="1321159"/>
            <a:ext cx="2077784" cy="4949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35878" y="2511562"/>
            <a:ext cx="971295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Briefing on the Department’s Proposed Regulations on Financial Value and Transparency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144143" y="2311986"/>
            <a:ext cx="9496425" cy="14131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C180270-6663-E8FA-BBBE-8AB5A23C2326}"/>
              </a:ext>
            </a:extLst>
          </p:cNvPr>
          <p:cNvSpPr txBox="1"/>
          <p:nvPr/>
        </p:nvSpPr>
        <p:spPr>
          <a:xfrm>
            <a:off x="10274968" y="6211341"/>
            <a:ext cx="2018658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June 7,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028E8D-EF10-08B7-C4EE-85A035D0CFD0}"/>
              </a:ext>
            </a:extLst>
          </p:cNvPr>
          <p:cNvSpPr txBox="1"/>
          <p:nvPr/>
        </p:nvSpPr>
        <p:spPr>
          <a:xfrm>
            <a:off x="2321220" y="3853841"/>
            <a:ext cx="1876392" cy="15388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Sarah Flanagan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Vice President for Government Relations and Policy Development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NAICU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2FD28A-AC8E-7D2E-3737-B16322034572}"/>
              </a:ext>
            </a:extLst>
          </p:cNvPr>
          <p:cNvSpPr txBox="1"/>
          <p:nvPr/>
        </p:nvSpPr>
        <p:spPr>
          <a:xfrm>
            <a:off x="5864230" y="3853841"/>
            <a:ext cx="1457068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Ben Miller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Deput</a:t>
            </a:r>
            <a:r>
              <a:rPr lang="en-US" sz="1400" dirty="0">
                <a:latin typeface="+mj-lt"/>
                <a:ea typeface="Times New Roman" panose="02020603050405020304" pitchFamily="18" charset="0"/>
              </a:rPr>
              <a:t>y Under Secretary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U.S. Department of Education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957BBAD-A508-4A73-3234-19F083C92B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5878" y="3935544"/>
            <a:ext cx="1201016" cy="165825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12A81E9-56B9-36EF-97F4-8C2B58EB0E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4375" y="3898828"/>
            <a:ext cx="1188823" cy="16643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B36713E-E377-9134-601D-580741D0B1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4921" y="3853841"/>
            <a:ext cx="1188823" cy="166435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B58A8F6-5C4F-B299-43F5-EC6016D7DC96}"/>
              </a:ext>
            </a:extLst>
          </p:cNvPr>
          <p:cNvSpPr txBox="1"/>
          <p:nvPr/>
        </p:nvSpPr>
        <p:spPr>
          <a:xfrm>
            <a:off x="9430006" y="3823049"/>
            <a:ext cx="1552029" cy="15388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Jordan </a:t>
            </a:r>
            <a:r>
              <a:rPr lang="en-US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Matsudaira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Deput</a:t>
            </a:r>
            <a:r>
              <a:rPr lang="en-US" sz="1400" dirty="0">
                <a:latin typeface="+mj-lt"/>
                <a:ea typeface="Times New Roman" panose="02020603050405020304" pitchFamily="18" charset="0"/>
              </a:rPr>
              <a:t>y Under Secretary &amp; Chief Economist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U.S.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4278666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1" y="456643"/>
            <a:ext cx="11126787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Professional Licensing Requirements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2481" y="1158920"/>
            <a:ext cx="11159704" cy="26468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951">
            <a:extLst>
              <a:ext uri="{FF2B5EF4-FFF2-40B4-BE49-F238E27FC236}">
                <a16:creationId xmlns:a16="http://schemas.microsoft.com/office/drawing/2014/main" id="{50922DBF-EED0-32B0-21C9-B81F63900A2E}"/>
              </a:ext>
            </a:extLst>
          </p:cNvPr>
          <p:cNvSpPr txBox="1">
            <a:spLocks/>
          </p:cNvSpPr>
          <p:nvPr/>
        </p:nvSpPr>
        <p:spPr>
          <a:xfrm>
            <a:off x="552189" y="5443268"/>
            <a:ext cx="2616564" cy="7508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="1" u="sng">
              <a:solidFill>
                <a:srgbClr val="FF0000"/>
              </a:solidFill>
              <a:cs typeface="Calibri"/>
            </a:endParaRPr>
          </a:p>
        </p:txBody>
      </p:sp>
      <p:graphicFrame>
        <p:nvGraphicFramePr>
          <p:cNvPr id="11" name="Content Placeholder 1">
            <a:extLst>
              <a:ext uri="{FF2B5EF4-FFF2-40B4-BE49-F238E27FC236}">
                <a16:creationId xmlns:a16="http://schemas.microsoft.com/office/drawing/2014/main" id="{6C74441A-5D13-21E0-7C49-E048D4C8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5673308"/>
              </p:ext>
            </p:extLst>
          </p:nvPr>
        </p:nvGraphicFramePr>
        <p:xfrm>
          <a:off x="450589" y="1414732"/>
          <a:ext cx="10991595" cy="4370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0425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1" y="456643"/>
            <a:ext cx="11126787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State Consumer Protection Laws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2481" y="1158920"/>
            <a:ext cx="11159704" cy="26468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1">
            <a:extLst>
              <a:ext uri="{FF2B5EF4-FFF2-40B4-BE49-F238E27FC236}">
                <a16:creationId xmlns:a16="http://schemas.microsoft.com/office/drawing/2014/main" id="{4EB34F92-75E8-962C-95D7-162118C28D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8246408"/>
              </p:ext>
            </p:extLst>
          </p:nvPr>
        </p:nvGraphicFramePr>
        <p:xfrm>
          <a:off x="211390" y="1414732"/>
          <a:ext cx="11538211" cy="448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8092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1" y="456643"/>
            <a:ext cx="11126787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Financial Responsibility Standards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2481" y="1158920"/>
            <a:ext cx="11159704" cy="26468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951">
            <a:extLst>
              <a:ext uri="{FF2B5EF4-FFF2-40B4-BE49-F238E27FC236}">
                <a16:creationId xmlns:a16="http://schemas.microsoft.com/office/drawing/2014/main" id="{B2ADF2C1-7CAC-1D82-08CB-0F5C30106DB9}"/>
              </a:ext>
            </a:extLst>
          </p:cNvPr>
          <p:cNvSpPr txBox="1">
            <a:spLocks/>
          </p:cNvSpPr>
          <p:nvPr/>
        </p:nvSpPr>
        <p:spPr>
          <a:xfrm>
            <a:off x="1019631" y="5519468"/>
            <a:ext cx="2616564" cy="7508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="1" u="sng">
              <a:solidFill>
                <a:srgbClr val="FF0000"/>
              </a:solidFill>
              <a:cs typeface="Calibri"/>
            </a:endParaRPr>
          </a:p>
        </p:txBody>
      </p:sp>
      <p:graphicFrame>
        <p:nvGraphicFramePr>
          <p:cNvPr id="10" name="Content Placeholder 1">
            <a:extLst>
              <a:ext uri="{FF2B5EF4-FFF2-40B4-BE49-F238E27FC236}">
                <a16:creationId xmlns:a16="http://schemas.microsoft.com/office/drawing/2014/main" id="{F73C3C95-0976-4183-74B9-7BF61B4CCD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2307323"/>
              </p:ext>
            </p:extLst>
          </p:nvPr>
        </p:nvGraphicFramePr>
        <p:xfrm>
          <a:off x="450589" y="1414732"/>
          <a:ext cx="10991595" cy="4360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619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95223" y="456643"/>
            <a:ext cx="10760165" cy="72874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Agenda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5223" y="1185388"/>
            <a:ext cx="10846962" cy="0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5223" y="1408062"/>
            <a:ext cx="11139577" cy="440608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cs typeface="Times New Roman" panose="02020603050405020304" pitchFamily="18" charset="0"/>
              </a:rPr>
              <a:t>Introduction and Welcome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800" dirty="0"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cs typeface="Times New Roman" panose="02020603050405020304" pitchFamily="18" charset="0"/>
              </a:rPr>
              <a:t>Overview of the Department of Education’s Proposals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800" dirty="0"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cs typeface="Times New Roman" panose="02020603050405020304" pitchFamily="18" charset="0"/>
              </a:rPr>
              <a:t>Perspective from the Department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800" dirty="0"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cs typeface="Times New Roman" panose="02020603050405020304" pitchFamily="18" charset="0"/>
              </a:rPr>
              <a:t>Discussion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cs typeface="Calibri" panose="020F0502020204030204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2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90E73E-14AA-1E25-8EDF-D5A852F28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23" y="469864"/>
            <a:ext cx="10846962" cy="808631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/>
              </a:rPr>
              <a:t> </a:t>
            </a:r>
            <a:r>
              <a:rPr lang="en-US" sz="3600">
                <a:solidFill>
                  <a:srgbClr val="FF0000"/>
                </a:solidFill>
                <a:latin typeface="+mn-lt"/>
                <a:cs typeface="Times New Roman"/>
              </a:rPr>
              <a:t>Key Issues Proposed</a:t>
            </a:r>
            <a:r>
              <a:rPr lang="en-US" sz="3600">
                <a:latin typeface="+mn-lt"/>
                <a:cs typeface="Times New Roman"/>
              </a:rPr>
              <a:t> Student Aid Regulations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925BCD-25E8-BEB3-C2A6-9EB600BA4EB3}"/>
              </a:ext>
            </a:extLst>
          </p:cNvPr>
          <p:cNvCxnSpPr/>
          <p:nvPr/>
        </p:nvCxnSpPr>
        <p:spPr>
          <a:xfrm>
            <a:off x="595223" y="1185388"/>
            <a:ext cx="10846962" cy="0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4" name="Content Placeholder 951">
            <a:extLst>
              <a:ext uri="{FF2B5EF4-FFF2-40B4-BE49-F238E27FC236}">
                <a16:creationId xmlns:a16="http://schemas.microsoft.com/office/drawing/2014/main" id="{15CDA506-6E51-6C2B-D314-33F13311D9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50541" y="1445026"/>
          <a:ext cx="9181355" cy="5254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BD322D7-9933-F26B-D546-BB874F3A2320}"/>
              </a:ext>
            </a:extLst>
          </p:cNvPr>
          <p:cNvSpPr/>
          <p:nvPr/>
        </p:nvSpPr>
        <p:spPr>
          <a:xfrm>
            <a:off x="566020" y="1393854"/>
            <a:ext cx="820500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>
                <a:ln/>
                <a:solidFill>
                  <a:srgbClr val="002060"/>
                </a:solidFill>
                <a:cs typeface="Times New Roman"/>
              </a:rPr>
              <a:t>Issued May 19/ Effective: July 1, 2024</a:t>
            </a:r>
            <a:endParaRPr lang="en-US" sz="3600" b="1" cap="none" spc="0">
              <a:ln/>
              <a:solidFill>
                <a:srgbClr val="002060"/>
              </a:solidFill>
              <a:effectLst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614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1" y="456643"/>
            <a:ext cx="11126787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Financial Value Transparency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2481" y="1158920"/>
            <a:ext cx="11159704" cy="26468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ontent Placeholder 1">
            <a:extLst>
              <a:ext uri="{FF2B5EF4-FFF2-40B4-BE49-F238E27FC236}">
                <a16:creationId xmlns:a16="http://schemas.microsoft.com/office/drawing/2014/main" id="{2D3FA690-DD08-0A89-6464-2E72DB0E6C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119754"/>
              </p:ext>
            </p:extLst>
          </p:nvPr>
        </p:nvGraphicFramePr>
        <p:xfrm>
          <a:off x="450589" y="1414732"/>
          <a:ext cx="10991595" cy="448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021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1" y="456643"/>
            <a:ext cx="11126787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Gainful Employment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2481" y="1158920"/>
            <a:ext cx="11159704" cy="26468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1"/>
          <p:cNvSpPr txBox="1">
            <a:spLocks/>
          </p:cNvSpPr>
          <p:nvPr/>
        </p:nvSpPr>
        <p:spPr>
          <a:xfrm>
            <a:off x="600202" y="3921579"/>
            <a:ext cx="10991595" cy="4487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/>
              <a:t>Applies to all programs at for-profit institutions and non-degree programs at public and non-profit institutions</a:t>
            </a:r>
          </a:p>
          <a:p>
            <a:r>
              <a:rPr lang="en-US" sz="3200"/>
              <a:t>Failing debt-to-earnings </a:t>
            </a:r>
            <a:r>
              <a:rPr lang="en-US"/>
              <a:t>r</a:t>
            </a:r>
            <a:r>
              <a:rPr lang="en-US" sz="3200"/>
              <a:t>atio or earnings </a:t>
            </a:r>
            <a:r>
              <a:rPr lang="en-US"/>
              <a:t>p</a:t>
            </a:r>
            <a:r>
              <a:rPr lang="en-US" sz="3200"/>
              <a:t>remium can lead to loss of Title IV aid.</a:t>
            </a:r>
          </a:p>
          <a:p>
            <a:endParaRPr lang="en-US" sz="35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500">
              <a:cs typeface="Times New Roman" panose="02020603050405020304" pitchFamily="18" charset="0"/>
            </a:endParaRPr>
          </a:p>
          <a:p>
            <a:endParaRPr lang="en-US" sz="3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="1" i="1"/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pic>
        <p:nvPicPr>
          <p:cNvPr id="4" name="Graphic 3" descr="Flip calendar with solid fill">
            <a:extLst>
              <a:ext uri="{FF2B5EF4-FFF2-40B4-BE49-F238E27FC236}">
                <a16:creationId xmlns:a16="http://schemas.microsoft.com/office/drawing/2014/main" id="{F1B16765-1256-D1F5-BE53-0C7CE5D092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0202" y="1853728"/>
            <a:ext cx="1869708" cy="186970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A9BC904-ECCC-ACCA-6AFF-3F8049E486C8}"/>
              </a:ext>
            </a:extLst>
          </p:cNvPr>
          <p:cNvSpPr/>
          <p:nvPr/>
        </p:nvSpPr>
        <p:spPr>
          <a:xfrm>
            <a:off x="961723" y="2646233"/>
            <a:ext cx="1146666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 dirty="0">
                <a:ln/>
                <a:solidFill>
                  <a:srgbClr val="002060"/>
                </a:solidFill>
                <a:cs typeface="Times New Roman"/>
              </a:rPr>
              <a:t>2011</a:t>
            </a:r>
            <a:endParaRPr lang="en-US" sz="3600" b="1" cap="none" spc="0" dirty="0">
              <a:ln/>
              <a:solidFill>
                <a:srgbClr val="002060"/>
              </a:solidFill>
              <a:effectLst/>
              <a:cs typeface="Times New Roman"/>
            </a:endParaRPr>
          </a:p>
        </p:txBody>
      </p:sp>
      <p:pic>
        <p:nvPicPr>
          <p:cNvPr id="8" name="Graphic 7" descr="Flip calendar with solid fill">
            <a:extLst>
              <a:ext uri="{FF2B5EF4-FFF2-40B4-BE49-F238E27FC236}">
                <a16:creationId xmlns:a16="http://schemas.microsoft.com/office/drawing/2014/main" id="{810CD90A-A71B-9A74-7A14-F7D3DD3158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10231" y="1913065"/>
            <a:ext cx="1869708" cy="186970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63AAFD9-2D77-E255-4441-9CFBD2351ED7}"/>
              </a:ext>
            </a:extLst>
          </p:cNvPr>
          <p:cNvSpPr/>
          <p:nvPr/>
        </p:nvSpPr>
        <p:spPr>
          <a:xfrm>
            <a:off x="3871752" y="2705570"/>
            <a:ext cx="1146666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>
                <a:ln/>
                <a:solidFill>
                  <a:srgbClr val="002060"/>
                </a:solidFill>
                <a:cs typeface="Times New Roman"/>
              </a:rPr>
              <a:t>2014</a:t>
            </a:r>
            <a:endParaRPr lang="en-US" sz="3600" b="1" cap="none" spc="0">
              <a:ln/>
              <a:solidFill>
                <a:srgbClr val="002060"/>
              </a:solidFill>
              <a:effectLst/>
              <a:cs typeface="Times New Roman"/>
            </a:endParaRPr>
          </a:p>
        </p:txBody>
      </p:sp>
      <p:pic>
        <p:nvPicPr>
          <p:cNvPr id="10" name="Graphic 9" descr="Flip calendar with solid fill">
            <a:extLst>
              <a:ext uri="{FF2B5EF4-FFF2-40B4-BE49-F238E27FC236}">
                <a16:creationId xmlns:a16="http://schemas.microsoft.com/office/drawing/2014/main" id="{74C0A3D6-0C05-949A-BC84-DE251ED782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16160" y="1895384"/>
            <a:ext cx="1869708" cy="18697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3E57FFD-09E2-841B-77D9-BE0371A96E8D}"/>
              </a:ext>
            </a:extLst>
          </p:cNvPr>
          <p:cNvSpPr/>
          <p:nvPr/>
        </p:nvSpPr>
        <p:spPr>
          <a:xfrm>
            <a:off x="6977681" y="2687889"/>
            <a:ext cx="1146666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>
                <a:ln/>
                <a:solidFill>
                  <a:srgbClr val="002060"/>
                </a:solidFill>
                <a:cs typeface="Times New Roman"/>
              </a:rPr>
              <a:t>2019</a:t>
            </a:r>
            <a:endParaRPr lang="en-US" sz="3600" b="1" cap="none" spc="0">
              <a:ln/>
              <a:solidFill>
                <a:srgbClr val="002060"/>
              </a:solidFill>
              <a:effectLst/>
              <a:cs typeface="Times New Roman"/>
            </a:endParaRPr>
          </a:p>
        </p:txBody>
      </p:sp>
      <p:pic>
        <p:nvPicPr>
          <p:cNvPr id="12" name="Graphic 11" descr="Flip calendar with solid fill">
            <a:extLst>
              <a:ext uri="{FF2B5EF4-FFF2-40B4-BE49-F238E27FC236}">
                <a16:creationId xmlns:a16="http://schemas.microsoft.com/office/drawing/2014/main" id="{783C760D-B26F-D4CB-7ACA-6A8DDAFD56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35005" y="1926226"/>
            <a:ext cx="1869708" cy="186970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CAB29E6-FB55-F1EF-1BFE-B5C7E8E01C36}"/>
              </a:ext>
            </a:extLst>
          </p:cNvPr>
          <p:cNvSpPr/>
          <p:nvPr/>
        </p:nvSpPr>
        <p:spPr>
          <a:xfrm>
            <a:off x="9996526" y="2718731"/>
            <a:ext cx="1146666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>
                <a:ln/>
                <a:solidFill>
                  <a:srgbClr val="002060"/>
                </a:solidFill>
                <a:cs typeface="Times New Roman"/>
              </a:rPr>
              <a:t>2023</a:t>
            </a:r>
            <a:endParaRPr lang="en-US" sz="3600" b="1" cap="none" spc="0">
              <a:ln/>
              <a:solidFill>
                <a:srgbClr val="002060"/>
              </a:solidFill>
              <a:effectLst/>
              <a:cs typeface="Times New Roman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C277760-3518-F987-DCF9-0D4ECCE5590B}"/>
              </a:ext>
            </a:extLst>
          </p:cNvPr>
          <p:cNvSpPr/>
          <p:nvPr/>
        </p:nvSpPr>
        <p:spPr>
          <a:xfrm>
            <a:off x="372640" y="1368775"/>
            <a:ext cx="2382887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>
                <a:ln/>
                <a:solidFill>
                  <a:srgbClr val="002060"/>
                </a:solidFill>
                <a:cs typeface="Times New Roman"/>
              </a:rPr>
              <a:t>Established</a:t>
            </a:r>
            <a:endParaRPr lang="en-US" sz="3600" b="1" cap="none" spc="0">
              <a:ln/>
              <a:solidFill>
                <a:srgbClr val="002060"/>
              </a:solidFill>
              <a:effectLst/>
              <a:cs typeface="Times New Roman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19FAD1-84D1-958B-F968-807C56D4A26D}"/>
              </a:ext>
            </a:extLst>
          </p:cNvPr>
          <p:cNvSpPr/>
          <p:nvPr/>
        </p:nvSpPr>
        <p:spPr>
          <a:xfrm>
            <a:off x="3430291" y="1374814"/>
            <a:ext cx="2382887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 cap="none" spc="0" dirty="0">
                <a:ln/>
                <a:solidFill>
                  <a:srgbClr val="002060"/>
                </a:solidFill>
                <a:effectLst/>
                <a:cs typeface="Times New Roman"/>
              </a:rPr>
              <a:t>Version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AAC7D8-E48A-9679-0C98-A7C5ED1EB783}"/>
              </a:ext>
            </a:extLst>
          </p:cNvPr>
          <p:cNvSpPr/>
          <p:nvPr/>
        </p:nvSpPr>
        <p:spPr>
          <a:xfrm>
            <a:off x="6424304" y="1377909"/>
            <a:ext cx="2382887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>
                <a:ln/>
                <a:solidFill>
                  <a:srgbClr val="002060"/>
                </a:solidFill>
                <a:cs typeface="Times New Roman"/>
              </a:rPr>
              <a:t>Rescinded</a:t>
            </a:r>
            <a:endParaRPr lang="en-US" sz="3600" b="1" cap="none" spc="0">
              <a:ln/>
              <a:solidFill>
                <a:srgbClr val="002060"/>
              </a:solidFill>
              <a:effectLst/>
              <a:cs typeface="Times New Roman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FFBA37-B3B2-F938-C5EC-E1D15A301D9C}"/>
              </a:ext>
            </a:extLst>
          </p:cNvPr>
          <p:cNvSpPr/>
          <p:nvPr/>
        </p:nvSpPr>
        <p:spPr>
          <a:xfrm>
            <a:off x="9331919" y="1377909"/>
            <a:ext cx="2382887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 cap="none" spc="0" dirty="0">
                <a:ln/>
                <a:solidFill>
                  <a:srgbClr val="002060"/>
                </a:solidFill>
                <a:effectLst/>
                <a:cs typeface="Times New Roman"/>
              </a:rPr>
              <a:t>Version 3</a:t>
            </a:r>
          </a:p>
        </p:txBody>
      </p:sp>
    </p:spTree>
    <p:extLst>
      <p:ext uri="{BB962C8B-B14F-4D97-AF65-F5344CB8AC3E}">
        <p14:creationId xmlns:p14="http://schemas.microsoft.com/office/powerpoint/2010/main" val="1224939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1" y="456643"/>
            <a:ext cx="11126787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Key Metrics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2481" y="1158920"/>
            <a:ext cx="11159704" cy="26468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1"/>
          <p:cNvSpPr txBox="1">
            <a:spLocks/>
          </p:cNvSpPr>
          <p:nvPr/>
        </p:nvSpPr>
        <p:spPr>
          <a:xfrm>
            <a:off x="450589" y="1414732"/>
            <a:ext cx="10991595" cy="2014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Debt-to-Earnings</a:t>
            </a:r>
          </a:p>
          <a:p>
            <a:pPr lvl="1"/>
            <a:r>
              <a:rPr lang="en-US"/>
              <a:t>Debt payments of grads must be no more than 20% of discretionary earnings</a:t>
            </a:r>
          </a:p>
          <a:p>
            <a:pPr lvl="2"/>
            <a:r>
              <a:rPr lang="en-US" i="1"/>
              <a:t>Rule of thumb:  Annual earnings minus $21,870</a:t>
            </a:r>
          </a:p>
          <a:p>
            <a:pPr marL="0" indent="0">
              <a:buNone/>
            </a:pPr>
            <a:endParaRPr lang="en-US" sz="35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500">
              <a:cs typeface="Times New Roman" panose="02020603050405020304" pitchFamily="18" charset="0"/>
            </a:endParaRPr>
          </a:p>
          <a:p>
            <a:endParaRPr lang="en-US" sz="3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="1" i="1"/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5C9FC4A-0648-D6AF-03E8-D29056B17C1B}"/>
              </a:ext>
            </a:extLst>
          </p:cNvPr>
          <p:cNvSpPr txBox="1">
            <a:spLocks/>
          </p:cNvSpPr>
          <p:nvPr/>
        </p:nvSpPr>
        <p:spPr>
          <a:xfrm>
            <a:off x="450589" y="3378624"/>
            <a:ext cx="7753417" cy="25092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/>
          </a:p>
          <a:p>
            <a:r>
              <a:rPr lang="en-US"/>
              <a:t>Earnings Premium </a:t>
            </a:r>
            <a:endParaRPr lang="en-US" i="1">
              <a:solidFill>
                <a:srgbClr val="FF0000"/>
              </a:solidFill>
            </a:endParaRPr>
          </a:p>
          <a:p>
            <a:pPr lvl="1"/>
            <a:r>
              <a:rPr lang="en-US"/>
              <a:t>Typical program grad must earn more than the median high school grad in their state between the ages of 25-34</a:t>
            </a:r>
          </a:p>
          <a:p>
            <a:pPr lvl="2"/>
            <a:r>
              <a:rPr lang="en-US" i="1"/>
              <a:t>Rule of thumb: Roughly $25,000</a:t>
            </a:r>
          </a:p>
          <a:p>
            <a:endParaRPr lang="en-US" sz="35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500">
              <a:cs typeface="Times New Roman" panose="02020603050405020304" pitchFamily="18" charset="0"/>
            </a:endParaRPr>
          </a:p>
          <a:p>
            <a:endParaRPr lang="en-US" sz="3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="1" i="1"/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EA9ECAA5-3597-D1F4-1A13-F06CE3A1AA68}"/>
              </a:ext>
            </a:extLst>
          </p:cNvPr>
          <p:cNvSpPr/>
          <p:nvPr/>
        </p:nvSpPr>
        <p:spPr>
          <a:xfrm>
            <a:off x="8397909" y="3604750"/>
            <a:ext cx="3149599" cy="228312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7238F0-A5AA-6947-B736-4C5F16484667}"/>
              </a:ext>
            </a:extLst>
          </p:cNvPr>
          <p:cNvSpPr/>
          <p:nvPr/>
        </p:nvSpPr>
        <p:spPr>
          <a:xfrm>
            <a:off x="9358524" y="4423144"/>
            <a:ext cx="2382887" cy="646331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>
                <a:ln/>
                <a:solidFill>
                  <a:schemeClr val="bg1"/>
                </a:solidFill>
                <a:latin typeface="Calibri" panose="020F0502020204030204" pitchFamily="34" charset="0"/>
                <a:cs typeface="Times New Roman"/>
              </a:rPr>
              <a:t>NEW!</a:t>
            </a:r>
            <a:endParaRPr lang="en-US" sz="3600" cap="none" spc="0">
              <a:ln/>
              <a:solidFill>
                <a:schemeClr val="bg1"/>
              </a:solidFill>
              <a:effectLst/>
              <a:latin typeface="Calibri" panose="020F050202020403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108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1" y="456643"/>
            <a:ext cx="11126787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Career Services to Title IV Students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2481" y="1158920"/>
            <a:ext cx="11159704" cy="26468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1">
            <a:extLst>
              <a:ext uri="{FF2B5EF4-FFF2-40B4-BE49-F238E27FC236}">
                <a16:creationId xmlns:a16="http://schemas.microsoft.com/office/drawing/2014/main" id="{E972F51A-0CB7-7665-D2D1-AA613F0F8B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7512196"/>
              </p:ext>
            </p:extLst>
          </p:nvPr>
        </p:nvGraphicFramePr>
        <p:xfrm>
          <a:off x="450589" y="1414732"/>
          <a:ext cx="10991595" cy="448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602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95223" y="456643"/>
            <a:ext cx="10760165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Other Areas: Secretarial Discretion During Recertification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5223" y="1185388"/>
            <a:ext cx="10846962" cy="0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08FA9ED4-13E5-BBCC-481C-7A4F0773E0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529520"/>
              </p:ext>
            </p:extLst>
          </p:nvPr>
        </p:nvGraphicFramePr>
        <p:xfrm>
          <a:off x="595223" y="1619093"/>
          <a:ext cx="11139577" cy="440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432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1" y="456643"/>
            <a:ext cx="11126787" cy="728745"/>
          </a:xfrm>
        </p:spPr>
        <p:txBody>
          <a:bodyPr>
            <a:normAutofit/>
          </a:bodyPr>
          <a:lstStyle/>
          <a:p>
            <a:r>
              <a:rPr lang="en-US" sz="3600">
                <a:latin typeface="+mn-lt"/>
                <a:cs typeface="Times New Roman" panose="02020603050405020304" pitchFamily="18" charset="0"/>
              </a:rPr>
              <a:t>Transcript Withholding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2481" y="1158920"/>
            <a:ext cx="11159704" cy="26468"/>
          </a:xfrm>
          <a:prstGeom prst="line">
            <a:avLst/>
          </a:prstGeom>
          <a:ln w="38100">
            <a:solidFill>
              <a:srgbClr val="002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1"/>
          <p:cNvSpPr txBox="1">
            <a:spLocks/>
          </p:cNvSpPr>
          <p:nvPr/>
        </p:nvSpPr>
        <p:spPr>
          <a:xfrm>
            <a:off x="1565079" y="1887664"/>
            <a:ext cx="9061842" cy="37238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dirty="0">
                <a:cs typeface="Times New Roman" panose="02020603050405020304" pitchFamily="18" charset="0"/>
              </a:rPr>
              <a:t>Prohibited if institution made error in student’s Title IV eligibility</a:t>
            </a:r>
          </a:p>
          <a:p>
            <a:pPr marL="0" indent="0">
              <a:buNone/>
            </a:pPr>
            <a:endParaRPr lang="en-US" sz="35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700" b="1" u="sng" dirty="0">
                <a:solidFill>
                  <a:srgbClr val="002060"/>
                </a:solidFill>
                <a:cs typeface="Times New Roman" panose="02020603050405020304" pitchFamily="18" charset="0"/>
              </a:rPr>
              <a:t>OR</a:t>
            </a:r>
          </a:p>
          <a:p>
            <a:pPr marL="0" indent="0">
              <a:buNone/>
            </a:pPr>
            <a:endParaRPr lang="en-US" sz="35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>
                <a:cs typeface="Times New Roman" panose="02020603050405020304" pitchFamily="18" charset="0"/>
              </a:rPr>
              <a:t>A return to Title IV calculation creates an account balance</a:t>
            </a:r>
          </a:p>
        </p:txBody>
      </p:sp>
      <p:sp>
        <p:nvSpPr>
          <p:cNvPr id="8" name="Content Placeholder 951">
            <a:extLst>
              <a:ext uri="{FF2B5EF4-FFF2-40B4-BE49-F238E27FC236}">
                <a16:creationId xmlns:a16="http://schemas.microsoft.com/office/drawing/2014/main" id="{A5F57C0A-6CA6-B6C9-8027-0193F009A7CC}"/>
              </a:ext>
            </a:extLst>
          </p:cNvPr>
          <p:cNvSpPr txBox="1">
            <a:spLocks/>
          </p:cNvSpPr>
          <p:nvPr/>
        </p:nvSpPr>
        <p:spPr>
          <a:xfrm>
            <a:off x="410031" y="3331028"/>
            <a:ext cx="2616564" cy="7508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b="1" u="sng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33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544</Words>
  <Application>Microsoft Office PowerPoint</Application>
  <PresentationFormat>Widescreen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Agenda</vt:lpstr>
      <vt:lpstr> Key Issues Proposed Student Aid Regulations</vt:lpstr>
      <vt:lpstr>Financial Value Transparency </vt:lpstr>
      <vt:lpstr>Gainful Employment</vt:lpstr>
      <vt:lpstr>Key Metrics</vt:lpstr>
      <vt:lpstr>Career Services to Title IV Students</vt:lpstr>
      <vt:lpstr>Other Areas: Secretarial Discretion During Recertification</vt:lpstr>
      <vt:lpstr>Transcript Withholding</vt:lpstr>
      <vt:lpstr>Professional Licensing Requirements </vt:lpstr>
      <vt:lpstr>State Consumer Protection Laws</vt:lpstr>
      <vt:lpstr>Financial Responsibility Standards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Committee Overview</dc:title>
  <dc:creator>Sarah Flanagan</dc:creator>
  <cp:lastModifiedBy>Pete Boyle</cp:lastModifiedBy>
  <cp:revision>6</cp:revision>
  <cp:lastPrinted>2023-06-07T13:56:55Z</cp:lastPrinted>
  <dcterms:created xsi:type="dcterms:W3CDTF">2021-09-24T13:32:52Z</dcterms:created>
  <dcterms:modified xsi:type="dcterms:W3CDTF">2023-06-07T15:30:52Z</dcterms:modified>
</cp:coreProperties>
</file>