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60"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259" r:id="rId65"/>
    <p:sldId id="26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015" autoAdjust="0"/>
    <p:restoredTop sz="95634" autoAdjust="0"/>
  </p:normalViewPr>
  <p:slideViewPr>
    <p:cSldViewPr snapToGrid="0">
      <p:cViewPr varScale="1">
        <p:scale>
          <a:sx n="91" d="100"/>
          <a:sy n="91" d="100"/>
        </p:scale>
        <p:origin x="46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2" d="100"/>
          <a:sy n="72"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F88C5-7D6C-4BE8-832F-F903ECE9E7D7}"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US"/>
        </a:p>
      </dgm:t>
    </dgm:pt>
    <dgm:pt modelId="{59482762-5462-4323-8837-12676EDAF034}">
      <dgm:prSet phldrT="[Text]" custT="1"/>
      <dgm:spPr>
        <a:solidFill>
          <a:srgbClr val="003366"/>
        </a:solidFill>
      </dgm:spPr>
      <dgm:t>
        <a:bodyPr/>
        <a:lstStyle/>
        <a:p>
          <a:pPr algn="l"/>
          <a:endParaRPr lang="en-US" sz="1600" b="0" dirty="0">
            <a:latin typeface="+mn-lt"/>
          </a:endParaRPr>
        </a:p>
        <a:p>
          <a:pPr algn="l"/>
          <a:r>
            <a:rPr lang="en-US" sz="1800" b="0" dirty="0">
              <a:latin typeface="+mn-lt"/>
            </a:rPr>
            <a:t>FEMA</a:t>
          </a:r>
        </a:p>
        <a:p>
          <a:pPr algn="l"/>
          <a:r>
            <a:rPr lang="en-US" sz="1800" b="0" dirty="0">
              <a:latin typeface="+mn-lt"/>
            </a:rPr>
            <a:t>The federal awarding agency authorized to manage the program.</a:t>
          </a:r>
        </a:p>
        <a:p>
          <a:pPr algn="l"/>
          <a:endParaRPr lang="en-US" sz="1800" b="0" dirty="0">
            <a:latin typeface="+mj-lt"/>
          </a:endParaRPr>
        </a:p>
        <a:p>
          <a:pPr algn="l"/>
          <a:endParaRPr lang="en-US" sz="1400" b="0" dirty="0">
            <a:latin typeface="+mj-lt"/>
          </a:endParaRPr>
        </a:p>
        <a:p>
          <a:pPr algn="l"/>
          <a:endParaRPr lang="en-US" sz="1400" b="0" dirty="0">
            <a:latin typeface="+mj-lt"/>
          </a:endParaRPr>
        </a:p>
        <a:p>
          <a:pPr algn="l"/>
          <a:endParaRPr lang="en-US" sz="1400" b="0" dirty="0">
            <a:latin typeface="+mj-lt"/>
          </a:endParaRPr>
        </a:p>
      </dgm:t>
    </dgm:pt>
    <dgm:pt modelId="{E3248DB3-BDBB-4D12-8D5D-DF2892E064CB}" type="parTrans" cxnId="{2E1682C1-BBC3-4927-9B03-91BEB45DA9A5}">
      <dgm:prSet/>
      <dgm:spPr/>
      <dgm:t>
        <a:bodyPr/>
        <a:lstStyle/>
        <a:p>
          <a:endParaRPr lang="en-US" b="0">
            <a:latin typeface="+mj-lt"/>
          </a:endParaRPr>
        </a:p>
      </dgm:t>
    </dgm:pt>
    <dgm:pt modelId="{C79F9550-79DB-464B-AC6A-F053AB07C4EF}" type="sibTrans" cxnId="{2E1682C1-BBC3-4927-9B03-91BEB45DA9A5}">
      <dgm:prSet/>
      <dgm:spPr/>
      <dgm:t>
        <a:bodyPr/>
        <a:lstStyle/>
        <a:p>
          <a:endParaRPr lang="en-US" b="0">
            <a:latin typeface="+mj-lt"/>
          </a:endParaRPr>
        </a:p>
      </dgm:t>
    </dgm:pt>
    <dgm:pt modelId="{3A5E1611-98B0-4F3F-A0F1-BE1E2DA148A9}">
      <dgm:prSet phldrT="[Text]" custT="1"/>
      <dgm:spPr>
        <a:solidFill>
          <a:srgbClr val="006699"/>
        </a:solidFill>
      </dgm:spPr>
      <dgm:t>
        <a:bodyPr/>
        <a:lstStyle/>
        <a:p>
          <a:pPr algn="l"/>
          <a:r>
            <a:rPr lang="en-US" sz="1800" b="0" dirty="0">
              <a:latin typeface="+mn-lt"/>
            </a:rPr>
            <a:t>Recipients</a:t>
          </a:r>
        </a:p>
        <a:p>
          <a:pPr algn="l"/>
          <a:r>
            <a:rPr lang="en-US" sz="1800" b="0" dirty="0">
              <a:latin typeface="+mn-lt"/>
            </a:rPr>
            <a:t>The State, Territorial, or Tribal government that receives funding under the disaster declaration and disburses funding to approved subrecipients.</a:t>
          </a:r>
        </a:p>
      </dgm:t>
    </dgm:pt>
    <dgm:pt modelId="{8ED6658E-5EB6-4C14-89F8-3148DC1D0395}" type="parTrans" cxnId="{CFDBA572-A6C2-4D05-8272-894000C8D795}">
      <dgm:prSet/>
      <dgm:spPr/>
      <dgm:t>
        <a:bodyPr/>
        <a:lstStyle/>
        <a:p>
          <a:endParaRPr lang="en-US" b="0">
            <a:latin typeface="+mj-lt"/>
          </a:endParaRPr>
        </a:p>
      </dgm:t>
    </dgm:pt>
    <dgm:pt modelId="{B151862D-397F-4146-8CCE-7FC9BF28EA8B}" type="sibTrans" cxnId="{CFDBA572-A6C2-4D05-8272-894000C8D795}">
      <dgm:prSet/>
      <dgm:spPr/>
      <dgm:t>
        <a:bodyPr/>
        <a:lstStyle/>
        <a:p>
          <a:endParaRPr lang="en-US" b="0">
            <a:latin typeface="+mj-lt"/>
          </a:endParaRPr>
        </a:p>
      </dgm:t>
    </dgm:pt>
    <dgm:pt modelId="{61F20EEC-8647-4B68-82F4-02F5420C1B7E}">
      <dgm:prSet phldrT="[Text]" custT="1"/>
      <dgm:spPr>
        <a:solidFill>
          <a:srgbClr val="999999"/>
        </a:solidFill>
      </dgm:spPr>
      <dgm:t>
        <a:bodyPr/>
        <a:lstStyle/>
        <a:p>
          <a:pPr algn="l"/>
          <a:r>
            <a:rPr lang="en-US" sz="1800" b="0" dirty="0">
              <a:latin typeface="+mn-lt"/>
            </a:rPr>
            <a:t>Applicants</a:t>
          </a:r>
        </a:p>
        <a:p>
          <a:pPr algn="l"/>
          <a:r>
            <a:rPr lang="en-US" sz="1800" b="0" dirty="0">
              <a:latin typeface="+mn-lt"/>
            </a:rPr>
            <a:t>Entities submitting a request for assistance under the recipient’s federal award.</a:t>
          </a:r>
        </a:p>
        <a:p>
          <a:pPr algn="l"/>
          <a:endParaRPr lang="en-US" sz="1400" b="0" dirty="0">
            <a:latin typeface="+mj-lt"/>
          </a:endParaRPr>
        </a:p>
        <a:p>
          <a:pPr algn="l"/>
          <a:endParaRPr lang="en-US" sz="1400" b="0" dirty="0">
            <a:latin typeface="+mj-lt"/>
          </a:endParaRPr>
        </a:p>
        <a:p>
          <a:pPr algn="l"/>
          <a:endParaRPr lang="en-US" sz="1400" b="0" dirty="0">
            <a:latin typeface="+mj-lt"/>
          </a:endParaRPr>
        </a:p>
      </dgm:t>
    </dgm:pt>
    <dgm:pt modelId="{E2DBD619-8DD4-4DC1-83DE-895CD6144FBA}" type="parTrans" cxnId="{48CF3DF4-8234-481A-B216-C6C47E578D81}">
      <dgm:prSet/>
      <dgm:spPr/>
      <dgm:t>
        <a:bodyPr/>
        <a:lstStyle/>
        <a:p>
          <a:endParaRPr lang="en-US" b="0">
            <a:latin typeface="+mj-lt"/>
          </a:endParaRPr>
        </a:p>
      </dgm:t>
    </dgm:pt>
    <dgm:pt modelId="{DC293AA4-0213-4595-99CD-340BF9AF4213}" type="sibTrans" cxnId="{48CF3DF4-8234-481A-B216-C6C47E578D81}">
      <dgm:prSet/>
      <dgm:spPr/>
      <dgm:t>
        <a:bodyPr/>
        <a:lstStyle/>
        <a:p>
          <a:endParaRPr lang="en-US" b="0">
            <a:latin typeface="+mj-lt"/>
          </a:endParaRPr>
        </a:p>
      </dgm:t>
    </dgm:pt>
    <dgm:pt modelId="{41DC98EB-44D9-486D-AB0E-C51EBBDA224B}">
      <dgm:prSet custT="1"/>
      <dgm:spPr>
        <a:solidFill>
          <a:srgbClr val="333333"/>
        </a:solidFill>
      </dgm:spPr>
      <dgm:t>
        <a:bodyPr/>
        <a:lstStyle/>
        <a:p>
          <a:pPr algn="l"/>
          <a:endParaRPr lang="en-US" sz="1800" b="0" dirty="0">
            <a:latin typeface="+mn-lt"/>
          </a:endParaRPr>
        </a:p>
        <a:p>
          <a:pPr algn="l"/>
          <a:r>
            <a:rPr lang="en-US" sz="1800" b="0" dirty="0">
              <a:latin typeface="+mn-lt"/>
            </a:rPr>
            <a:t>Subrecipients</a:t>
          </a:r>
        </a:p>
        <a:p>
          <a:pPr algn="l"/>
          <a:r>
            <a:rPr lang="en-US" sz="1800" b="0" dirty="0">
              <a:latin typeface="+mn-lt"/>
            </a:rPr>
            <a:t>Applicants who have received a subaward from the Recipient and are then bound by the conditions of the award and subaward</a:t>
          </a:r>
          <a:r>
            <a:rPr lang="en-US" sz="1800" b="0" dirty="0">
              <a:latin typeface="Libre Franklin Thin"/>
            </a:rPr>
            <a:t>.</a:t>
          </a:r>
        </a:p>
        <a:p>
          <a:pPr algn="l"/>
          <a:endParaRPr lang="en-US" sz="1400" b="0" dirty="0">
            <a:latin typeface="+mj-lt"/>
          </a:endParaRPr>
        </a:p>
      </dgm:t>
    </dgm:pt>
    <dgm:pt modelId="{9A02B719-CE64-443A-BEE7-1F5F0AED3C0A}" type="parTrans" cxnId="{929BAF61-D7EA-4256-94FC-A5F68E3E1C39}">
      <dgm:prSet/>
      <dgm:spPr/>
      <dgm:t>
        <a:bodyPr/>
        <a:lstStyle/>
        <a:p>
          <a:endParaRPr lang="en-US" b="0">
            <a:latin typeface="+mj-lt"/>
          </a:endParaRPr>
        </a:p>
      </dgm:t>
    </dgm:pt>
    <dgm:pt modelId="{52752640-D5EB-468A-B97B-9A806225DC81}" type="sibTrans" cxnId="{929BAF61-D7EA-4256-94FC-A5F68E3E1C39}">
      <dgm:prSet/>
      <dgm:spPr/>
      <dgm:t>
        <a:bodyPr/>
        <a:lstStyle/>
        <a:p>
          <a:endParaRPr lang="en-US" b="0">
            <a:latin typeface="+mj-lt"/>
          </a:endParaRPr>
        </a:p>
      </dgm:t>
    </dgm:pt>
    <dgm:pt modelId="{DBAC9F58-7A53-4433-94A3-529DC89C12BF}" type="pres">
      <dgm:prSet presAssocID="{4FDF88C5-7D6C-4BE8-832F-F903ECE9E7D7}" presName="Name0" presStyleCnt="0">
        <dgm:presLayoutVars>
          <dgm:dir/>
          <dgm:resizeHandles val="exact"/>
        </dgm:presLayoutVars>
      </dgm:prSet>
      <dgm:spPr/>
      <dgm:t>
        <a:bodyPr/>
        <a:lstStyle/>
        <a:p>
          <a:endParaRPr lang="en-US"/>
        </a:p>
      </dgm:t>
    </dgm:pt>
    <dgm:pt modelId="{81E60D02-F874-4465-8453-314C5BB3A6C4}" type="pres">
      <dgm:prSet presAssocID="{59482762-5462-4323-8837-12676EDAF034}" presName="node" presStyleLbl="node1" presStyleIdx="0" presStyleCnt="4" custLinFactNeighborX="-12790" custLinFactNeighborY="0">
        <dgm:presLayoutVars>
          <dgm:bulletEnabled val="1"/>
        </dgm:presLayoutVars>
      </dgm:prSet>
      <dgm:spPr/>
      <dgm:t>
        <a:bodyPr/>
        <a:lstStyle/>
        <a:p>
          <a:endParaRPr lang="en-US"/>
        </a:p>
      </dgm:t>
    </dgm:pt>
    <dgm:pt modelId="{84B5A130-91AA-4771-8FAF-7B0C68E98842}" type="pres">
      <dgm:prSet presAssocID="{C79F9550-79DB-464B-AC6A-F053AB07C4EF}" presName="sibTrans" presStyleCnt="0"/>
      <dgm:spPr/>
    </dgm:pt>
    <dgm:pt modelId="{26A8E512-F912-4971-B3F9-A6DF1851836B}" type="pres">
      <dgm:prSet presAssocID="{3A5E1611-98B0-4F3F-A0F1-BE1E2DA148A9}" presName="node" presStyleLbl="node1" presStyleIdx="1" presStyleCnt="4">
        <dgm:presLayoutVars>
          <dgm:bulletEnabled val="1"/>
        </dgm:presLayoutVars>
      </dgm:prSet>
      <dgm:spPr/>
      <dgm:t>
        <a:bodyPr/>
        <a:lstStyle/>
        <a:p>
          <a:endParaRPr lang="en-US"/>
        </a:p>
      </dgm:t>
    </dgm:pt>
    <dgm:pt modelId="{860B582B-1F5A-448B-9809-A8555D9CF405}" type="pres">
      <dgm:prSet presAssocID="{B151862D-397F-4146-8CCE-7FC9BF28EA8B}" presName="sibTrans" presStyleCnt="0"/>
      <dgm:spPr/>
    </dgm:pt>
    <dgm:pt modelId="{D5036DE5-083A-460C-8769-B81613367DBD}" type="pres">
      <dgm:prSet presAssocID="{61F20EEC-8647-4B68-82F4-02F5420C1B7E}" presName="node" presStyleLbl="node1" presStyleIdx="2" presStyleCnt="4">
        <dgm:presLayoutVars>
          <dgm:bulletEnabled val="1"/>
        </dgm:presLayoutVars>
      </dgm:prSet>
      <dgm:spPr/>
      <dgm:t>
        <a:bodyPr/>
        <a:lstStyle/>
        <a:p>
          <a:endParaRPr lang="en-US"/>
        </a:p>
      </dgm:t>
    </dgm:pt>
    <dgm:pt modelId="{B90F2FC6-17F4-483E-BD47-556EC9845182}" type="pres">
      <dgm:prSet presAssocID="{DC293AA4-0213-4595-99CD-340BF9AF4213}" presName="sibTrans" presStyleCnt="0"/>
      <dgm:spPr/>
    </dgm:pt>
    <dgm:pt modelId="{E1ABB7DA-31E2-480F-9099-A3B68D722777}" type="pres">
      <dgm:prSet presAssocID="{41DC98EB-44D9-486D-AB0E-C51EBBDA224B}" presName="node" presStyleLbl="node1" presStyleIdx="3" presStyleCnt="4" custLinFactX="40048" custLinFactNeighborX="100000" custLinFactNeighborY="38563">
        <dgm:presLayoutVars>
          <dgm:bulletEnabled val="1"/>
        </dgm:presLayoutVars>
      </dgm:prSet>
      <dgm:spPr/>
      <dgm:t>
        <a:bodyPr/>
        <a:lstStyle/>
        <a:p>
          <a:endParaRPr lang="en-US"/>
        </a:p>
      </dgm:t>
    </dgm:pt>
  </dgm:ptLst>
  <dgm:cxnLst>
    <dgm:cxn modelId="{48CF3DF4-8234-481A-B216-C6C47E578D81}" srcId="{4FDF88C5-7D6C-4BE8-832F-F903ECE9E7D7}" destId="{61F20EEC-8647-4B68-82F4-02F5420C1B7E}" srcOrd="2" destOrd="0" parTransId="{E2DBD619-8DD4-4DC1-83DE-895CD6144FBA}" sibTransId="{DC293AA4-0213-4595-99CD-340BF9AF4213}"/>
    <dgm:cxn modelId="{CFDBA572-A6C2-4D05-8272-894000C8D795}" srcId="{4FDF88C5-7D6C-4BE8-832F-F903ECE9E7D7}" destId="{3A5E1611-98B0-4F3F-A0F1-BE1E2DA148A9}" srcOrd="1" destOrd="0" parTransId="{8ED6658E-5EB6-4C14-89F8-3148DC1D0395}" sibTransId="{B151862D-397F-4146-8CCE-7FC9BF28EA8B}"/>
    <dgm:cxn modelId="{444D26DA-263B-4C3C-B1A7-1673788A5860}" type="presOf" srcId="{41DC98EB-44D9-486D-AB0E-C51EBBDA224B}" destId="{E1ABB7DA-31E2-480F-9099-A3B68D722777}" srcOrd="0" destOrd="0" presId="urn:microsoft.com/office/officeart/2005/8/layout/hList6"/>
    <dgm:cxn modelId="{FE1E98BF-8C43-455D-B264-6CCC5E256C83}" type="presOf" srcId="{61F20EEC-8647-4B68-82F4-02F5420C1B7E}" destId="{D5036DE5-083A-460C-8769-B81613367DBD}" srcOrd="0" destOrd="0" presId="urn:microsoft.com/office/officeart/2005/8/layout/hList6"/>
    <dgm:cxn modelId="{929BAF61-D7EA-4256-94FC-A5F68E3E1C39}" srcId="{4FDF88C5-7D6C-4BE8-832F-F903ECE9E7D7}" destId="{41DC98EB-44D9-486D-AB0E-C51EBBDA224B}" srcOrd="3" destOrd="0" parTransId="{9A02B719-CE64-443A-BEE7-1F5F0AED3C0A}" sibTransId="{52752640-D5EB-468A-B97B-9A806225DC81}"/>
    <dgm:cxn modelId="{2793581E-2880-4948-A6EE-20BDEBC6E59A}" type="presOf" srcId="{4FDF88C5-7D6C-4BE8-832F-F903ECE9E7D7}" destId="{DBAC9F58-7A53-4433-94A3-529DC89C12BF}" srcOrd="0" destOrd="0" presId="urn:microsoft.com/office/officeart/2005/8/layout/hList6"/>
    <dgm:cxn modelId="{068298FE-7AD4-4E0E-8A5C-27DC00947ED8}" type="presOf" srcId="{3A5E1611-98B0-4F3F-A0F1-BE1E2DA148A9}" destId="{26A8E512-F912-4971-B3F9-A6DF1851836B}" srcOrd="0" destOrd="0" presId="urn:microsoft.com/office/officeart/2005/8/layout/hList6"/>
    <dgm:cxn modelId="{97B2A1CA-42C3-4163-B6B4-DDC80B6531D4}" type="presOf" srcId="{59482762-5462-4323-8837-12676EDAF034}" destId="{81E60D02-F874-4465-8453-314C5BB3A6C4}" srcOrd="0" destOrd="0" presId="urn:microsoft.com/office/officeart/2005/8/layout/hList6"/>
    <dgm:cxn modelId="{2E1682C1-BBC3-4927-9B03-91BEB45DA9A5}" srcId="{4FDF88C5-7D6C-4BE8-832F-F903ECE9E7D7}" destId="{59482762-5462-4323-8837-12676EDAF034}" srcOrd="0" destOrd="0" parTransId="{E3248DB3-BDBB-4D12-8D5D-DF2892E064CB}" sibTransId="{C79F9550-79DB-464B-AC6A-F053AB07C4EF}"/>
    <dgm:cxn modelId="{E777A201-9A56-474E-88E5-4FEAFECACB42}" type="presParOf" srcId="{DBAC9F58-7A53-4433-94A3-529DC89C12BF}" destId="{81E60D02-F874-4465-8453-314C5BB3A6C4}" srcOrd="0" destOrd="0" presId="urn:microsoft.com/office/officeart/2005/8/layout/hList6"/>
    <dgm:cxn modelId="{429BB10C-50BC-4C56-B129-B8F1C0A06B8C}" type="presParOf" srcId="{DBAC9F58-7A53-4433-94A3-529DC89C12BF}" destId="{84B5A130-91AA-4771-8FAF-7B0C68E98842}" srcOrd="1" destOrd="0" presId="urn:microsoft.com/office/officeart/2005/8/layout/hList6"/>
    <dgm:cxn modelId="{61E8D563-CFB4-4DD3-AB9A-1E5B6C12786C}" type="presParOf" srcId="{DBAC9F58-7A53-4433-94A3-529DC89C12BF}" destId="{26A8E512-F912-4971-B3F9-A6DF1851836B}" srcOrd="2" destOrd="0" presId="urn:microsoft.com/office/officeart/2005/8/layout/hList6"/>
    <dgm:cxn modelId="{7F6E76A4-3213-4FD1-A0BB-A39EAF95DDA7}" type="presParOf" srcId="{DBAC9F58-7A53-4433-94A3-529DC89C12BF}" destId="{860B582B-1F5A-448B-9809-A8555D9CF405}" srcOrd="3" destOrd="0" presId="urn:microsoft.com/office/officeart/2005/8/layout/hList6"/>
    <dgm:cxn modelId="{E7BABCD0-DA2C-4CB9-8022-E83A64D00237}" type="presParOf" srcId="{DBAC9F58-7A53-4433-94A3-529DC89C12BF}" destId="{D5036DE5-083A-460C-8769-B81613367DBD}" srcOrd="4" destOrd="0" presId="urn:microsoft.com/office/officeart/2005/8/layout/hList6"/>
    <dgm:cxn modelId="{B1E105D4-835D-49A0-8D93-86BEFF78652D}" type="presParOf" srcId="{DBAC9F58-7A53-4433-94A3-529DC89C12BF}" destId="{B90F2FC6-17F4-483E-BD47-556EC9845182}" srcOrd="5" destOrd="0" presId="urn:microsoft.com/office/officeart/2005/8/layout/hList6"/>
    <dgm:cxn modelId="{5AB19CDF-A2D2-4C95-B218-295EF53546B2}" type="presParOf" srcId="{DBAC9F58-7A53-4433-94A3-529DC89C12BF}" destId="{E1ABB7DA-31E2-480F-9099-A3B68D722777}"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5EE51-5862-46E7-AF32-43727A4FA8D3}"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5AA73B4F-0141-4947-8248-BA4A200CEB01}">
      <dgm:prSet phldrT="[Text]" custT="1"/>
      <dgm:spPr/>
      <dgm:t>
        <a:bodyPr/>
        <a:lstStyle/>
        <a:p>
          <a:pPr rtl="0"/>
          <a:r>
            <a:rPr lang="en-US" sz="4300" baseline="0" dirty="0">
              <a:latin typeface="Franklin Gothic Book" panose="020B0503020102020204" pitchFamily="34" charset="0"/>
              <a:cs typeface="Arial" panose="020B0604020202020204" pitchFamily="34" charset="0"/>
            </a:rPr>
            <a:t>Grants Portal </a:t>
          </a:r>
        </a:p>
      </dgm:t>
    </dgm:pt>
    <dgm:pt modelId="{CFD45558-77A3-46AD-8CA8-88FDC6AA0ED2}" type="parTrans" cxnId="{E7B76AFA-EA8F-4F1A-BB18-FFA8B303E1F8}">
      <dgm:prSet/>
      <dgm:spPr/>
      <dgm:t>
        <a:bodyPr/>
        <a:lstStyle/>
        <a:p>
          <a:endParaRPr lang="en-US"/>
        </a:p>
      </dgm:t>
    </dgm:pt>
    <dgm:pt modelId="{8EDF22A0-A0A0-4F44-ABF9-2FC5C8D48846}" type="sibTrans" cxnId="{E7B76AFA-EA8F-4F1A-BB18-FFA8B303E1F8}">
      <dgm:prSet/>
      <dgm:spPr/>
      <dgm:t>
        <a:bodyPr/>
        <a:lstStyle/>
        <a:p>
          <a:endParaRPr lang="en-US"/>
        </a:p>
      </dgm:t>
    </dgm:pt>
    <dgm:pt modelId="{57182D54-9E31-4407-A713-151881CE99BA}">
      <dgm:prSet phldrT="[Text]" custT="1"/>
      <dgm:spPr/>
      <dgm:t>
        <a:bodyPr/>
        <a:lstStyle/>
        <a:p>
          <a:pPr marL="0" lvl="1" indent="0" algn="l" defTabSz="889000" rtl="0">
            <a:lnSpc>
              <a:spcPct val="90000"/>
            </a:lnSpc>
            <a:spcBef>
              <a:spcPct val="0"/>
            </a:spcBef>
            <a:spcAft>
              <a:spcPct val="15000"/>
            </a:spcAft>
            <a:buNone/>
          </a:pPr>
          <a:r>
            <a:rPr lang="en-US" sz="2000" kern="1200" baseline="0">
              <a:solidFill>
                <a:srgbClr val="000000">
                  <a:hueOff val="0"/>
                  <a:satOff val="0"/>
                  <a:lumOff val="0"/>
                  <a:alphaOff val="0"/>
                </a:srgbClr>
              </a:solidFill>
              <a:latin typeface="Franklin Gothic Book" panose="020B0503020102020204" pitchFamily="34" charset="0"/>
              <a:ea typeface="+mn-ea"/>
              <a:cs typeface="Arial" panose="020B0604020202020204" pitchFamily="34" charset="0"/>
            </a:rPr>
            <a:t>FEMA grant platform used by Recipients and Applicants to manage PA Grant Applications </a:t>
          </a:r>
        </a:p>
      </dgm:t>
    </dgm:pt>
    <dgm:pt modelId="{1F52DD8F-ABCF-4365-89E5-259C73393F2B}" type="parTrans" cxnId="{635689DB-AE3D-4D15-A808-71912E2D7CA5}">
      <dgm:prSet/>
      <dgm:spPr/>
      <dgm:t>
        <a:bodyPr/>
        <a:lstStyle/>
        <a:p>
          <a:endParaRPr lang="en-US"/>
        </a:p>
      </dgm:t>
    </dgm:pt>
    <dgm:pt modelId="{19A6EC54-5252-49B8-B207-17FEBC3DE504}" type="sibTrans" cxnId="{635689DB-AE3D-4D15-A808-71912E2D7CA5}">
      <dgm:prSet/>
      <dgm:spPr/>
      <dgm:t>
        <a:bodyPr/>
        <a:lstStyle/>
        <a:p>
          <a:endParaRPr lang="en-US"/>
        </a:p>
      </dgm:t>
    </dgm:pt>
    <dgm:pt modelId="{A3AE1338-17E7-4F6E-AABF-31D920E7735C}">
      <dgm:prSet phldrT="[Text]" custT="1"/>
      <dgm:spPr/>
      <dgm:t>
        <a:bodyPr/>
        <a:lstStyle/>
        <a:p>
          <a:r>
            <a:rPr lang="en-US" sz="4300" baseline="0" dirty="0">
              <a:solidFill>
                <a:schemeClr val="bg1"/>
              </a:solidFill>
              <a:latin typeface="Franklin Gothic Book" panose="020B0503020102020204" pitchFamily="34" charset="0"/>
              <a:ea typeface="+mn-ea"/>
              <a:cs typeface="Arial" panose="020B0604020202020204" pitchFamily="34" charset="0"/>
            </a:rPr>
            <a:t>Request for Public Assistance</a:t>
          </a:r>
          <a:endParaRPr lang="en-US" sz="4300" baseline="0" dirty="0">
            <a:solidFill>
              <a:schemeClr val="bg1"/>
            </a:solidFill>
            <a:latin typeface="Franklin Gothic Book" panose="020B0503020102020204" pitchFamily="34" charset="0"/>
            <a:cs typeface="Arial" panose="020B0604020202020204" pitchFamily="34" charset="0"/>
          </a:endParaRPr>
        </a:p>
      </dgm:t>
    </dgm:pt>
    <dgm:pt modelId="{F30AD6A8-A44B-40EC-B74F-6B9619E1948D}" type="parTrans" cxnId="{C2480EDB-BCA7-44E5-9122-A865469685D5}">
      <dgm:prSet/>
      <dgm:spPr/>
      <dgm:t>
        <a:bodyPr/>
        <a:lstStyle/>
        <a:p>
          <a:endParaRPr lang="en-US"/>
        </a:p>
      </dgm:t>
    </dgm:pt>
    <dgm:pt modelId="{A5C89A3D-212F-4B5A-8DA2-7C46AAA297B8}" type="sibTrans" cxnId="{C2480EDB-BCA7-44E5-9122-A865469685D5}">
      <dgm:prSet/>
      <dgm:spPr/>
      <dgm:t>
        <a:bodyPr/>
        <a:lstStyle/>
        <a:p>
          <a:endParaRPr lang="en-US"/>
        </a:p>
      </dgm:t>
    </dgm:pt>
    <dgm:pt modelId="{5EC8AB64-6AD6-4812-99CC-1C03081C3186}">
      <dgm:prSet phldrT="[Text]" custT="1"/>
      <dgm:spPr/>
      <dgm:t>
        <a:bodyPr/>
        <a:lstStyle/>
        <a:p>
          <a:pPr marL="0" lvl="1" indent="0" algn="l" defTabSz="889000" rtl="0">
            <a:lnSpc>
              <a:spcPct val="90000"/>
            </a:lnSpc>
            <a:spcBef>
              <a:spcPct val="0"/>
            </a:spcBef>
            <a:spcAft>
              <a:spcPct val="15000"/>
            </a:spcAft>
            <a:buNone/>
          </a:pPr>
          <a:r>
            <a:rPr lang="en-US" sz="2000" kern="1200" baseline="0" dirty="0">
              <a:solidFill>
                <a:srgbClr val="000000">
                  <a:hueOff val="0"/>
                  <a:satOff val="0"/>
                  <a:lumOff val="0"/>
                  <a:alphaOff val="0"/>
                </a:srgbClr>
              </a:solidFill>
              <a:latin typeface="Franklin Gothic Book" panose="020B0503020102020204" pitchFamily="34" charset="0"/>
              <a:ea typeface="+mn-ea"/>
              <a:cs typeface="Arial" panose="020B0604020202020204" pitchFamily="34" charset="0"/>
            </a:rPr>
            <a:t>Official mechanism by which starts the process for a potential Applicant requests and is approved to receive Public Assistance funding from FEMA through the Recipient. The Request for Public Assistance (RPA) will be reviewed by the Recipient and FEMA staff,</a:t>
          </a:r>
        </a:p>
      </dgm:t>
    </dgm:pt>
    <dgm:pt modelId="{7B3824C6-B534-44A3-8FA7-DAE9A15C04F1}" type="sibTrans" cxnId="{EFA06775-07CE-47E0-81FB-151F606C5AF6}">
      <dgm:prSet/>
      <dgm:spPr/>
      <dgm:t>
        <a:bodyPr/>
        <a:lstStyle/>
        <a:p>
          <a:endParaRPr lang="en-US"/>
        </a:p>
      </dgm:t>
    </dgm:pt>
    <dgm:pt modelId="{B67B2C1D-BB8F-4FE0-9148-08F72D4C092D}" type="parTrans" cxnId="{EFA06775-07CE-47E0-81FB-151F606C5AF6}">
      <dgm:prSet/>
      <dgm:spPr/>
      <dgm:t>
        <a:bodyPr/>
        <a:lstStyle/>
        <a:p>
          <a:endParaRPr lang="en-US"/>
        </a:p>
      </dgm:t>
    </dgm:pt>
    <dgm:pt modelId="{2C348405-C4FE-422A-B2E8-C080C05D79AB}" type="pres">
      <dgm:prSet presAssocID="{D1E5EE51-5862-46E7-AF32-43727A4FA8D3}" presName="Name0" presStyleCnt="0">
        <dgm:presLayoutVars>
          <dgm:dir/>
          <dgm:animLvl val="lvl"/>
          <dgm:resizeHandles val="exact"/>
        </dgm:presLayoutVars>
      </dgm:prSet>
      <dgm:spPr/>
      <dgm:t>
        <a:bodyPr/>
        <a:lstStyle/>
        <a:p>
          <a:endParaRPr lang="en-US"/>
        </a:p>
      </dgm:t>
    </dgm:pt>
    <dgm:pt modelId="{BF2BFEF1-D587-46E7-A502-214CA80AC08E}" type="pres">
      <dgm:prSet presAssocID="{5AA73B4F-0141-4947-8248-BA4A200CEB01}" presName="linNode" presStyleCnt="0"/>
      <dgm:spPr/>
    </dgm:pt>
    <dgm:pt modelId="{739AA040-0DE5-4FFA-BA13-4DF7CA6E2CF7}" type="pres">
      <dgm:prSet presAssocID="{5AA73B4F-0141-4947-8248-BA4A200CEB01}" presName="parentText" presStyleLbl="node1" presStyleIdx="0" presStyleCnt="2">
        <dgm:presLayoutVars>
          <dgm:chMax val="1"/>
          <dgm:bulletEnabled val="1"/>
        </dgm:presLayoutVars>
      </dgm:prSet>
      <dgm:spPr/>
      <dgm:t>
        <a:bodyPr/>
        <a:lstStyle/>
        <a:p>
          <a:endParaRPr lang="en-US"/>
        </a:p>
      </dgm:t>
    </dgm:pt>
    <dgm:pt modelId="{243BF5B2-DCA8-4C2D-B09D-0B723E438680}" type="pres">
      <dgm:prSet presAssocID="{5AA73B4F-0141-4947-8248-BA4A200CEB01}" presName="descendantText" presStyleLbl="alignAccFollowNode1" presStyleIdx="0" presStyleCnt="2">
        <dgm:presLayoutVars>
          <dgm:bulletEnabled val="1"/>
        </dgm:presLayoutVars>
      </dgm:prSet>
      <dgm:spPr/>
      <dgm:t>
        <a:bodyPr/>
        <a:lstStyle/>
        <a:p>
          <a:endParaRPr lang="en-US"/>
        </a:p>
      </dgm:t>
    </dgm:pt>
    <dgm:pt modelId="{858F09AE-3D1C-4A18-9709-3C5CDA05D9C4}" type="pres">
      <dgm:prSet presAssocID="{8EDF22A0-A0A0-4F44-ABF9-2FC5C8D48846}" presName="sp" presStyleCnt="0"/>
      <dgm:spPr/>
    </dgm:pt>
    <dgm:pt modelId="{735A5E4C-CD36-4B00-83CF-B6B6975AF1FF}" type="pres">
      <dgm:prSet presAssocID="{A3AE1338-17E7-4F6E-AABF-31D920E7735C}" presName="linNode" presStyleCnt="0"/>
      <dgm:spPr/>
    </dgm:pt>
    <dgm:pt modelId="{49BA4833-E4C1-4A9D-8D48-97A8BE3EB336}" type="pres">
      <dgm:prSet presAssocID="{A3AE1338-17E7-4F6E-AABF-31D920E7735C}" presName="parentText" presStyleLbl="node1" presStyleIdx="1" presStyleCnt="2">
        <dgm:presLayoutVars>
          <dgm:chMax val="1"/>
          <dgm:bulletEnabled val="1"/>
        </dgm:presLayoutVars>
      </dgm:prSet>
      <dgm:spPr/>
      <dgm:t>
        <a:bodyPr/>
        <a:lstStyle/>
        <a:p>
          <a:endParaRPr lang="en-US"/>
        </a:p>
      </dgm:t>
    </dgm:pt>
    <dgm:pt modelId="{D4E2AE81-DC6F-4B54-BBE9-CCAD0353774B}" type="pres">
      <dgm:prSet presAssocID="{A3AE1338-17E7-4F6E-AABF-31D920E7735C}" presName="descendantText" presStyleLbl="alignAccFollowNode1" presStyleIdx="1" presStyleCnt="2" custScaleY="98712">
        <dgm:presLayoutVars>
          <dgm:bulletEnabled val="1"/>
        </dgm:presLayoutVars>
      </dgm:prSet>
      <dgm:spPr/>
      <dgm:t>
        <a:bodyPr/>
        <a:lstStyle/>
        <a:p>
          <a:endParaRPr lang="en-US"/>
        </a:p>
      </dgm:t>
    </dgm:pt>
  </dgm:ptLst>
  <dgm:cxnLst>
    <dgm:cxn modelId="{C2480EDB-BCA7-44E5-9122-A865469685D5}" srcId="{D1E5EE51-5862-46E7-AF32-43727A4FA8D3}" destId="{A3AE1338-17E7-4F6E-AABF-31D920E7735C}" srcOrd="1" destOrd="0" parTransId="{F30AD6A8-A44B-40EC-B74F-6B9619E1948D}" sibTransId="{A5C89A3D-212F-4B5A-8DA2-7C46AAA297B8}"/>
    <dgm:cxn modelId="{EFA06775-07CE-47E0-81FB-151F606C5AF6}" srcId="{A3AE1338-17E7-4F6E-AABF-31D920E7735C}" destId="{5EC8AB64-6AD6-4812-99CC-1C03081C3186}" srcOrd="0" destOrd="0" parTransId="{B67B2C1D-BB8F-4FE0-9148-08F72D4C092D}" sibTransId="{7B3824C6-B534-44A3-8FA7-DAE9A15C04F1}"/>
    <dgm:cxn modelId="{635689DB-AE3D-4D15-A808-71912E2D7CA5}" srcId="{5AA73B4F-0141-4947-8248-BA4A200CEB01}" destId="{57182D54-9E31-4407-A713-151881CE99BA}" srcOrd="0" destOrd="0" parTransId="{1F52DD8F-ABCF-4365-89E5-259C73393F2B}" sibTransId="{19A6EC54-5252-49B8-B207-17FEBC3DE504}"/>
    <dgm:cxn modelId="{E7B76AFA-EA8F-4F1A-BB18-FFA8B303E1F8}" srcId="{D1E5EE51-5862-46E7-AF32-43727A4FA8D3}" destId="{5AA73B4F-0141-4947-8248-BA4A200CEB01}" srcOrd="0" destOrd="0" parTransId="{CFD45558-77A3-46AD-8CA8-88FDC6AA0ED2}" sibTransId="{8EDF22A0-A0A0-4F44-ABF9-2FC5C8D48846}"/>
    <dgm:cxn modelId="{4F4910C5-083B-431A-875C-BD8ABE7357D4}" type="presOf" srcId="{5AA73B4F-0141-4947-8248-BA4A200CEB01}" destId="{739AA040-0DE5-4FFA-BA13-4DF7CA6E2CF7}" srcOrd="0" destOrd="0" presId="urn:microsoft.com/office/officeart/2005/8/layout/vList5"/>
    <dgm:cxn modelId="{7BC109CA-A82B-4F23-A61B-60B1926C695D}" type="presOf" srcId="{D1E5EE51-5862-46E7-AF32-43727A4FA8D3}" destId="{2C348405-C4FE-422A-B2E8-C080C05D79AB}" srcOrd="0" destOrd="0" presId="urn:microsoft.com/office/officeart/2005/8/layout/vList5"/>
    <dgm:cxn modelId="{C4AE63F7-E21F-4FFF-B62E-49F2DC8420CF}" type="presOf" srcId="{5EC8AB64-6AD6-4812-99CC-1C03081C3186}" destId="{D4E2AE81-DC6F-4B54-BBE9-CCAD0353774B}" srcOrd="0" destOrd="0" presId="urn:microsoft.com/office/officeart/2005/8/layout/vList5"/>
    <dgm:cxn modelId="{2FDD74A8-31F3-4477-812A-5BE99F879B45}" type="presOf" srcId="{57182D54-9E31-4407-A713-151881CE99BA}" destId="{243BF5B2-DCA8-4C2D-B09D-0B723E438680}" srcOrd="0" destOrd="0" presId="urn:microsoft.com/office/officeart/2005/8/layout/vList5"/>
    <dgm:cxn modelId="{B3A08667-013E-43B2-9444-02847E6924F9}" type="presOf" srcId="{A3AE1338-17E7-4F6E-AABF-31D920E7735C}" destId="{49BA4833-E4C1-4A9D-8D48-97A8BE3EB336}" srcOrd="0" destOrd="0" presId="urn:microsoft.com/office/officeart/2005/8/layout/vList5"/>
    <dgm:cxn modelId="{4BF5E6D5-35C3-4ECB-8A2D-8577877B8866}" type="presParOf" srcId="{2C348405-C4FE-422A-B2E8-C080C05D79AB}" destId="{BF2BFEF1-D587-46E7-A502-214CA80AC08E}" srcOrd="0" destOrd="0" presId="urn:microsoft.com/office/officeart/2005/8/layout/vList5"/>
    <dgm:cxn modelId="{9B9BCC31-418B-48DA-B0EA-BD33257CEA59}" type="presParOf" srcId="{BF2BFEF1-D587-46E7-A502-214CA80AC08E}" destId="{739AA040-0DE5-4FFA-BA13-4DF7CA6E2CF7}" srcOrd="0" destOrd="0" presId="urn:microsoft.com/office/officeart/2005/8/layout/vList5"/>
    <dgm:cxn modelId="{1D7DAA62-4846-4663-BB00-846FC8E7F122}" type="presParOf" srcId="{BF2BFEF1-D587-46E7-A502-214CA80AC08E}" destId="{243BF5B2-DCA8-4C2D-B09D-0B723E438680}" srcOrd="1" destOrd="0" presId="urn:microsoft.com/office/officeart/2005/8/layout/vList5"/>
    <dgm:cxn modelId="{B661333F-694C-4F09-AAF5-A36245217F9C}" type="presParOf" srcId="{2C348405-C4FE-422A-B2E8-C080C05D79AB}" destId="{858F09AE-3D1C-4A18-9709-3C5CDA05D9C4}" srcOrd="1" destOrd="0" presId="urn:microsoft.com/office/officeart/2005/8/layout/vList5"/>
    <dgm:cxn modelId="{013D4EAA-10DE-4062-BAC2-96447BCDF717}" type="presParOf" srcId="{2C348405-C4FE-422A-B2E8-C080C05D79AB}" destId="{735A5E4C-CD36-4B00-83CF-B6B6975AF1FF}" srcOrd="2" destOrd="0" presId="urn:microsoft.com/office/officeart/2005/8/layout/vList5"/>
    <dgm:cxn modelId="{528D6A04-2D73-4E41-A833-0BA9C5621B8C}" type="presParOf" srcId="{735A5E4C-CD36-4B00-83CF-B6B6975AF1FF}" destId="{49BA4833-E4C1-4A9D-8D48-97A8BE3EB336}" srcOrd="0" destOrd="0" presId="urn:microsoft.com/office/officeart/2005/8/layout/vList5"/>
    <dgm:cxn modelId="{AF649D22-8C7E-4F17-8829-68A326D981CB}" type="presParOf" srcId="{735A5E4C-CD36-4B00-83CF-B6B6975AF1FF}" destId="{D4E2AE81-DC6F-4B54-BBE9-CCAD0353774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E5EE51-5862-46E7-AF32-43727A4FA8D3}"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5AA73B4F-0141-4947-8248-BA4A200CEB01}">
      <dgm:prSet phldrT="[Text]"/>
      <dgm:spPr/>
      <dgm:t>
        <a:bodyPr/>
        <a:lstStyle/>
        <a:p>
          <a:r>
            <a:rPr lang="en-US" dirty="0"/>
            <a:t>Direct Applicant Process</a:t>
          </a:r>
        </a:p>
      </dgm:t>
    </dgm:pt>
    <dgm:pt modelId="{CFD45558-77A3-46AD-8CA8-88FDC6AA0ED2}" type="parTrans" cxnId="{E7B76AFA-EA8F-4F1A-BB18-FFA8B303E1F8}">
      <dgm:prSet/>
      <dgm:spPr/>
      <dgm:t>
        <a:bodyPr/>
        <a:lstStyle/>
        <a:p>
          <a:endParaRPr lang="en-US"/>
        </a:p>
      </dgm:t>
    </dgm:pt>
    <dgm:pt modelId="{8EDF22A0-A0A0-4F44-ABF9-2FC5C8D48846}" type="sibTrans" cxnId="{E7B76AFA-EA8F-4F1A-BB18-FFA8B303E1F8}">
      <dgm:prSet/>
      <dgm:spPr/>
      <dgm:t>
        <a:bodyPr/>
        <a:lstStyle/>
        <a:p>
          <a:endParaRPr lang="en-US"/>
        </a:p>
      </dgm:t>
    </dgm:pt>
    <dgm:pt modelId="{57182D54-9E31-4407-A713-151881CE99BA}">
      <dgm:prSet phldrT="[Text]"/>
      <dgm:spPr/>
      <dgm:t>
        <a:bodyPr/>
        <a:lstStyle/>
        <a:p>
          <a:r>
            <a:rPr lang="en-US" dirty="0"/>
            <a:t>Enables Applicants to navigate the PA grants process without the assignment of a Program Delivery Manager (PDMG)</a:t>
          </a:r>
        </a:p>
      </dgm:t>
    </dgm:pt>
    <dgm:pt modelId="{1F52DD8F-ABCF-4365-89E5-259C73393F2B}" type="parTrans" cxnId="{635689DB-AE3D-4D15-A808-71912E2D7CA5}">
      <dgm:prSet/>
      <dgm:spPr/>
      <dgm:t>
        <a:bodyPr/>
        <a:lstStyle/>
        <a:p>
          <a:endParaRPr lang="en-US"/>
        </a:p>
      </dgm:t>
    </dgm:pt>
    <dgm:pt modelId="{19A6EC54-5252-49B8-B207-17FEBC3DE504}" type="sibTrans" cxnId="{635689DB-AE3D-4D15-A808-71912E2D7CA5}">
      <dgm:prSet/>
      <dgm:spPr/>
      <dgm:t>
        <a:bodyPr/>
        <a:lstStyle/>
        <a:p>
          <a:endParaRPr lang="en-US"/>
        </a:p>
      </dgm:t>
    </dgm:pt>
    <dgm:pt modelId="{A4E89D5A-F2F3-40DF-9E8B-C5F71216BE0D}">
      <dgm:prSet phldrT="[Text]"/>
      <dgm:spPr/>
      <dgm:t>
        <a:bodyPr/>
        <a:lstStyle/>
        <a:p>
          <a:r>
            <a:rPr lang="en-US" dirty="0"/>
            <a:t>Streamlined Project Applications</a:t>
          </a:r>
        </a:p>
      </dgm:t>
    </dgm:pt>
    <dgm:pt modelId="{362ABA4D-9C5F-4993-816D-5842B1D76246}" type="parTrans" cxnId="{3413A52A-7C71-4C4E-84F5-3E3519DE44EA}">
      <dgm:prSet/>
      <dgm:spPr/>
      <dgm:t>
        <a:bodyPr/>
        <a:lstStyle/>
        <a:p>
          <a:endParaRPr lang="en-US"/>
        </a:p>
      </dgm:t>
    </dgm:pt>
    <dgm:pt modelId="{9CA7CCDB-D38A-458F-8A7D-8BA2055B4309}" type="sibTrans" cxnId="{3413A52A-7C71-4C4E-84F5-3E3519DE44EA}">
      <dgm:prSet/>
      <dgm:spPr/>
      <dgm:t>
        <a:bodyPr/>
        <a:lstStyle/>
        <a:p>
          <a:endParaRPr lang="en-US"/>
        </a:p>
      </dgm:t>
    </dgm:pt>
    <dgm:pt modelId="{0CB8D07E-CBFB-4CBE-A3FC-7E4C9E4AFEE8}">
      <dgm:prSet phldrT="[Text]"/>
      <dgm:spPr/>
      <dgm:t>
        <a:bodyPr/>
        <a:lstStyle/>
        <a:p>
          <a:pPr rtl="0"/>
          <a:r>
            <a:rPr lang="en-US" dirty="0">
              <a:latin typeface="+mn-lt"/>
            </a:rPr>
            <a:t>Allows Applicants to directly input activities and supporting documentation in Grants Portal to formulate a project– Emergency Work (Category A &amp; B) &amp; Management Costs  (Category Z) only</a:t>
          </a:r>
        </a:p>
      </dgm:t>
    </dgm:pt>
    <dgm:pt modelId="{CA07DF24-BBA3-4523-809A-249A139DE130}" type="parTrans" cxnId="{F4C9E190-AA82-4C32-A9B1-B8916FD971EA}">
      <dgm:prSet/>
      <dgm:spPr/>
      <dgm:t>
        <a:bodyPr/>
        <a:lstStyle/>
        <a:p>
          <a:endParaRPr lang="en-US"/>
        </a:p>
      </dgm:t>
    </dgm:pt>
    <dgm:pt modelId="{ED5FEF79-400C-4FC2-B538-F5507079DA36}" type="sibTrans" cxnId="{F4C9E190-AA82-4C32-A9B1-B8916FD971EA}">
      <dgm:prSet/>
      <dgm:spPr/>
      <dgm:t>
        <a:bodyPr/>
        <a:lstStyle/>
        <a:p>
          <a:endParaRPr lang="en-US"/>
        </a:p>
      </dgm:t>
    </dgm:pt>
    <dgm:pt modelId="{37C0DD45-C8B7-4515-BC75-B1736A5A35F3}">
      <dgm:prSet phldrT="[Text]"/>
      <dgm:spPr/>
      <dgm:t>
        <a:bodyPr/>
        <a:lstStyle/>
        <a:p>
          <a:pPr>
            <a:buNone/>
          </a:pPr>
          <a:r>
            <a:rPr lang="en-US" baseline="0" dirty="0">
              <a:solidFill>
                <a:srgbClr val="000000">
                  <a:hueOff val="0"/>
                  <a:satOff val="0"/>
                  <a:lumOff val="0"/>
                  <a:alphaOff val="0"/>
                </a:srgbClr>
              </a:solidFill>
              <a:latin typeface="Franklin Gothic Book" panose="020B0503020102020204" pitchFamily="34" charset="0"/>
              <a:ea typeface="+mn-ea"/>
              <a:cs typeface="Arial" panose="020B0604020202020204" pitchFamily="34" charset="0"/>
            </a:rPr>
            <a:t>A customer service manager who works with Applicants to resolve disaster-related needs and ensure that the Applicant’s projects are processed as efficiently and expeditiously as possible.</a:t>
          </a:r>
          <a:endParaRPr lang="en-US" dirty="0"/>
        </a:p>
      </dgm:t>
    </dgm:pt>
    <dgm:pt modelId="{6C53F643-732C-4F5F-AFC3-DC3E0989D036}" type="parTrans" cxnId="{CFC5158F-5D69-4D18-940F-9537C88E901A}">
      <dgm:prSet/>
      <dgm:spPr/>
    </dgm:pt>
    <dgm:pt modelId="{248C6FD1-9FA4-4C21-9D6C-DED4C4FB3801}" type="sibTrans" cxnId="{CFC5158F-5D69-4D18-940F-9537C88E901A}">
      <dgm:prSet/>
      <dgm:spPr/>
    </dgm:pt>
    <dgm:pt modelId="{F8C29277-D2B4-440A-BD78-4EF1E2F497C2}">
      <dgm:prSet phldrT="[Text]"/>
      <dgm:spPr/>
      <dgm:t>
        <a:bodyPr/>
        <a:lstStyle/>
        <a:p>
          <a:r>
            <a:rPr lang="en-US" baseline="0" dirty="0">
              <a:latin typeface="Franklin Gothic Book" panose="020B0503020102020204" pitchFamily="34" charset="0"/>
              <a:cs typeface="Arial" panose="020B0604020202020204" pitchFamily="34" charset="0"/>
            </a:rPr>
            <a:t>Program Delivery Manager (PDMG)</a:t>
          </a:r>
          <a:endParaRPr lang="en-US" dirty="0"/>
        </a:p>
      </dgm:t>
    </dgm:pt>
    <dgm:pt modelId="{A48385DC-AA6D-4540-B738-D4D00C85F324}" type="parTrans" cxnId="{FC688746-C689-4BEB-8120-42D27CAE4257}">
      <dgm:prSet/>
      <dgm:spPr/>
    </dgm:pt>
    <dgm:pt modelId="{395E169C-3A4B-4ACA-A05B-3F25CE149E20}" type="sibTrans" cxnId="{FC688746-C689-4BEB-8120-42D27CAE4257}">
      <dgm:prSet/>
      <dgm:spPr/>
    </dgm:pt>
    <dgm:pt modelId="{2C348405-C4FE-422A-B2E8-C080C05D79AB}" type="pres">
      <dgm:prSet presAssocID="{D1E5EE51-5862-46E7-AF32-43727A4FA8D3}" presName="Name0" presStyleCnt="0">
        <dgm:presLayoutVars>
          <dgm:dir/>
          <dgm:animLvl val="lvl"/>
          <dgm:resizeHandles val="exact"/>
        </dgm:presLayoutVars>
      </dgm:prSet>
      <dgm:spPr/>
      <dgm:t>
        <a:bodyPr/>
        <a:lstStyle/>
        <a:p>
          <a:endParaRPr lang="en-US"/>
        </a:p>
      </dgm:t>
    </dgm:pt>
    <dgm:pt modelId="{054ABA13-6A7A-4CC7-AE91-D23F3CB3B689}" type="pres">
      <dgm:prSet presAssocID="{F8C29277-D2B4-440A-BD78-4EF1E2F497C2}" presName="linNode" presStyleCnt="0"/>
      <dgm:spPr/>
    </dgm:pt>
    <dgm:pt modelId="{3D80D7DD-FE2C-48B1-93AF-C585240C1E50}" type="pres">
      <dgm:prSet presAssocID="{F8C29277-D2B4-440A-BD78-4EF1E2F497C2}" presName="parentText" presStyleLbl="node1" presStyleIdx="0" presStyleCnt="3">
        <dgm:presLayoutVars>
          <dgm:chMax val="1"/>
          <dgm:bulletEnabled val="1"/>
        </dgm:presLayoutVars>
      </dgm:prSet>
      <dgm:spPr/>
      <dgm:t>
        <a:bodyPr/>
        <a:lstStyle/>
        <a:p>
          <a:endParaRPr lang="en-US"/>
        </a:p>
      </dgm:t>
    </dgm:pt>
    <dgm:pt modelId="{1DD4D1DF-D07A-4ABB-B666-4806428E33CE}" type="pres">
      <dgm:prSet presAssocID="{F8C29277-D2B4-440A-BD78-4EF1E2F497C2}" presName="descendantText" presStyleLbl="alignAccFollowNode1" presStyleIdx="0" presStyleCnt="3">
        <dgm:presLayoutVars>
          <dgm:bulletEnabled val="1"/>
        </dgm:presLayoutVars>
      </dgm:prSet>
      <dgm:spPr/>
      <dgm:t>
        <a:bodyPr/>
        <a:lstStyle/>
        <a:p>
          <a:endParaRPr lang="en-US"/>
        </a:p>
      </dgm:t>
    </dgm:pt>
    <dgm:pt modelId="{3CE82801-7BA1-420C-8150-35B2877936A2}" type="pres">
      <dgm:prSet presAssocID="{395E169C-3A4B-4ACA-A05B-3F25CE149E20}" presName="sp" presStyleCnt="0"/>
      <dgm:spPr/>
    </dgm:pt>
    <dgm:pt modelId="{BF2BFEF1-D587-46E7-A502-214CA80AC08E}" type="pres">
      <dgm:prSet presAssocID="{5AA73B4F-0141-4947-8248-BA4A200CEB01}" presName="linNode" presStyleCnt="0"/>
      <dgm:spPr/>
    </dgm:pt>
    <dgm:pt modelId="{739AA040-0DE5-4FFA-BA13-4DF7CA6E2CF7}" type="pres">
      <dgm:prSet presAssocID="{5AA73B4F-0141-4947-8248-BA4A200CEB01}" presName="parentText" presStyleLbl="node1" presStyleIdx="1" presStyleCnt="3">
        <dgm:presLayoutVars>
          <dgm:chMax val="1"/>
          <dgm:bulletEnabled val="1"/>
        </dgm:presLayoutVars>
      </dgm:prSet>
      <dgm:spPr/>
      <dgm:t>
        <a:bodyPr/>
        <a:lstStyle/>
        <a:p>
          <a:endParaRPr lang="en-US"/>
        </a:p>
      </dgm:t>
    </dgm:pt>
    <dgm:pt modelId="{243BF5B2-DCA8-4C2D-B09D-0B723E438680}" type="pres">
      <dgm:prSet presAssocID="{5AA73B4F-0141-4947-8248-BA4A200CEB01}" presName="descendantText" presStyleLbl="alignAccFollowNode1" presStyleIdx="1" presStyleCnt="3">
        <dgm:presLayoutVars>
          <dgm:bulletEnabled val="1"/>
        </dgm:presLayoutVars>
      </dgm:prSet>
      <dgm:spPr/>
      <dgm:t>
        <a:bodyPr/>
        <a:lstStyle/>
        <a:p>
          <a:endParaRPr lang="en-US"/>
        </a:p>
      </dgm:t>
    </dgm:pt>
    <dgm:pt modelId="{858F09AE-3D1C-4A18-9709-3C5CDA05D9C4}" type="pres">
      <dgm:prSet presAssocID="{8EDF22A0-A0A0-4F44-ABF9-2FC5C8D48846}" presName="sp" presStyleCnt="0"/>
      <dgm:spPr/>
    </dgm:pt>
    <dgm:pt modelId="{97AEE2E3-7081-4380-8F5D-3AACF7FA962A}" type="pres">
      <dgm:prSet presAssocID="{A4E89D5A-F2F3-40DF-9E8B-C5F71216BE0D}" presName="linNode" presStyleCnt="0"/>
      <dgm:spPr/>
    </dgm:pt>
    <dgm:pt modelId="{0065A3ED-9425-4B7B-967D-6D187535993F}" type="pres">
      <dgm:prSet presAssocID="{A4E89D5A-F2F3-40DF-9E8B-C5F71216BE0D}" presName="parentText" presStyleLbl="node1" presStyleIdx="2" presStyleCnt="3" custLinFactNeighborY="-182">
        <dgm:presLayoutVars>
          <dgm:chMax val="1"/>
          <dgm:bulletEnabled val="1"/>
        </dgm:presLayoutVars>
      </dgm:prSet>
      <dgm:spPr/>
      <dgm:t>
        <a:bodyPr/>
        <a:lstStyle/>
        <a:p>
          <a:endParaRPr lang="en-US"/>
        </a:p>
      </dgm:t>
    </dgm:pt>
    <dgm:pt modelId="{D22A2001-7BC4-4358-A6B2-984AB90AEB3C}" type="pres">
      <dgm:prSet presAssocID="{A4E89D5A-F2F3-40DF-9E8B-C5F71216BE0D}" presName="descendantText" presStyleLbl="alignAccFollowNode1" presStyleIdx="2" presStyleCnt="3">
        <dgm:presLayoutVars>
          <dgm:bulletEnabled val="1"/>
        </dgm:presLayoutVars>
      </dgm:prSet>
      <dgm:spPr/>
      <dgm:t>
        <a:bodyPr/>
        <a:lstStyle/>
        <a:p>
          <a:endParaRPr lang="en-US"/>
        </a:p>
      </dgm:t>
    </dgm:pt>
  </dgm:ptLst>
  <dgm:cxnLst>
    <dgm:cxn modelId="{75D6B9C1-6DC7-4EDE-AA84-27E1454E28E4}" type="presOf" srcId="{A4E89D5A-F2F3-40DF-9E8B-C5F71216BE0D}" destId="{0065A3ED-9425-4B7B-967D-6D187535993F}" srcOrd="0" destOrd="0" presId="urn:microsoft.com/office/officeart/2005/8/layout/vList5"/>
    <dgm:cxn modelId="{C3788136-C2EA-45F3-9541-BA10DBDF00D8}" type="presOf" srcId="{F8C29277-D2B4-440A-BD78-4EF1E2F497C2}" destId="{3D80D7DD-FE2C-48B1-93AF-C585240C1E50}" srcOrd="0" destOrd="0" presId="urn:microsoft.com/office/officeart/2005/8/layout/vList5"/>
    <dgm:cxn modelId="{FC688746-C689-4BEB-8120-42D27CAE4257}" srcId="{D1E5EE51-5862-46E7-AF32-43727A4FA8D3}" destId="{F8C29277-D2B4-440A-BD78-4EF1E2F497C2}" srcOrd="0" destOrd="0" parTransId="{A48385DC-AA6D-4540-B738-D4D00C85F324}" sibTransId="{395E169C-3A4B-4ACA-A05B-3F25CE149E20}"/>
    <dgm:cxn modelId="{CFC5158F-5D69-4D18-940F-9537C88E901A}" srcId="{F8C29277-D2B4-440A-BD78-4EF1E2F497C2}" destId="{37C0DD45-C8B7-4515-BC75-B1736A5A35F3}" srcOrd="0" destOrd="0" parTransId="{6C53F643-732C-4F5F-AFC3-DC3E0989D036}" sibTransId="{248C6FD1-9FA4-4C21-9D6C-DED4C4FB3801}"/>
    <dgm:cxn modelId="{F4C9E190-AA82-4C32-A9B1-B8916FD971EA}" srcId="{A4E89D5A-F2F3-40DF-9E8B-C5F71216BE0D}" destId="{0CB8D07E-CBFB-4CBE-A3FC-7E4C9E4AFEE8}" srcOrd="0" destOrd="0" parTransId="{CA07DF24-BBA3-4523-809A-249A139DE130}" sibTransId="{ED5FEF79-400C-4FC2-B538-F5507079DA36}"/>
    <dgm:cxn modelId="{7E2D9FA9-39E3-4B18-9146-C29261001D69}" type="presOf" srcId="{0CB8D07E-CBFB-4CBE-A3FC-7E4C9E4AFEE8}" destId="{D22A2001-7BC4-4358-A6B2-984AB90AEB3C}" srcOrd="0" destOrd="0" presId="urn:microsoft.com/office/officeart/2005/8/layout/vList5"/>
    <dgm:cxn modelId="{635689DB-AE3D-4D15-A808-71912E2D7CA5}" srcId="{5AA73B4F-0141-4947-8248-BA4A200CEB01}" destId="{57182D54-9E31-4407-A713-151881CE99BA}" srcOrd="0" destOrd="0" parTransId="{1F52DD8F-ABCF-4365-89E5-259C73393F2B}" sibTransId="{19A6EC54-5252-49B8-B207-17FEBC3DE504}"/>
    <dgm:cxn modelId="{2FDD74A8-31F3-4477-812A-5BE99F879B45}" type="presOf" srcId="{57182D54-9E31-4407-A713-151881CE99BA}" destId="{243BF5B2-DCA8-4C2D-B09D-0B723E438680}" srcOrd="0" destOrd="0" presId="urn:microsoft.com/office/officeart/2005/8/layout/vList5"/>
    <dgm:cxn modelId="{7BC109CA-A82B-4F23-A61B-60B1926C695D}" type="presOf" srcId="{D1E5EE51-5862-46E7-AF32-43727A4FA8D3}" destId="{2C348405-C4FE-422A-B2E8-C080C05D79AB}" srcOrd="0" destOrd="0" presId="urn:microsoft.com/office/officeart/2005/8/layout/vList5"/>
    <dgm:cxn modelId="{3413A52A-7C71-4C4E-84F5-3E3519DE44EA}" srcId="{D1E5EE51-5862-46E7-AF32-43727A4FA8D3}" destId="{A4E89D5A-F2F3-40DF-9E8B-C5F71216BE0D}" srcOrd="2" destOrd="0" parTransId="{362ABA4D-9C5F-4993-816D-5842B1D76246}" sibTransId="{9CA7CCDB-D38A-458F-8A7D-8BA2055B4309}"/>
    <dgm:cxn modelId="{291AC509-7966-48EF-B590-F2BADCE309AD}" type="presOf" srcId="{37C0DD45-C8B7-4515-BC75-B1736A5A35F3}" destId="{1DD4D1DF-D07A-4ABB-B666-4806428E33CE}" srcOrd="0" destOrd="0" presId="urn:microsoft.com/office/officeart/2005/8/layout/vList5"/>
    <dgm:cxn modelId="{E7B76AFA-EA8F-4F1A-BB18-FFA8B303E1F8}" srcId="{D1E5EE51-5862-46E7-AF32-43727A4FA8D3}" destId="{5AA73B4F-0141-4947-8248-BA4A200CEB01}" srcOrd="1" destOrd="0" parTransId="{CFD45558-77A3-46AD-8CA8-88FDC6AA0ED2}" sibTransId="{8EDF22A0-A0A0-4F44-ABF9-2FC5C8D48846}"/>
    <dgm:cxn modelId="{4F4910C5-083B-431A-875C-BD8ABE7357D4}" type="presOf" srcId="{5AA73B4F-0141-4947-8248-BA4A200CEB01}" destId="{739AA040-0DE5-4FFA-BA13-4DF7CA6E2CF7}" srcOrd="0" destOrd="0" presId="urn:microsoft.com/office/officeart/2005/8/layout/vList5"/>
    <dgm:cxn modelId="{3D11E8C6-394A-4838-A456-33AFF959E68A}" type="presParOf" srcId="{2C348405-C4FE-422A-B2E8-C080C05D79AB}" destId="{054ABA13-6A7A-4CC7-AE91-D23F3CB3B689}" srcOrd="0" destOrd="0" presId="urn:microsoft.com/office/officeart/2005/8/layout/vList5"/>
    <dgm:cxn modelId="{54615FB6-BF17-4342-89C1-7E4791AF53CA}" type="presParOf" srcId="{054ABA13-6A7A-4CC7-AE91-D23F3CB3B689}" destId="{3D80D7DD-FE2C-48B1-93AF-C585240C1E50}" srcOrd="0" destOrd="0" presId="urn:microsoft.com/office/officeart/2005/8/layout/vList5"/>
    <dgm:cxn modelId="{3A90A426-979F-4718-9BF5-30F333DE0466}" type="presParOf" srcId="{054ABA13-6A7A-4CC7-AE91-D23F3CB3B689}" destId="{1DD4D1DF-D07A-4ABB-B666-4806428E33CE}" srcOrd="1" destOrd="0" presId="urn:microsoft.com/office/officeart/2005/8/layout/vList5"/>
    <dgm:cxn modelId="{75F84282-6405-47B0-8A4A-5A9E7EE9FF6D}" type="presParOf" srcId="{2C348405-C4FE-422A-B2E8-C080C05D79AB}" destId="{3CE82801-7BA1-420C-8150-35B2877936A2}" srcOrd="1" destOrd="0" presId="urn:microsoft.com/office/officeart/2005/8/layout/vList5"/>
    <dgm:cxn modelId="{4BF5E6D5-35C3-4ECB-8A2D-8577877B8866}" type="presParOf" srcId="{2C348405-C4FE-422A-B2E8-C080C05D79AB}" destId="{BF2BFEF1-D587-46E7-A502-214CA80AC08E}" srcOrd="2" destOrd="0" presId="urn:microsoft.com/office/officeart/2005/8/layout/vList5"/>
    <dgm:cxn modelId="{9B9BCC31-418B-48DA-B0EA-BD33257CEA59}" type="presParOf" srcId="{BF2BFEF1-D587-46E7-A502-214CA80AC08E}" destId="{739AA040-0DE5-4FFA-BA13-4DF7CA6E2CF7}" srcOrd="0" destOrd="0" presId="urn:microsoft.com/office/officeart/2005/8/layout/vList5"/>
    <dgm:cxn modelId="{1D7DAA62-4846-4663-BB00-846FC8E7F122}" type="presParOf" srcId="{BF2BFEF1-D587-46E7-A502-214CA80AC08E}" destId="{243BF5B2-DCA8-4C2D-B09D-0B723E438680}" srcOrd="1" destOrd="0" presId="urn:microsoft.com/office/officeart/2005/8/layout/vList5"/>
    <dgm:cxn modelId="{B661333F-694C-4F09-AAF5-A36245217F9C}" type="presParOf" srcId="{2C348405-C4FE-422A-B2E8-C080C05D79AB}" destId="{858F09AE-3D1C-4A18-9709-3C5CDA05D9C4}" srcOrd="3" destOrd="0" presId="urn:microsoft.com/office/officeart/2005/8/layout/vList5"/>
    <dgm:cxn modelId="{4FC63489-5AEB-43ED-BB81-F30F92E899A5}" type="presParOf" srcId="{2C348405-C4FE-422A-B2E8-C080C05D79AB}" destId="{97AEE2E3-7081-4380-8F5D-3AACF7FA962A}" srcOrd="4" destOrd="0" presId="urn:microsoft.com/office/officeart/2005/8/layout/vList5"/>
    <dgm:cxn modelId="{500F4FDC-91B4-4F23-9530-B8A75E9D2E11}" type="presParOf" srcId="{97AEE2E3-7081-4380-8F5D-3AACF7FA962A}" destId="{0065A3ED-9425-4B7B-967D-6D187535993F}" srcOrd="0" destOrd="0" presId="urn:microsoft.com/office/officeart/2005/8/layout/vList5"/>
    <dgm:cxn modelId="{37AE489F-48A7-468B-B27D-300CD515B5E5}" type="presParOf" srcId="{97AEE2E3-7081-4380-8F5D-3AACF7FA962A}" destId="{D22A2001-7BC4-4358-A6B2-984AB90AEB3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60D02-F874-4465-8453-314C5BB3A6C4}">
      <dsp:nvSpPr>
        <dsp:cNvPr id="0" name=""/>
        <dsp:cNvSpPr/>
      </dsp:nvSpPr>
      <dsp:spPr>
        <a:xfrm rot="16200000">
          <a:off x="-591243" y="591243"/>
          <a:ext cx="3292366" cy="2109879"/>
        </a:xfrm>
        <a:prstGeom prst="flowChartManualOperation">
          <a:avLst/>
        </a:prstGeom>
        <a:solidFill>
          <a:srgbClr val="00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l" defTabSz="711200">
            <a:lnSpc>
              <a:spcPct val="90000"/>
            </a:lnSpc>
            <a:spcBef>
              <a:spcPct val="0"/>
            </a:spcBef>
            <a:spcAft>
              <a:spcPct val="35000"/>
            </a:spcAft>
          </a:pPr>
          <a:endParaRPr lang="en-US" sz="1600" b="0" kern="1200" dirty="0">
            <a:latin typeface="+mn-lt"/>
          </a:endParaRPr>
        </a:p>
        <a:p>
          <a:pPr lvl="0" algn="l" defTabSz="711200">
            <a:lnSpc>
              <a:spcPct val="90000"/>
            </a:lnSpc>
            <a:spcBef>
              <a:spcPct val="0"/>
            </a:spcBef>
            <a:spcAft>
              <a:spcPct val="35000"/>
            </a:spcAft>
          </a:pPr>
          <a:r>
            <a:rPr lang="en-US" sz="1800" b="0" kern="1200" dirty="0">
              <a:latin typeface="+mn-lt"/>
            </a:rPr>
            <a:t>FEMA</a:t>
          </a:r>
        </a:p>
        <a:p>
          <a:pPr lvl="0" algn="l" defTabSz="711200">
            <a:lnSpc>
              <a:spcPct val="90000"/>
            </a:lnSpc>
            <a:spcBef>
              <a:spcPct val="0"/>
            </a:spcBef>
            <a:spcAft>
              <a:spcPct val="35000"/>
            </a:spcAft>
          </a:pPr>
          <a:r>
            <a:rPr lang="en-US" sz="1800" b="0" kern="1200" dirty="0">
              <a:latin typeface="+mn-lt"/>
            </a:rPr>
            <a:t>The federal awarding agency authorized to manage the program.</a:t>
          </a:r>
        </a:p>
        <a:p>
          <a:pPr lvl="0" algn="l" defTabSz="711200">
            <a:lnSpc>
              <a:spcPct val="90000"/>
            </a:lnSpc>
            <a:spcBef>
              <a:spcPct val="0"/>
            </a:spcBef>
            <a:spcAft>
              <a:spcPct val="35000"/>
            </a:spcAft>
          </a:pPr>
          <a:endParaRPr lang="en-US" sz="1800" b="0" kern="1200" dirty="0">
            <a:latin typeface="+mj-lt"/>
          </a:endParaRPr>
        </a:p>
        <a:p>
          <a:pPr lvl="0" algn="l" defTabSz="711200">
            <a:lnSpc>
              <a:spcPct val="90000"/>
            </a:lnSpc>
            <a:spcBef>
              <a:spcPct val="0"/>
            </a:spcBef>
            <a:spcAft>
              <a:spcPct val="35000"/>
            </a:spcAft>
          </a:pPr>
          <a:endParaRPr lang="en-US" sz="1400" b="0" kern="1200" dirty="0">
            <a:latin typeface="+mj-lt"/>
          </a:endParaRPr>
        </a:p>
        <a:p>
          <a:pPr lvl="0" algn="l" defTabSz="711200">
            <a:lnSpc>
              <a:spcPct val="90000"/>
            </a:lnSpc>
            <a:spcBef>
              <a:spcPct val="0"/>
            </a:spcBef>
            <a:spcAft>
              <a:spcPct val="35000"/>
            </a:spcAft>
          </a:pPr>
          <a:endParaRPr lang="en-US" sz="1400" b="0" kern="1200" dirty="0">
            <a:latin typeface="+mj-lt"/>
          </a:endParaRPr>
        </a:p>
        <a:p>
          <a:pPr lvl="0" algn="l" defTabSz="711200">
            <a:lnSpc>
              <a:spcPct val="90000"/>
            </a:lnSpc>
            <a:spcBef>
              <a:spcPct val="0"/>
            </a:spcBef>
            <a:spcAft>
              <a:spcPct val="35000"/>
            </a:spcAft>
          </a:pPr>
          <a:endParaRPr lang="en-US" sz="1400" b="0" kern="1200" dirty="0">
            <a:latin typeface="+mj-lt"/>
          </a:endParaRPr>
        </a:p>
      </dsp:txBody>
      <dsp:txXfrm rot="5400000">
        <a:off x="1" y="658472"/>
        <a:ext cx="2109879" cy="1975420"/>
      </dsp:txXfrm>
    </dsp:sp>
    <dsp:sp modelId="{26A8E512-F912-4971-B3F9-A6DF1851836B}">
      <dsp:nvSpPr>
        <dsp:cNvPr id="0" name=""/>
        <dsp:cNvSpPr/>
      </dsp:nvSpPr>
      <dsp:spPr>
        <a:xfrm rot="16200000">
          <a:off x="1679027" y="591243"/>
          <a:ext cx="3292366" cy="2109879"/>
        </a:xfrm>
        <a:prstGeom prst="flowChartManualOperation">
          <a:avLst/>
        </a:prstGeom>
        <a:solidFill>
          <a:srgbClr val="00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l" defTabSz="800100">
            <a:lnSpc>
              <a:spcPct val="90000"/>
            </a:lnSpc>
            <a:spcBef>
              <a:spcPct val="0"/>
            </a:spcBef>
            <a:spcAft>
              <a:spcPct val="35000"/>
            </a:spcAft>
          </a:pPr>
          <a:r>
            <a:rPr lang="en-US" sz="1800" b="0" kern="1200" dirty="0">
              <a:latin typeface="+mn-lt"/>
            </a:rPr>
            <a:t>Recipients</a:t>
          </a:r>
        </a:p>
        <a:p>
          <a:pPr lvl="0" algn="l" defTabSz="800100">
            <a:lnSpc>
              <a:spcPct val="90000"/>
            </a:lnSpc>
            <a:spcBef>
              <a:spcPct val="0"/>
            </a:spcBef>
            <a:spcAft>
              <a:spcPct val="35000"/>
            </a:spcAft>
          </a:pPr>
          <a:r>
            <a:rPr lang="en-US" sz="1800" b="0" kern="1200" dirty="0">
              <a:latin typeface="+mn-lt"/>
            </a:rPr>
            <a:t>The State, Territorial, or Tribal government that receives funding under the disaster declaration and disburses funding to approved subrecipients.</a:t>
          </a:r>
        </a:p>
      </dsp:txBody>
      <dsp:txXfrm rot="5400000">
        <a:off x="2270271" y="658472"/>
        <a:ext cx="2109879" cy="1975420"/>
      </dsp:txXfrm>
    </dsp:sp>
    <dsp:sp modelId="{D5036DE5-083A-460C-8769-B81613367DBD}">
      <dsp:nvSpPr>
        <dsp:cNvPr id="0" name=""/>
        <dsp:cNvSpPr/>
      </dsp:nvSpPr>
      <dsp:spPr>
        <a:xfrm rot="16200000">
          <a:off x="3947148" y="591243"/>
          <a:ext cx="3292366" cy="2109879"/>
        </a:xfrm>
        <a:prstGeom prst="flowChartManualOperation">
          <a:avLst/>
        </a:prstGeom>
        <a:solidFill>
          <a:srgbClr val="99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l" defTabSz="800100">
            <a:lnSpc>
              <a:spcPct val="90000"/>
            </a:lnSpc>
            <a:spcBef>
              <a:spcPct val="0"/>
            </a:spcBef>
            <a:spcAft>
              <a:spcPct val="35000"/>
            </a:spcAft>
          </a:pPr>
          <a:r>
            <a:rPr lang="en-US" sz="1800" b="0" kern="1200" dirty="0">
              <a:latin typeface="+mn-lt"/>
            </a:rPr>
            <a:t>Applicants</a:t>
          </a:r>
        </a:p>
        <a:p>
          <a:pPr lvl="0" algn="l" defTabSz="800100">
            <a:lnSpc>
              <a:spcPct val="90000"/>
            </a:lnSpc>
            <a:spcBef>
              <a:spcPct val="0"/>
            </a:spcBef>
            <a:spcAft>
              <a:spcPct val="35000"/>
            </a:spcAft>
          </a:pPr>
          <a:r>
            <a:rPr lang="en-US" sz="1800" b="0" kern="1200" dirty="0">
              <a:latin typeface="+mn-lt"/>
            </a:rPr>
            <a:t>Entities submitting a request for assistance under the recipient’s federal award.</a:t>
          </a:r>
        </a:p>
        <a:p>
          <a:pPr lvl="0" algn="l" defTabSz="800100">
            <a:lnSpc>
              <a:spcPct val="90000"/>
            </a:lnSpc>
            <a:spcBef>
              <a:spcPct val="0"/>
            </a:spcBef>
            <a:spcAft>
              <a:spcPct val="35000"/>
            </a:spcAft>
          </a:pPr>
          <a:endParaRPr lang="en-US" sz="1400" b="0" kern="1200" dirty="0">
            <a:latin typeface="+mj-lt"/>
          </a:endParaRPr>
        </a:p>
        <a:p>
          <a:pPr lvl="0" algn="l" defTabSz="800100">
            <a:lnSpc>
              <a:spcPct val="90000"/>
            </a:lnSpc>
            <a:spcBef>
              <a:spcPct val="0"/>
            </a:spcBef>
            <a:spcAft>
              <a:spcPct val="35000"/>
            </a:spcAft>
          </a:pPr>
          <a:endParaRPr lang="en-US" sz="1400" b="0" kern="1200" dirty="0">
            <a:latin typeface="+mj-lt"/>
          </a:endParaRPr>
        </a:p>
        <a:p>
          <a:pPr lvl="0" algn="l" defTabSz="800100">
            <a:lnSpc>
              <a:spcPct val="90000"/>
            </a:lnSpc>
            <a:spcBef>
              <a:spcPct val="0"/>
            </a:spcBef>
            <a:spcAft>
              <a:spcPct val="35000"/>
            </a:spcAft>
          </a:pPr>
          <a:endParaRPr lang="en-US" sz="1400" b="0" kern="1200" dirty="0">
            <a:latin typeface="+mj-lt"/>
          </a:endParaRPr>
        </a:p>
      </dsp:txBody>
      <dsp:txXfrm rot="5400000">
        <a:off x="4538392" y="658472"/>
        <a:ext cx="2109879" cy="1975420"/>
      </dsp:txXfrm>
    </dsp:sp>
    <dsp:sp modelId="{E1ABB7DA-31E2-480F-9099-A3B68D722777}">
      <dsp:nvSpPr>
        <dsp:cNvPr id="0" name=""/>
        <dsp:cNvSpPr/>
      </dsp:nvSpPr>
      <dsp:spPr>
        <a:xfrm rot="16200000">
          <a:off x="6217419" y="591243"/>
          <a:ext cx="3292366" cy="2109879"/>
        </a:xfrm>
        <a:prstGeom prst="flowChartManualOperation">
          <a:avLst/>
        </a:prstGeom>
        <a:solidFill>
          <a:srgbClr val="3333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l" defTabSz="800100">
            <a:lnSpc>
              <a:spcPct val="90000"/>
            </a:lnSpc>
            <a:spcBef>
              <a:spcPct val="0"/>
            </a:spcBef>
            <a:spcAft>
              <a:spcPct val="35000"/>
            </a:spcAft>
          </a:pPr>
          <a:endParaRPr lang="en-US" sz="1800" b="0" kern="1200" dirty="0">
            <a:latin typeface="+mn-lt"/>
          </a:endParaRPr>
        </a:p>
        <a:p>
          <a:pPr lvl="0" algn="l" defTabSz="800100">
            <a:lnSpc>
              <a:spcPct val="90000"/>
            </a:lnSpc>
            <a:spcBef>
              <a:spcPct val="0"/>
            </a:spcBef>
            <a:spcAft>
              <a:spcPct val="35000"/>
            </a:spcAft>
          </a:pPr>
          <a:r>
            <a:rPr lang="en-US" sz="1800" b="0" kern="1200" dirty="0">
              <a:latin typeface="+mn-lt"/>
            </a:rPr>
            <a:t>Subrecipients</a:t>
          </a:r>
        </a:p>
        <a:p>
          <a:pPr lvl="0" algn="l" defTabSz="800100">
            <a:lnSpc>
              <a:spcPct val="90000"/>
            </a:lnSpc>
            <a:spcBef>
              <a:spcPct val="0"/>
            </a:spcBef>
            <a:spcAft>
              <a:spcPct val="35000"/>
            </a:spcAft>
          </a:pPr>
          <a:r>
            <a:rPr lang="en-US" sz="1800" b="0" kern="1200" dirty="0">
              <a:latin typeface="+mn-lt"/>
            </a:rPr>
            <a:t>Applicants who have received a subaward from the Recipient and are then bound by the conditions of the award and subaward</a:t>
          </a:r>
          <a:r>
            <a:rPr lang="en-US" sz="1800" b="0" kern="1200" dirty="0">
              <a:latin typeface="Libre Franklin Thin"/>
            </a:rPr>
            <a:t>.</a:t>
          </a:r>
        </a:p>
        <a:p>
          <a:pPr lvl="0" algn="l" defTabSz="800100">
            <a:lnSpc>
              <a:spcPct val="90000"/>
            </a:lnSpc>
            <a:spcBef>
              <a:spcPct val="0"/>
            </a:spcBef>
            <a:spcAft>
              <a:spcPct val="35000"/>
            </a:spcAft>
          </a:pPr>
          <a:endParaRPr lang="en-US" sz="1400" b="0" kern="1200" dirty="0">
            <a:latin typeface="+mj-lt"/>
          </a:endParaRPr>
        </a:p>
      </dsp:txBody>
      <dsp:txXfrm rot="5400000">
        <a:off x="6808663" y="658472"/>
        <a:ext cx="2109879" cy="1975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BF5B2-DCA8-4C2D-B09D-0B723E438680}">
      <dsp:nvSpPr>
        <dsp:cNvPr id="0" name=""/>
        <dsp:cNvSpPr/>
      </dsp:nvSpPr>
      <dsp:spPr>
        <a:xfrm rot="5400000">
          <a:off x="6504542" y="-2421972"/>
          <a:ext cx="1639536" cy="689346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89000" rtl="0">
            <a:lnSpc>
              <a:spcPct val="90000"/>
            </a:lnSpc>
            <a:spcBef>
              <a:spcPct val="0"/>
            </a:spcBef>
            <a:spcAft>
              <a:spcPct val="15000"/>
            </a:spcAft>
            <a:buChar char="••"/>
          </a:pPr>
          <a:r>
            <a:rPr lang="en-US" sz="2000" kern="1200" baseline="0">
              <a:solidFill>
                <a:srgbClr val="000000">
                  <a:hueOff val="0"/>
                  <a:satOff val="0"/>
                  <a:lumOff val="0"/>
                  <a:alphaOff val="0"/>
                </a:srgbClr>
              </a:solidFill>
              <a:latin typeface="Franklin Gothic Book" panose="020B0503020102020204" pitchFamily="34" charset="0"/>
              <a:ea typeface="+mn-ea"/>
              <a:cs typeface="Arial" panose="020B0604020202020204" pitchFamily="34" charset="0"/>
            </a:rPr>
            <a:t>FEMA grant platform used by Recipients and Applicants to manage PA Grant Applications </a:t>
          </a:r>
        </a:p>
      </dsp:txBody>
      <dsp:txXfrm rot="-5400000">
        <a:off x="3877576" y="285030"/>
        <a:ext cx="6813432" cy="1479464"/>
      </dsp:txXfrm>
    </dsp:sp>
    <dsp:sp modelId="{739AA040-0DE5-4FFA-BA13-4DF7CA6E2CF7}">
      <dsp:nvSpPr>
        <dsp:cNvPr id="0" name=""/>
        <dsp:cNvSpPr/>
      </dsp:nvSpPr>
      <dsp:spPr>
        <a:xfrm>
          <a:off x="0" y="51"/>
          <a:ext cx="3877576" cy="20494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0">
            <a:lnSpc>
              <a:spcPct val="90000"/>
            </a:lnSpc>
            <a:spcBef>
              <a:spcPct val="0"/>
            </a:spcBef>
            <a:spcAft>
              <a:spcPct val="35000"/>
            </a:spcAft>
          </a:pPr>
          <a:r>
            <a:rPr lang="en-US" sz="4300" kern="1200" baseline="0" dirty="0">
              <a:latin typeface="Franklin Gothic Book" panose="020B0503020102020204" pitchFamily="34" charset="0"/>
              <a:cs typeface="Arial" panose="020B0604020202020204" pitchFamily="34" charset="0"/>
            </a:rPr>
            <a:t>Grants Portal </a:t>
          </a:r>
        </a:p>
      </dsp:txBody>
      <dsp:txXfrm>
        <a:off x="100044" y="100095"/>
        <a:ext cx="3677488" cy="1849333"/>
      </dsp:txXfrm>
    </dsp:sp>
    <dsp:sp modelId="{D4E2AE81-DC6F-4B54-BBE9-CCAD0353774B}">
      <dsp:nvSpPr>
        <dsp:cNvPr id="0" name=""/>
        <dsp:cNvSpPr/>
      </dsp:nvSpPr>
      <dsp:spPr>
        <a:xfrm rot="5400000">
          <a:off x="6515100" y="-270080"/>
          <a:ext cx="1618419" cy="689346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89000" rtl="0">
            <a:lnSpc>
              <a:spcPct val="90000"/>
            </a:lnSpc>
            <a:spcBef>
              <a:spcPct val="0"/>
            </a:spcBef>
            <a:spcAft>
              <a:spcPct val="15000"/>
            </a:spcAft>
            <a:buChar char="••"/>
          </a:pPr>
          <a:r>
            <a:rPr lang="en-US" sz="2000" kern="1200" baseline="0" dirty="0">
              <a:solidFill>
                <a:srgbClr val="000000">
                  <a:hueOff val="0"/>
                  <a:satOff val="0"/>
                  <a:lumOff val="0"/>
                  <a:alphaOff val="0"/>
                </a:srgbClr>
              </a:solidFill>
              <a:latin typeface="Franklin Gothic Book" panose="020B0503020102020204" pitchFamily="34" charset="0"/>
              <a:ea typeface="+mn-ea"/>
              <a:cs typeface="Arial" panose="020B0604020202020204" pitchFamily="34" charset="0"/>
            </a:rPr>
            <a:t>Official mechanism by which starts the process for a potential Applicant requests and is approved to receive Public Assistance funding from FEMA through the Recipient. The Request for Public Assistance (RPA) will be reviewed by the Recipient and FEMA staff,</a:t>
          </a:r>
        </a:p>
      </dsp:txBody>
      <dsp:txXfrm rot="-5400000">
        <a:off x="3877576" y="2446449"/>
        <a:ext cx="6814463" cy="1460409"/>
      </dsp:txXfrm>
    </dsp:sp>
    <dsp:sp modelId="{49BA4833-E4C1-4A9D-8D48-97A8BE3EB336}">
      <dsp:nvSpPr>
        <dsp:cNvPr id="0" name=""/>
        <dsp:cNvSpPr/>
      </dsp:nvSpPr>
      <dsp:spPr>
        <a:xfrm>
          <a:off x="0" y="2151943"/>
          <a:ext cx="3877576" cy="20494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baseline="0" dirty="0">
              <a:solidFill>
                <a:schemeClr val="bg1"/>
              </a:solidFill>
              <a:latin typeface="Franklin Gothic Book" panose="020B0503020102020204" pitchFamily="34" charset="0"/>
              <a:ea typeface="+mn-ea"/>
              <a:cs typeface="Arial" panose="020B0604020202020204" pitchFamily="34" charset="0"/>
            </a:rPr>
            <a:t>Request for Public Assistance</a:t>
          </a:r>
          <a:endParaRPr lang="en-US" sz="4300" kern="1200" baseline="0" dirty="0">
            <a:solidFill>
              <a:schemeClr val="bg1"/>
            </a:solidFill>
            <a:latin typeface="Franklin Gothic Book" panose="020B0503020102020204" pitchFamily="34" charset="0"/>
            <a:cs typeface="Arial" panose="020B0604020202020204" pitchFamily="34" charset="0"/>
          </a:endParaRPr>
        </a:p>
      </dsp:txBody>
      <dsp:txXfrm>
        <a:off x="100044" y="2251987"/>
        <a:ext cx="3677488" cy="18493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4D1DF-D07A-4ABB-B666-4806428E33CE}">
      <dsp:nvSpPr>
        <dsp:cNvPr id="0" name=""/>
        <dsp:cNvSpPr/>
      </dsp:nvSpPr>
      <dsp:spPr>
        <a:xfrm rot="5400000">
          <a:off x="6782721" y="-2767696"/>
          <a:ext cx="1083177" cy="689346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baseline="0" dirty="0">
              <a:solidFill>
                <a:srgbClr val="000000">
                  <a:hueOff val="0"/>
                  <a:satOff val="0"/>
                  <a:lumOff val="0"/>
                  <a:alphaOff val="0"/>
                </a:srgbClr>
              </a:solidFill>
              <a:latin typeface="Franklin Gothic Book" panose="020B0503020102020204" pitchFamily="34" charset="0"/>
              <a:ea typeface="+mn-ea"/>
              <a:cs typeface="Arial" panose="020B0604020202020204" pitchFamily="34" charset="0"/>
            </a:rPr>
            <a:t>A customer service manager who works with Applicants to resolve disaster-related needs and ensure that the Applicant’s projects are processed as efficiently and expeditiously as possible.</a:t>
          </a:r>
          <a:endParaRPr lang="en-US" sz="1800" kern="1200" dirty="0"/>
        </a:p>
      </dsp:txBody>
      <dsp:txXfrm rot="-5400000">
        <a:off x="3877576" y="190325"/>
        <a:ext cx="6840592" cy="977425"/>
      </dsp:txXfrm>
    </dsp:sp>
    <dsp:sp modelId="{3D80D7DD-FE2C-48B1-93AF-C585240C1E50}">
      <dsp:nvSpPr>
        <dsp:cNvPr id="0" name=""/>
        <dsp:cNvSpPr/>
      </dsp:nvSpPr>
      <dsp:spPr>
        <a:xfrm>
          <a:off x="0" y="2051"/>
          <a:ext cx="3877576" cy="135397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baseline="0" dirty="0">
              <a:latin typeface="Franklin Gothic Book" panose="020B0503020102020204" pitchFamily="34" charset="0"/>
              <a:cs typeface="Arial" panose="020B0604020202020204" pitchFamily="34" charset="0"/>
            </a:rPr>
            <a:t>Program Delivery Manager (PDMG)</a:t>
          </a:r>
          <a:endParaRPr lang="en-US" sz="3400" kern="1200" dirty="0"/>
        </a:p>
      </dsp:txBody>
      <dsp:txXfrm>
        <a:off x="66095" y="68146"/>
        <a:ext cx="3745386" cy="1221781"/>
      </dsp:txXfrm>
    </dsp:sp>
    <dsp:sp modelId="{243BF5B2-DCA8-4C2D-B09D-0B723E438680}">
      <dsp:nvSpPr>
        <dsp:cNvPr id="0" name=""/>
        <dsp:cNvSpPr/>
      </dsp:nvSpPr>
      <dsp:spPr>
        <a:xfrm rot="5400000">
          <a:off x="6782721" y="-1346026"/>
          <a:ext cx="1083177" cy="689346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Enables Applicants to navigate the PA grants process without the assignment of a Program Delivery Manager (PDMG)</a:t>
          </a:r>
        </a:p>
      </dsp:txBody>
      <dsp:txXfrm rot="-5400000">
        <a:off x="3877576" y="1611995"/>
        <a:ext cx="6840592" cy="977425"/>
      </dsp:txXfrm>
    </dsp:sp>
    <dsp:sp modelId="{739AA040-0DE5-4FFA-BA13-4DF7CA6E2CF7}">
      <dsp:nvSpPr>
        <dsp:cNvPr id="0" name=""/>
        <dsp:cNvSpPr/>
      </dsp:nvSpPr>
      <dsp:spPr>
        <a:xfrm>
          <a:off x="0" y="1423722"/>
          <a:ext cx="3877576" cy="135397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a:t>Direct Applicant Process</a:t>
          </a:r>
        </a:p>
      </dsp:txBody>
      <dsp:txXfrm>
        <a:off x="66095" y="1489817"/>
        <a:ext cx="3745386" cy="1221781"/>
      </dsp:txXfrm>
    </dsp:sp>
    <dsp:sp modelId="{D22A2001-7BC4-4358-A6B2-984AB90AEB3C}">
      <dsp:nvSpPr>
        <dsp:cNvPr id="0" name=""/>
        <dsp:cNvSpPr/>
      </dsp:nvSpPr>
      <dsp:spPr>
        <a:xfrm rot="5400000">
          <a:off x="6782721" y="75644"/>
          <a:ext cx="1083177" cy="689346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mn-lt"/>
            </a:rPr>
            <a:t>Allows Applicants to directly input activities and supporting documentation in Grants Portal to formulate a project– Emergency Work (Category A &amp; B) &amp; Management Costs  (Category Z) only</a:t>
          </a:r>
        </a:p>
      </dsp:txBody>
      <dsp:txXfrm rot="-5400000">
        <a:off x="3877576" y="3033665"/>
        <a:ext cx="6840592" cy="977425"/>
      </dsp:txXfrm>
    </dsp:sp>
    <dsp:sp modelId="{0065A3ED-9425-4B7B-967D-6D187535993F}">
      <dsp:nvSpPr>
        <dsp:cNvPr id="0" name=""/>
        <dsp:cNvSpPr/>
      </dsp:nvSpPr>
      <dsp:spPr>
        <a:xfrm>
          <a:off x="0" y="2842928"/>
          <a:ext cx="3877576" cy="135397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a:t>Streamlined Project Applications</a:t>
          </a:r>
        </a:p>
      </dsp:txBody>
      <dsp:txXfrm>
        <a:off x="66095" y="2909023"/>
        <a:ext cx="3745386" cy="122178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1BA80-8AB2-4118-89C1-B01E7A91C595}" type="datetimeFigureOut">
              <a:rPr lang="en-US" smtClean="0"/>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3C7FB-4F02-4C13-B120-49B35401BF61}" type="slidenum">
              <a:rPr lang="en-US" smtClean="0"/>
              <a:t>‹#›</a:t>
            </a:fld>
            <a:endParaRPr lang="en-US"/>
          </a:p>
        </p:txBody>
      </p:sp>
    </p:spTree>
    <p:extLst>
      <p:ext uri="{BB962C8B-B14F-4D97-AF65-F5344CB8AC3E}">
        <p14:creationId xmlns:p14="http://schemas.microsoft.com/office/powerpoint/2010/main" val="298779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ema.gov/sites/default/files/2020-06/PA_Medical_Care_Policy_for_COVID-19_508.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ema.gov/sites/default/files/documents/fema_covid-19-pandemic-safe-opening-operation-work-eligible-public-assistance-interim-policy.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B0791-BE0A-4FDB-8703-C0B7C177DE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855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10</a:t>
            </a:fld>
            <a:endParaRPr lang="en-US" dirty="0"/>
          </a:p>
        </p:txBody>
      </p:sp>
    </p:spTree>
    <p:extLst>
      <p:ext uri="{BB962C8B-B14F-4D97-AF65-F5344CB8AC3E}">
        <p14:creationId xmlns:p14="http://schemas.microsoft.com/office/powerpoint/2010/main" val="4137050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AF53EF-993C-FF42-8B62-CEF57763A78D}" type="slidenum">
              <a:rPr lang="en-US" smtClean="0"/>
              <a:t>11</a:t>
            </a:fld>
            <a:endParaRPr lang="en-US" dirty="0"/>
          </a:p>
        </p:txBody>
      </p:sp>
    </p:spTree>
    <p:extLst>
      <p:ext uri="{BB962C8B-B14F-4D97-AF65-F5344CB8AC3E}">
        <p14:creationId xmlns:p14="http://schemas.microsoft.com/office/powerpoint/2010/main" val="334453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12</a:t>
            </a:fld>
            <a:endParaRPr lang="en-US" dirty="0"/>
          </a:p>
        </p:txBody>
      </p:sp>
    </p:spTree>
    <p:extLst>
      <p:ext uri="{BB962C8B-B14F-4D97-AF65-F5344CB8AC3E}">
        <p14:creationId xmlns:p14="http://schemas.microsoft.com/office/powerpoint/2010/main" val="3375360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13</a:t>
            </a:fld>
            <a:endParaRPr lang="en-US" dirty="0"/>
          </a:p>
        </p:txBody>
      </p:sp>
    </p:spTree>
    <p:extLst>
      <p:ext uri="{BB962C8B-B14F-4D97-AF65-F5344CB8AC3E}">
        <p14:creationId xmlns:p14="http://schemas.microsoft.com/office/powerpoint/2010/main" val="354324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14</a:t>
            </a:fld>
            <a:endParaRPr lang="en-US" dirty="0"/>
          </a:p>
        </p:txBody>
      </p:sp>
    </p:spTree>
    <p:extLst>
      <p:ext uri="{BB962C8B-B14F-4D97-AF65-F5344CB8AC3E}">
        <p14:creationId xmlns:p14="http://schemas.microsoft.com/office/powerpoint/2010/main" val="421300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15</a:t>
            </a:fld>
            <a:endParaRPr lang="en-US" dirty="0"/>
          </a:p>
        </p:txBody>
      </p:sp>
    </p:spTree>
    <p:extLst>
      <p:ext uri="{BB962C8B-B14F-4D97-AF65-F5344CB8AC3E}">
        <p14:creationId xmlns:p14="http://schemas.microsoft.com/office/powerpoint/2010/main" val="85895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AF53EF-993C-FF42-8B62-CEF57763A78D}" type="slidenum">
              <a:rPr lang="en-US" smtClean="0"/>
              <a:t>16</a:t>
            </a:fld>
            <a:endParaRPr lang="en-US" dirty="0"/>
          </a:p>
        </p:txBody>
      </p:sp>
    </p:spTree>
    <p:extLst>
      <p:ext uri="{BB962C8B-B14F-4D97-AF65-F5344CB8AC3E}">
        <p14:creationId xmlns:p14="http://schemas.microsoft.com/office/powerpoint/2010/main" val="4260908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AF53EF-993C-FF42-8B62-CEF57763A78D}" type="slidenum">
              <a:rPr lang="en-US" smtClean="0"/>
              <a:t>17</a:t>
            </a:fld>
            <a:endParaRPr lang="en-US" dirty="0"/>
          </a:p>
        </p:txBody>
      </p:sp>
    </p:spTree>
    <p:extLst>
      <p:ext uri="{BB962C8B-B14F-4D97-AF65-F5344CB8AC3E}">
        <p14:creationId xmlns:p14="http://schemas.microsoft.com/office/powerpoint/2010/main" val="581342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guidelines for medical settings are outlined in </a:t>
            </a:r>
            <a:r>
              <a:rPr lang="en-US" dirty="0">
                <a:hlinkClick r:id="rId3">
                  <a:extLst>
                    <a:ext uri="{A12FA001-AC4F-418D-AE19-62706E023703}">
                      <ahyp:hlinkClr xmlns:ahyp="http://schemas.microsoft.com/office/drawing/2018/hyperlinkcolor" xmlns="" val="tx"/>
                    </a:ext>
                  </a:extLst>
                </a:hlinkClick>
              </a:rPr>
              <a:t>FEMA Policy 104-010-04, Coronavirus (COVID-19) Pandemic:</a:t>
            </a:r>
            <a:r>
              <a:rPr lang="en-US" dirty="0"/>
              <a:t> </a:t>
            </a:r>
            <a:r>
              <a:rPr lang="en-US" dirty="0">
                <a:hlinkClick r:id="rId3">
                  <a:extLst>
                    <a:ext uri="{A12FA001-AC4F-418D-AE19-62706E023703}">
                      <ahyp:hlinkClr xmlns:ahyp="http://schemas.microsoft.com/office/drawing/2018/hyperlinkcolor" xmlns="" val="tx"/>
                    </a:ext>
                  </a:extLst>
                </a:hlinkClick>
              </a:rPr>
              <a:t>Medical Care Costs Eligible for Public Assistance. </a:t>
            </a:r>
            <a:r>
              <a:rPr lang="en-US" dirty="0"/>
              <a:t>Guidelines for other facility settings are outlined in </a:t>
            </a:r>
            <a:r>
              <a:rPr lang="en-US" dirty="0">
                <a:hlinkClick r:id="rId4">
                  <a:extLst>
                    <a:ext uri="{A12FA001-AC4F-418D-AE19-62706E023703}">
                      <ahyp:hlinkClr xmlns:ahyp="http://schemas.microsoft.com/office/drawing/2018/hyperlinkcolor" xmlns="" val="tx"/>
                    </a:ext>
                  </a:extLst>
                </a:hlinkClick>
              </a:rPr>
              <a:t>FEMA Policy</a:t>
            </a:r>
            <a:r>
              <a:rPr lang="en-US" dirty="0"/>
              <a:t> </a:t>
            </a:r>
            <a:r>
              <a:rPr lang="en-US" dirty="0">
                <a:hlinkClick r:id="rId4">
                  <a:extLst>
                    <a:ext uri="{A12FA001-AC4F-418D-AE19-62706E023703}">
                      <ahyp:hlinkClr xmlns:ahyp="http://schemas.microsoft.com/office/drawing/2018/hyperlinkcolor" xmlns="" val="tx"/>
                    </a:ext>
                  </a:extLst>
                </a:hlinkClick>
              </a:rPr>
              <a:t>104-21-0003, Coronavirus (COVID-19) Pandemic: Safe Opening and Operation Work Eligible for Public Assistance</a:t>
            </a:r>
            <a:r>
              <a:rPr lang="en-US" dirty="0"/>
              <a:t> </a:t>
            </a:r>
            <a:r>
              <a:rPr lang="en-US" dirty="0">
                <a:hlinkClick r:id="rId4">
                  <a:extLst>
                    <a:ext uri="{A12FA001-AC4F-418D-AE19-62706E023703}">
                      <ahyp:hlinkClr xmlns:ahyp="http://schemas.microsoft.com/office/drawing/2018/hyperlinkcolor" xmlns="" val="tx"/>
                    </a:ext>
                  </a:extLst>
                </a:hlinkClick>
              </a:rPr>
              <a:t>(Interim). </a:t>
            </a:r>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18</a:t>
            </a:fld>
            <a:endParaRPr lang="en-US" dirty="0"/>
          </a:p>
        </p:txBody>
      </p:sp>
    </p:spTree>
    <p:extLst>
      <p:ext uri="{BB962C8B-B14F-4D97-AF65-F5344CB8AC3E}">
        <p14:creationId xmlns:p14="http://schemas.microsoft.com/office/powerpoint/2010/main" val="3740582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19</a:t>
            </a:fld>
            <a:endParaRPr lang="en-US" dirty="0"/>
          </a:p>
        </p:txBody>
      </p:sp>
    </p:spTree>
    <p:extLst>
      <p:ext uri="{BB962C8B-B14F-4D97-AF65-F5344CB8AC3E}">
        <p14:creationId xmlns:p14="http://schemas.microsoft.com/office/powerpoint/2010/main" val="307464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5"/>
          </p:nvPr>
        </p:nvSpPr>
        <p:spPr/>
        <p:txBody>
          <a:bodyPr/>
          <a:lstStyle/>
          <a:p>
            <a:pPr defTabSz="904159">
              <a:defRPr/>
            </a:pPr>
            <a:fld id="{2CEB0791-BE0A-4FDB-8703-C0B7C177DE55}" type="slidenum">
              <a:rPr lang="en-US">
                <a:solidFill>
                  <a:prstClr val="black"/>
                </a:solidFill>
                <a:latin typeface="Calibri" panose="020F0502020204030204"/>
              </a:rPr>
              <a:pPr defTabSz="904159">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30586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20</a:t>
            </a:fld>
            <a:endParaRPr lang="en-US" dirty="0"/>
          </a:p>
        </p:txBody>
      </p:sp>
    </p:spTree>
    <p:extLst>
      <p:ext uri="{BB962C8B-B14F-4D97-AF65-F5344CB8AC3E}">
        <p14:creationId xmlns:p14="http://schemas.microsoft.com/office/powerpoint/2010/main" val="1561117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For this policy, PPE is defined to include items such as N95 and other filtering respirators, surgical masks, gloves, protective eyewear, face shields, and protective clothing (e.g., gowns).  Eligibility includes necessary training for proper use of PPE.  </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21</a:t>
            </a:fld>
            <a:endParaRPr lang="en-US" dirty="0"/>
          </a:p>
        </p:txBody>
      </p:sp>
    </p:spTree>
    <p:extLst>
      <p:ext uri="{BB962C8B-B14F-4D97-AF65-F5344CB8AC3E}">
        <p14:creationId xmlns:p14="http://schemas.microsoft.com/office/powerpoint/2010/main" val="2373189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BAF53EF-993C-FF42-8B62-CEF57763A78D}" type="slidenum">
              <a:rPr lang="en-US" smtClean="0"/>
              <a:t>22</a:t>
            </a:fld>
            <a:endParaRPr lang="en-US"/>
          </a:p>
        </p:txBody>
      </p:sp>
    </p:spTree>
    <p:extLst>
      <p:ext uri="{BB962C8B-B14F-4D97-AF65-F5344CB8AC3E}">
        <p14:creationId xmlns:p14="http://schemas.microsoft.com/office/powerpoint/2010/main" val="1074640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BAF53EF-993C-FF42-8B62-CEF57763A78D}" type="slidenum">
              <a:rPr lang="en-US" smtClean="0"/>
              <a:t>23</a:t>
            </a:fld>
            <a:endParaRPr lang="en-US"/>
          </a:p>
        </p:txBody>
      </p:sp>
    </p:spTree>
    <p:extLst>
      <p:ext uri="{BB962C8B-B14F-4D97-AF65-F5344CB8AC3E}">
        <p14:creationId xmlns:p14="http://schemas.microsoft.com/office/powerpoint/2010/main" val="2584912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24</a:t>
            </a:fld>
            <a:endParaRPr lang="en-US"/>
          </a:p>
        </p:txBody>
      </p:sp>
    </p:spTree>
    <p:extLst>
      <p:ext uri="{BB962C8B-B14F-4D97-AF65-F5344CB8AC3E}">
        <p14:creationId xmlns:p14="http://schemas.microsoft.com/office/powerpoint/2010/main" val="3381757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25</a:t>
            </a:fld>
            <a:endParaRPr lang="en-US"/>
          </a:p>
        </p:txBody>
      </p:sp>
    </p:spTree>
    <p:extLst>
      <p:ext uri="{BB962C8B-B14F-4D97-AF65-F5344CB8AC3E}">
        <p14:creationId xmlns:p14="http://schemas.microsoft.com/office/powerpoint/2010/main" val="1457096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26</a:t>
            </a:fld>
            <a:endParaRPr lang="en-US"/>
          </a:p>
        </p:txBody>
      </p:sp>
    </p:spTree>
    <p:extLst>
      <p:ext uri="{BB962C8B-B14F-4D97-AF65-F5344CB8AC3E}">
        <p14:creationId xmlns:p14="http://schemas.microsoft.com/office/powerpoint/2010/main" val="391671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PDMGs aren’t always assigned to COVID applicants, but can be requested by the organization who’s applying. This is done through the Recipient</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27</a:t>
            </a:fld>
            <a:endParaRPr lang="en-US"/>
          </a:p>
        </p:txBody>
      </p:sp>
    </p:spTree>
    <p:extLst>
      <p:ext uri="{BB962C8B-B14F-4D97-AF65-F5344CB8AC3E}">
        <p14:creationId xmlns:p14="http://schemas.microsoft.com/office/powerpoint/2010/main" val="2576554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 Award Process Overview and where Actions in Grants Portal fall into it. </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28</a:t>
            </a:fld>
            <a:endParaRPr lang="en-US"/>
          </a:p>
        </p:txBody>
      </p:sp>
    </p:spTree>
    <p:extLst>
      <p:ext uri="{BB962C8B-B14F-4D97-AF65-F5344CB8AC3E}">
        <p14:creationId xmlns:p14="http://schemas.microsoft.com/office/powerpoint/2010/main" val="579793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29</a:t>
            </a:fld>
            <a:endParaRPr lang="en-US"/>
          </a:p>
        </p:txBody>
      </p:sp>
    </p:spTree>
    <p:extLst>
      <p:ext uri="{BB962C8B-B14F-4D97-AF65-F5344CB8AC3E}">
        <p14:creationId xmlns:p14="http://schemas.microsoft.com/office/powerpoint/2010/main" val="1398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3</a:t>
            </a:fld>
            <a:endParaRPr lang="en-US" dirty="0"/>
          </a:p>
        </p:txBody>
      </p:sp>
    </p:spTree>
    <p:extLst>
      <p:ext uri="{BB962C8B-B14F-4D97-AF65-F5344CB8AC3E}">
        <p14:creationId xmlns:p14="http://schemas.microsoft.com/office/powerpoint/2010/main" val="3977210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Private Non-profits must have their organization profiles approved by the Recipient  before they can submit a Request for Public Assistance</a:t>
            </a:r>
          </a:p>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30</a:t>
            </a:fld>
            <a:endParaRPr lang="en-US"/>
          </a:p>
        </p:txBody>
      </p:sp>
    </p:spTree>
    <p:extLst>
      <p:ext uri="{BB962C8B-B14F-4D97-AF65-F5344CB8AC3E}">
        <p14:creationId xmlns:p14="http://schemas.microsoft.com/office/powerpoint/2010/main" val="287969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31</a:t>
            </a:fld>
            <a:endParaRPr lang="en-US"/>
          </a:p>
        </p:txBody>
      </p:sp>
    </p:spTree>
    <p:extLst>
      <p:ext uri="{BB962C8B-B14F-4D97-AF65-F5344CB8AC3E}">
        <p14:creationId xmlns:p14="http://schemas.microsoft.com/office/powerpoint/2010/main" val="24209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download button on this page, but the system tries to give you some help as it guides you though the RPA and later on through the Project process</a:t>
            </a:r>
          </a:p>
        </p:txBody>
      </p:sp>
      <p:sp>
        <p:nvSpPr>
          <p:cNvPr id="4" name="Slide Number Placeholder 3"/>
          <p:cNvSpPr>
            <a:spLocks noGrp="1"/>
          </p:cNvSpPr>
          <p:nvPr>
            <p:ph type="sldNum" sz="quarter" idx="5"/>
          </p:nvPr>
        </p:nvSpPr>
        <p:spPr/>
        <p:txBody>
          <a:bodyPr/>
          <a:lstStyle/>
          <a:p>
            <a:fld id="{4BAF53EF-993C-FF42-8B62-CEF57763A78D}" type="slidenum">
              <a:rPr lang="en-US" smtClean="0"/>
              <a:t>32</a:t>
            </a:fld>
            <a:endParaRPr lang="en-US"/>
          </a:p>
        </p:txBody>
      </p:sp>
    </p:spTree>
    <p:extLst>
      <p:ext uri="{BB962C8B-B14F-4D97-AF65-F5344CB8AC3E}">
        <p14:creationId xmlns:p14="http://schemas.microsoft.com/office/powerpoint/2010/main" val="2510888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 contains several drop downs that pull information from your Organization Profile. If the information here is incorrect, you will have to exit the Request for Public Assistance and fix it in your Organization Profile before continuing. </a:t>
            </a:r>
          </a:p>
        </p:txBody>
      </p:sp>
      <p:sp>
        <p:nvSpPr>
          <p:cNvPr id="4" name="Slide Number Placeholder 3"/>
          <p:cNvSpPr>
            <a:spLocks noGrp="1"/>
          </p:cNvSpPr>
          <p:nvPr>
            <p:ph type="sldNum" sz="quarter" idx="5"/>
          </p:nvPr>
        </p:nvSpPr>
        <p:spPr/>
        <p:txBody>
          <a:bodyPr/>
          <a:lstStyle/>
          <a:p>
            <a:fld id="{4BAF53EF-993C-FF42-8B62-CEF57763A78D}" type="slidenum">
              <a:rPr lang="en-US" smtClean="0"/>
              <a:t>33</a:t>
            </a:fld>
            <a:endParaRPr lang="en-US"/>
          </a:p>
        </p:txBody>
      </p:sp>
    </p:spTree>
    <p:extLst>
      <p:ext uri="{BB962C8B-B14F-4D97-AF65-F5344CB8AC3E}">
        <p14:creationId xmlns:p14="http://schemas.microsoft.com/office/powerpoint/2010/main" val="1874660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you see the round radial buttons, you can only select one, later on in the process where you see boxes, you’ll be able to select multiple responses to the questions. </a:t>
            </a:r>
          </a:p>
        </p:txBody>
      </p:sp>
      <p:sp>
        <p:nvSpPr>
          <p:cNvPr id="4" name="Slide Number Placeholder 3"/>
          <p:cNvSpPr>
            <a:spLocks noGrp="1"/>
          </p:cNvSpPr>
          <p:nvPr>
            <p:ph type="sldNum" sz="quarter" idx="5"/>
          </p:nvPr>
        </p:nvSpPr>
        <p:spPr/>
        <p:txBody>
          <a:bodyPr/>
          <a:lstStyle/>
          <a:p>
            <a:fld id="{4BAF53EF-993C-FF42-8B62-CEF57763A78D}" type="slidenum">
              <a:rPr lang="en-US" smtClean="0"/>
              <a:t>34</a:t>
            </a:fld>
            <a:endParaRPr lang="en-US"/>
          </a:p>
        </p:txBody>
      </p:sp>
    </p:spTree>
    <p:extLst>
      <p:ext uri="{BB962C8B-B14F-4D97-AF65-F5344CB8AC3E}">
        <p14:creationId xmlns:p14="http://schemas.microsoft.com/office/powerpoint/2010/main" val="2341683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35</a:t>
            </a:fld>
            <a:endParaRPr lang="en-US"/>
          </a:p>
        </p:txBody>
      </p:sp>
    </p:spTree>
    <p:extLst>
      <p:ext uri="{BB962C8B-B14F-4D97-AF65-F5344CB8AC3E}">
        <p14:creationId xmlns:p14="http://schemas.microsoft.com/office/powerpoint/2010/main" val="1675809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44739-1804-44B4-AD3D-E7685034DDE7}" type="slidenum">
              <a:rPr lang="en-US" smtClean="0"/>
              <a:t>36</a:t>
            </a:fld>
            <a:endParaRPr lang="en-US"/>
          </a:p>
        </p:txBody>
      </p:sp>
    </p:spTree>
    <p:extLst>
      <p:ext uri="{BB962C8B-B14F-4D97-AF65-F5344CB8AC3E}">
        <p14:creationId xmlns:p14="http://schemas.microsoft.com/office/powerpoint/2010/main" val="1941446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37</a:t>
            </a:fld>
            <a:endParaRPr lang="en-US"/>
          </a:p>
        </p:txBody>
      </p:sp>
    </p:spTree>
    <p:extLst>
      <p:ext uri="{BB962C8B-B14F-4D97-AF65-F5344CB8AC3E}">
        <p14:creationId xmlns:p14="http://schemas.microsoft.com/office/powerpoint/2010/main" val="3046910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38</a:t>
            </a:fld>
            <a:endParaRPr lang="en-US"/>
          </a:p>
        </p:txBody>
      </p:sp>
    </p:spTree>
    <p:extLst>
      <p:ext uri="{BB962C8B-B14F-4D97-AF65-F5344CB8AC3E}">
        <p14:creationId xmlns:p14="http://schemas.microsoft.com/office/powerpoint/2010/main" val="893476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39</a:t>
            </a:fld>
            <a:endParaRPr lang="en-US"/>
          </a:p>
        </p:txBody>
      </p:sp>
    </p:spTree>
    <p:extLst>
      <p:ext uri="{BB962C8B-B14F-4D97-AF65-F5344CB8AC3E}">
        <p14:creationId xmlns:p14="http://schemas.microsoft.com/office/powerpoint/2010/main" val="113762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4</a:t>
            </a:fld>
            <a:endParaRPr lang="en-US" dirty="0"/>
          </a:p>
        </p:txBody>
      </p:sp>
    </p:spTree>
    <p:extLst>
      <p:ext uri="{BB962C8B-B14F-4D97-AF65-F5344CB8AC3E}">
        <p14:creationId xmlns:p14="http://schemas.microsoft.com/office/powerpoint/2010/main" val="2884903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40</a:t>
            </a:fld>
            <a:endParaRPr lang="en-US"/>
          </a:p>
        </p:txBody>
      </p:sp>
    </p:spTree>
    <p:extLst>
      <p:ext uri="{BB962C8B-B14F-4D97-AF65-F5344CB8AC3E}">
        <p14:creationId xmlns:p14="http://schemas.microsoft.com/office/powerpoint/2010/main" val="3697292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41</a:t>
            </a:fld>
            <a:endParaRPr lang="en-US"/>
          </a:p>
        </p:txBody>
      </p:sp>
    </p:spTree>
    <p:extLst>
      <p:ext uri="{BB962C8B-B14F-4D97-AF65-F5344CB8AC3E}">
        <p14:creationId xmlns:p14="http://schemas.microsoft.com/office/powerpoint/2010/main" val="237430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42</a:t>
            </a:fld>
            <a:endParaRPr lang="en-US"/>
          </a:p>
        </p:txBody>
      </p:sp>
    </p:spTree>
    <p:extLst>
      <p:ext uri="{BB962C8B-B14F-4D97-AF65-F5344CB8AC3E}">
        <p14:creationId xmlns:p14="http://schemas.microsoft.com/office/powerpoint/2010/main" val="1181705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43</a:t>
            </a:fld>
            <a:endParaRPr lang="en-US"/>
          </a:p>
        </p:txBody>
      </p:sp>
    </p:spTree>
    <p:extLst>
      <p:ext uri="{BB962C8B-B14F-4D97-AF65-F5344CB8AC3E}">
        <p14:creationId xmlns:p14="http://schemas.microsoft.com/office/powerpoint/2010/main" val="2331266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44</a:t>
            </a:fld>
            <a:endParaRPr lang="en-US"/>
          </a:p>
        </p:txBody>
      </p:sp>
    </p:spTree>
    <p:extLst>
      <p:ext uri="{BB962C8B-B14F-4D97-AF65-F5344CB8AC3E}">
        <p14:creationId xmlns:p14="http://schemas.microsoft.com/office/powerpoint/2010/main" val="2612259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45</a:t>
            </a:fld>
            <a:endParaRPr lang="en-US"/>
          </a:p>
        </p:txBody>
      </p:sp>
    </p:spTree>
    <p:extLst>
      <p:ext uri="{BB962C8B-B14F-4D97-AF65-F5344CB8AC3E}">
        <p14:creationId xmlns:p14="http://schemas.microsoft.com/office/powerpoint/2010/main" val="4082128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46</a:t>
            </a:fld>
            <a:endParaRPr lang="en-US"/>
          </a:p>
        </p:txBody>
      </p:sp>
    </p:spTree>
    <p:extLst>
      <p:ext uri="{BB962C8B-B14F-4D97-AF65-F5344CB8AC3E}">
        <p14:creationId xmlns:p14="http://schemas.microsoft.com/office/powerpoint/2010/main" val="30115347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47</a:t>
            </a:fld>
            <a:endParaRPr lang="en-US"/>
          </a:p>
        </p:txBody>
      </p:sp>
    </p:spTree>
    <p:extLst>
      <p:ext uri="{BB962C8B-B14F-4D97-AF65-F5344CB8AC3E}">
        <p14:creationId xmlns:p14="http://schemas.microsoft.com/office/powerpoint/2010/main" val="3576226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48</a:t>
            </a:fld>
            <a:endParaRPr lang="en-US"/>
          </a:p>
        </p:txBody>
      </p:sp>
    </p:spTree>
    <p:extLst>
      <p:ext uri="{BB962C8B-B14F-4D97-AF65-F5344CB8AC3E}">
        <p14:creationId xmlns:p14="http://schemas.microsoft.com/office/powerpoint/2010/main" val="2083974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49</a:t>
            </a:fld>
            <a:endParaRPr lang="en-US"/>
          </a:p>
        </p:txBody>
      </p:sp>
    </p:spTree>
    <p:extLst>
      <p:ext uri="{BB962C8B-B14F-4D97-AF65-F5344CB8AC3E}">
        <p14:creationId xmlns:p14="http://schemas.microsoft.com/office/powerpoint/2010/main" val="298974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AF53EF-993C-FF42-8B62-CEF57763A78D}" type="slidenum">
              <a:rPr lang="en-US" smtClean="0"/>
              <a:t>5</a:t>
            </a:fld>
            <a:endParaRPr lang="en-US" dirty="0"/>
          </a:p>
        </p:txBody>
      </p:sp>
    </p:spTree>
    <p:extLst>
      <p:ext uri="{BB962C8B-B14F-4D97-AF65-F5344CB8AC3E}">
        <p14:creationId xmlns:p14="http://schemas.microsoft.com/office/powerpoint/2010/main" val="3440793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50</a:t>
            </a:fld>
            <a:endParaRPr lang="en-US"/>
          </a:p>
        </p:txBody>
      </p:sp>
    </p:spTree>
    <p:extLst>
      <p:ext uri="{BB962C8B-B14F-4D97-AF65-F5344CB8AC3E}">
        <p14:creationId xmlns:p14="http://schemas.microsoft.com/office/powerpoint/2010/main" val="1746719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51</a:t>
            </a:fld>
            <a:endParaRPr lang="en-US"/>
          </a:p>
        </p:txBody>
      </p:sp>
    </p:spTree>
    <p:extLst>
      <p:ext uri="{BB962C8B-B14F-4D97-AF65-F5344CB8AC3E}">
        <p14:creationId xmlns:p14="http://schemas.microsoft.com/office/powerpoint/2010/main" val="1903182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52</a:t>
            </a:fld>
            <a:endParaRPr lang="en-US"/>
          </a:p>
        </p:txBody>
      </p:sp>
    </p:spTree>
    <p:extLst>
      <p:ext uri="{BB962C8B-B14F-4D97-AF65-F5344CB8AC3E}">
        <p14:creationId xmlns:p14="http://schemas.microsoft.com/office/powerpoint/2010/main" val="1490246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53</a:t>
            </a:fld>
            <a:endParaRPr lang="en-US"/>
          </a:p>
        </p:txBody>
      </p:sp>
    </p:spTree>
    <p:extLst>
      <p:ext uri="{BB962C8B-B14F-4D97-AF65-F5344CB8AC3E}">
        <p14:creationId xmlns:p14="http://schemas.microsoft.com/office/powerpoint/2010/main" val="17038000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54</a:t>
            </a:fld>
            <a:endParaRPr lang="en-US"/>
          </a:p>
        </p:txBody>
      </p:sp>
    </p:spTree>
    <p:extLst>
      <p:ext uri="{BB962C8B-B14F-4D97-AF65-F5344CB8AC3E}">
        <p14:creationId xmlns:p14="http://schemas.microsoft.com/office/powerpoint/2010/main" val="42215309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55</a:t>
            </a:fld>
            <a:endParaRPr lang="en-US"/>
          </a:p>
        </p:txBody>
      </p:sp>
    </p:spTree>
    <p:extLst>
      <p:ext uri="{BB962C8B-B14F-4D97-AF65-F5344CB8AC3E}">
        <p14:creationId xmlns:p14="http://schemas.microsoft.com/office/powerpoint/2010/main" val="34640550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56</a:t>
            </a:fld>
            <a:endParaRPr lang="en-US"/>
          </a:p>
        </p:txBody>
      </p:sp>
    </p:spTree>
    <p:extLst>
      <p:ext uri="{BB962C8B-B14F-4D97-AF65-F5344CB8AC3E}">
        <p14:creationId xmlns:p14="http://schemas.microsoft.com/office/powerpoint/2010/main" val="415351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57</a:t>
            </a:fld>
            <a:endParaRPr lang="en-US"/>
          </a:p>
        </p:txBody>
      </p:sp>
    </p:spTree>
    <p:extLst>
      <p:ext uri="{BB962C8B-B14F-4D97-AF65-F5344CB8AC3E}">
        <p14:creationId xmlns:p14="http://schemas.microsoft.com/office/powerpoint/2010/main" val="41590465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58</a:t>
            </a:fld>
            <a:endParaRPr lang="en-US"/>
          </a:p>
        </p:txBody>
      </p:sp>
    </p:spTree>
    <p:extLst>
      <p:ext uri="{BB962C8B-B14F-4D97-AF65-F5344CB8AC3E}">
        <p14:creationId xmlns:p14="http://schemas.microsoft.com/office/powerpoint/2010/main" val="27975157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59</a:t>
            </a:fld>
            <a:endParaRPr lang="en-US"/>
          </a:p>
        </p:txBody>
      </p:sp>
    </p:spTree>
    <p:extLst>
      <p:ext uri="{BB962C8B-B14F-4D97-AF65-F5344CB8AC3E}">
        <p14:creationId xmlns:p14="http://schemas.microsoft.com/office/powerpoint/2010/main" val="344754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dirty="0"/>
          </a:p>
        </p:txBody>
      </p:sp>
      <p:sp>
        <p:nvSpPr>
          <p:cNvPr id="56324" name="Header Placeholder 3"/>
          <p:cNvSpPr>
            <a:spLocks noGrp="1"/>
          </p:cNvSpPr>
          <p:nvPr>
            <p:ph type="hdr" sz="quarter"/>
          </p:nvPr>
        </p:nvSpPr>
        <p:spPr>
          <a:noFill/>
        </p:spPr>
        <p:txBody>
          <a:bodyPr/>
          <a:lstStyle>
            <a:lvl1pPr defTabSz="906463">
              <a:defRPr sz="2400">
                <a:solidFill>
                  <a:schemeClr val="tx1"/>
                </a:solidFill>
                <a:latin typeface="Arial" panose="020B0604020202020204" pitchFamily="34" charset="0"/>
              </a:defRPr>
            </a:lvl1pPr>
            <a:lvl2pPr marL="754063" indent="-288925" defTabSz="906463">
              <a:defRPr sz="2400">
                <a:solidFill>
                  <a:schemeClr val="tx1"/>
                </a:solidFill>
                <a:latin typeface="Arial" panose="020B0604020202020204" pitchFamily="34" charset="0"/>
              </a:defRPr>
            </a:lvl2pPr>
            <a:lvl3pPr marL="1160463" indent="-231775" defTabSz="906463">
              <a:defRPr sz="2400">
                <a:solidFill>
                  <a:schemeClr val="tx1"/>
                </a:solidFill>
                <a:latin typeface="Arial" panose="020B0604020202020204" pitchFamily="34" charset="0"/>
              </a:defRPr>
            </a:lvl3pPr>
            <a:lvl4pPr marL="1625600" indent="-231775" defTabSz="906463">
              <a:defRPr sz="2400">
                <a:solidFill>
                  <a:schemeClr val="tx1"/>
                </a:solidFill>
                <a:latin typeface="Arial" panose="020B0604020202020204" pitchFamily="34" charset="0"/>
              </a:defRPr>
            </a:lvl4pPr>
            <a:lvl5pPr marL="2090738" indent="-231775" defTabSz="906463">
              <a:defRPr sz="2400">
                <a:solidFill>
                  <a:schemeClr val="tx1"/>
                </a:solidFill>
                <a:latin typeface="Arial" panose="020B0604020202020204" pitchFamily="34" charset="0"/>
              </a:defRPr>
            </a:lvl5pPr>
            <a:lvl6pPr marL="2547938" indent="-231775" defTabSz="906463" eaLnBrk="0" fontAlgn="base" hangingPunct="0">
              <a:spcBef>
                <a:spcPct val="0"/>
              </a:spcBef>
              <a:spcAft>
                <a:spcPct val="0"/>
              </a:spcAft>
              <a:defRPr sz="2400">
                <a:solidFill>
                  <a:schemeClr val="tx1"/>
                </a:solidFill>
                <a:latin typeface="Arial" panose="020B0604020202020204" pitchFamily="34" charset="0"/>
              </a:defRPr>
            </a:lvl6pPr>
            <a:lvl7pPr marL="3005138" indent="-231775" defTabSz="906463" eaLnBrk="0" fontAlgn="base" hangingPunct="0">
              <a:spcBef>
                <a:spcPct val="0"/>
              </a:spcBef>
              <a:spcAft>
                <a:spcPct val="0"/>
              </a:spcAft>
              <a:defRPr sz="2400">
                <a:solidFill>
                  <a:schemeClr val="tx1"/>
                </a:solidFill>
                <a:latin typeface="Arial" panose="020B0604020202020204" pitchFamily="34" charset="0"/>
              </a:defRPr>
            </a:lvl7pPr>
            <a:lvl8pPr marL="3462338" indent="-231775" defTabSz="906463" eaLnBrk="0" fontAlgn="base" hangingPunct="0">
              <a:spcBef>
                <a:spcPct val="0"/>
              </a:spcBef>
              <a:spcAft>
                <a:spcPct val="0"/>
              </a:spcAft>
              <a:defRPr sz="2400">
                <a:solidFill>
                  <a:schemeClr val="tx1"/>
                </a:solidFill>
                <a:latin typeface="Arial" panose="020B0604020202020204" pitchFamily="34" charset="0"/>
              </a:defRPr>
            </a:lvl8pPr>
            <a:lvl9pPr marL="3919538" indent="-231775" defTabSz="906463"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200" dirty="0">
              <a:latin typeface="Times" panose="02020603050405020304" pitchFamily="18" charset="0"/>
            </a:endParaRPr>
          </a:p>
        </p:txBody>
      </p:sp>
      <p:sp>
        <p:nvSpPr>
          <p:cNvPr id="56325" name="Footer Placeholder 4" hidden="1"/>
          <p:cNvSpPr>
            <a:spLocks noGrp="1"/>
          </p:cNvSpPr>
          <p:nvPr>
            <p:ph type="ftr" sz="quarter" idx="4"/>
          </p:nvPr>
        </p:nvSpPr>
        <p:spPr>
          <a:noFill/>
        </p:spPr>
        <p:txBody>
          <a:bodyPr/>
          <a:lstStyle>
            <a:lvl1pPr defTabSz="906463">
              <a:defRPr sz="2400">
                <a:solidFill>
                  <a:schemeClr val="tx1"/>
                </a:solidFill>
                <a:latin typeface="Arial" panose="020B0604020202020204" pitchFamily="34" charset="0"/>
              </a:defRPr>
            </a:lvl1pPr>
            <a:lvl2pPr marL="754063" indent="-288925" defTabSz="906463">
              <a:defRPr sz="2400">
                <a:solidFill>
                  <a:schemeClr val="tx1"/>
                </a:solidFill>
                <a:latin typeface="Arial" panose="020B0604020202020204" pitchFamily="34" charset="0"/>
              </a:defRPr>
            </a:lvl2pPr>
            <a:lvl3pPr marL="1160463" indent="-231775" defTabSz="906463">
              <a:defRPr sz="2400">
                <a:solidFill>
                  <a:schemeClr val="tx1"/>
                </a:solidFill>
                <a:latin typeface="Arial" panose="020B0604020202020204" pitchFamily="34" charset="0"/>
              </a:defRPr>
            </a:lvl3pPr>
            <a:lvl4pPr marL="1625600" indent="-231775" defTabSz="906463">
              <a:defRPr sz="2400">
                <a:solidFill>
                  <a:schemeClr val="tx1"/>
                </a:solidFill>
                <a:latin typeface="Arial" panose="020B0604020202020204" pitchFamily="34" charset="0"/>
              </a:defRPr>
            </a:lvl4pPr>
            <a:lvl5pPr marL="2090738" indent="-231775" defTabSz="906463">
              <a:defRPr sz="2400">
                <a:solidFill>
                  <a:schemeClr val="tx1"/>
                </a:solidFill>
                <a:latin typeface="Arial" panose="020B0604020202020204" pitchFamily="34" charset="0"/>
              </a:defRPr>
            </a:lvl5pPr>
            <a:lvl6pPr marL="2547938" indent="-231775" defTabSz="906463" eaLnBrk="0" fontAlgn="base" hangingPunct="0">
              <a:spcBef>
                <a:spcPct val="0"/>
              </a:spcBef>
              <a:spcAft>
                <a:spcPct val="0"/>
              </a:spcAft>
              <a:defRPr sz="2400">
                <a:solidFill>
                  <a:schemeClr val="tx1"/>
                </a:solidFill>
                <a:latin typeface="Arial" panose="020B0604020202020204" pitchFamily="34" charset="0"/>
              </a:defRPr>
            </a:lvl6pPr>
            <a:lvl7pPr marL="3005138" indent="-231775" defTabSz="906463" eaLnBrk="0" fontAlgn="base" hangingPunct="0">
              <a:spcBef>
                <a:spcPct val="0"/>
              </a:spcBef>
              <a:spcAft>
                <a:spcPct val="0"/>
              </a:spcAft>
              <a:defRPr sz="2400">
                <a:solidFill>
                  <a:schemeClr val="tx1"/>
                </a:solidFill>
                <a:latin typeface="Arial" panose="020B0604020202020204" pitchFamily="34" charset="0"/>
              </a:defRPr>
            </a:lvl7pPr>
            <a:lvl8pPr marL="3462338" indent="-231775" defTabSz="906463" eaLnBrk="0" fontAlgn="base" hangingPunct="0">
              <a:spcBef>
                <a:spcPct val="0"/>
              </a:spcBef>
              <a:spcAft>
                <a:spcPct val="0"/>
              </a:spcAft>
              <a:defRPr sz="2400">
                <a:solidFill>
                  <a:schemeClr val="tx1"/>
                </a:solidFill>
                <a:latin typeface="Arial" panose="020B0604020202020204" pitchFamily="34" charset="0"/>
              </a:defRPr>
            </a:lvl8pPr>
            <a:lvl9pPr marL="3919538" indent="-231775" defTabSz="906463" eaLnBrk="0" fontAlgn="base" hangingPunct="0">
              <a:spcBef>
                <a:spcPct val="0"/>
              </a:spcBef>
              <a:spcAft>
                <a:spcPct val="0"/>
              </a:spcAft>
              <a:defRPr sz="2400">
                <a:solidFill>
                  <a:schemeClr val="tx1"/>
                </a:solidFill>
                <a:latin typeface="Arial" panose="020B0604020202020204" pitchFamily="34" charset="0"/>
              </a:defRPr>
            </a:lvl9pPr>
          </a:lstStyle>
          <a:p>
            <a:endParaRPr altLang="en-US" dirty="0"/>
          </a:p>
        </p:txBody>
      </p:sp>
      <p:sp>
        <p:nvSpPr>
          <p:cNvPr id="56326" name="Slide Number Placeholder 5"/>
          <p:cNvSpPr>
            <a:spLocks noGrp="1"/>
          </p:cNvSpPr>
          <p:nvPr>
            <p:ph type="sldNum" sz="quarter" idx="5"/>
          </p:nvPr>
        </p:nvSpPr>
        <p:spPr>
          <a:noFill/>
        </p:spPr>
        <p:txBody>
          <a:bodyPr/>
          <a:lstStyle>
            <a:lvl1pPr defTabSz="906463">
              <a:defRPr sz="2400">
                <a:solidFill>
                  <a:schemeClr val="tx1"/>
                </a:solidFill>
                <a:latin typeface="Arial" panose="020B0604020202020204" pitchFamily="34" charset="0"/>
              </a:defRPr>
            </a:lvl1pPr>
            <a:lvl2pPr marL="754063" indent="-288925" defTabSz="906463">
              <a:defRPr sz="2400">
                <a:solidFill>
                  <a:schemeClr val="tx1"/>
                </a:solidFill>
                <a:latin typeface="Arial" panose="020B0604020202020204" pitchFamily="34" charset="0"/>
              </a:defRPr>
            </a:lvl2pPr>
            <a:lvl3pPr marL="1160463" indent="-231775" defTabSz="906463">
              <a:defRPr sz="2400">
                <a:solidFill>
                  <a:schemeClr val="tx1"/>
                </a:solidFill>
                <a:latin typeface="Arial" panose="020B0604020202020204" pitchFamily="34" charset="0"/>
              </a:defRPr>
            </a:lvl3pPr>
            <a:lvl4pPr marL="1625600" indent="-231775" defTabSz="906463">
              <a:defRPr sz="2400">
                <a:solidFill>
                  <a:schemeClr val="tx1"/>
                </a:solidFill>
                <a:latin typeface="Arial" panose="020B0604020202020204" pitchFamily="34" charset="0"/>
              </a:defRPr>
            </a:lvl4pPr>
            <a:lvl5pPr marL="2090738" indent="-231775" defTabSz="906463">
              <a:defRPr sz="2400">
                <a:solidFill>
                  <a:schemeClr val="tx1"/>
                </a:solidFill>
                <a:latin typeface="Arial" panose="020B0604020202020204" pitchFamily="34" charset="0"/>
              </a:defRPr>
            </a:lvl5pPr>
            <a:lvl6pPr marL="2547938" indent="-231775" defTabSz="906463" eaLnBrk="0" fontAlgn="base" hangingPunct="0">
              <a:spcBef>
                <a:spcPct val="0"/>
              </a:spcBef>
              <a:spcAft>
                <a:spcPct val="0"/>
              </a:spcAft>
              <a:defRPr sz="2400">
                <a:solidFill>
                  <a:schemeClr val="tx1"/>
                </a:solidFill>
                <a:latin typeface="Arial" panose="020B0604020202020204" pitchFamily="34" charset="0"/>
              </a:defRPr>
            </a:lvl6pPr>
            <a:lvl7pPr marL="3005138" indent="-231775" defTabSz="906463" eaLnBrk="0" fontAlgn="base" hangingPunct="0">
              <a:spcBef>
                <a:spcPct val="0"/>
              </a:spcBef>
              <a:spcAft>
                <a:spcPct val="0"/>
              </a:spcAft>
              <a:defRPr sz="2400">
                <a:solidFill>
                  <a:schemeClr val="tx1"/>
                </a:solidFill>
                <a:latin typeface="Arial" panose="020B0604020202020204" pitchFamily="34" charset="0"/>
              </a:defRPr>
            </a:lvl7pPr>
            <a:lvl8pPr marL="3462338" indent="-231775" defTabSz="906463" eaLnBrk="0" fontAlgn="base" hangingPunct="0">
              <a:spcBef>
                <a:spcPct val="0"/>
              </a:spcBef>
              <a:spcAft>
                <a:spcPct val="0"/>
              </a:spcAft>
              <a:defRPr sz="2400">
                <a:solidFill>
                  <a:schemeClr val="tx1"/>
                </a:solidFill>
                <a:latin typeface="Arial" panose="020B0604020202020204" pitchFamily="34" charset="0"/>
              </a:defRPr>
            </a:lvl8pPr>
            <a:lvl9pPr marL="3919538" indent="-231775" defTabSz="906463" eaLnBrk="0" fontAlgn="base" hangingPunct="0">
              <a:spcBef>
                <a:spcPct val="0"/>
              </a:spcBef>
              <a:spcAft>
                <a:spcPct val="0"/>
              </a:spcAft>
              <a:defRPr sz="2400">
                <a:solidFill>
                  <a:schemeClr val="tx1"/>
                </a:solidFill>
                <a:latin typeface="Arial" panose="020B0604020202020204" pitchFamily="34" charset="0"/>
              </a:defRPr>
            </a:lvl9pPr>
          </a:lstStyle>
          <a:p>
            <a:fld id="{FB1AAAAA-3880-4C7B-BFA7-E8498415F43D}" type="slidenum">
              <a:rPr lang="en-US" altLang="en-US" sz="1200" smtClean="0">
                <a:latin typeface="Times" panose="02020603050405020304" pitchFamily="18" charset="0"/>
              </a:rPr>
              <a:pPr/>
              <a:t>6</a:t>
            </a:fld>
            <a:endParaRPr lang="en-US" altLang="en-US" sz="1200" dirty="0">
              <a:latin typeface="Times" panose="02020603050405020304" pitchFamily="18" charset="0"/>
            </a:endParaRPr>
          </a:p>
        </p:txBody>
      </p:sp>
    </p:spTree>
    <p:extLst>
      <p:ext uri="{BB962C8B-B14F-4D97-AF65-F5344CB8AC3E}">
        <p14:creationId xmlns:p14="http://schemas.microsoft.com/office/powerpoint/2010/main" val="16985669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8541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61</a:t>
            </a:fld>
            <a:endParaRPr lang="en-US"/>
          </a:p>
        </p:txBody>
      </p:sp>
    </p:spTree>
    <p:extLst>
      <p:ext uri="{BB962C8B-B14F-4D97-AF65-F5344CB8AC3E}">
        <p14:creationId xmlns:p14="http://schemas.microsoft.com/office/powerpoint/2010/main" val="12850364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62</a:t>
            </a:fld>
            <a:endParaRPr lang="en-US"/>
          </a:p>
        </p:txBody>
      </p:sp>
    </p:spTree>
    <p:extLst>
      <p:ext uri="{BB962C8B-B14F-4D97-AF65-F5344CB8AC3E}">
        <p14:creationId xmlns:p14="http://schemas.microsoft.com/office/powerpoint/2010/main" val="40437546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C7FB-4F02-4C13-B120-49B35401BF61}" type="slidenum">
              <a:rPr lang="en-US" smtClean="0"/>
              <a:t>63</a:t>
            </a:fld>
            <a:endParaRPr lang="en-US"/>
          </a:p>
        </p:txBody>
      </p:sp>
    </p:spTree>
    <p:extLst>
      <p:ext uri="{BB962C8B-B14F-4D97-AF65-F5344CB8AC3E}">
        <p14:creationId xmlns:p14="http://schemas.microsoft.com/office/powerpoint/2010/main" val="12980285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EB0791-BE0A-4FDB-8703-C0B7C177DE55}" type="slidenum">
              <a:rPr lang="en-US" smtClean="0"/>
              <a:t>64</a:t>
            </a:fld>
            <a:endParaRPr lang="en-US"/>
          </a:p>
        </p:txBody>
      </p:sp>
    </p:spTree>
    <p:extLst>
      <p:ext uri="{BB962C8B-B14F-4D97-AF65-F5344CB8AC3E}">
        <p14:creationId xmlns:p14="http://schemas.microsoft.com/office/powerpoint/2010/main" val="1149869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B0791-BE0A-4FDB-8703-C0B7C177DE55}" type="slidenum">
              <a:rPr lang="en-US" smtClean="0"/>
              <a:t>65</a:t>
            </a:fld>
            <a:endParaRPr lang="en-US"/>
          </a:p>
        </p:txBody>
      </p:sp>
    </p:spTree>
    <p:extLst>
      <p:ext uri="{BB962C8B-B14F-4D97-AF65-F5344CB8AC3E}">
        <p14:creationId xmlns:p14="http://schemas.microsoft.com/office/powerpoint/2010/main" val="3496288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7</a:t>
            </a:fld>
            <a:endParaRPr lang="en-US" dirty="0"/>
          </a:p>
        </p:txBody>
      </p:sp>
    </p:spTree>
    <p:extLst>
      <p:ext uri="{BB962C8B-B14F-4D97-AF65-F5344CB8AC3E}">
        <p14:creationId xmlns:p14="http://schemas.microsoft.com/office/powerpoint/2010/main" val="17404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8</a:t>
            </a:fld>
            <a:endParaRPr lang="en-US" dirty="0"/>
          </a:p>
        </p:txBody>
      </p:sp>
    </p:spTree>
    <p:extLst>
      <p:ext uri="{BB962C8B-B14F-4D97-AF65-F5344CB8AC3E}">
        <p14:creationId xmlns:p14="http://schemas.microsoft.com/office/powerpoint/2010/main" val="1710281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AF53EF-993C-FF42-8B62-CEF57763A78D}" type="slidenum">
              <a:rPr lang="en-US" smtClean="0"/>
              <a:t>9</a:t>
            </a:fld>
            <a:endParaRPr lang="en-US" dirty="0"/>
          </a:p>
        </p:txBody>
      </p:sp>
    </p:spTree>
    <p:extLst>
      <p:ext uri="{BB962C8B-B14F-4D97-AF65-F5344CB8AC3E}">
        <p14:creationId xmlns:p14="http://schemas.microsoft.com/office/powerpoint/2010/main" val="93138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203C2E-C5EA-43D2-ACFE-F87F87DE29A0}"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76F97-90E8-49BA-8E34-E918A4823860}" type="slidenum">
              <a:rPr lang="en-US" smtClean="0"/>
              <a:t>‹#›</a:t>
            </a:fld>
            <a:endParaRPr lang="en-US"/>
          </a:p>
        </p:txBody>
      </p:sp>
    </p:spTree>
    <p:extLst>
      <p:ext uri="{BB962C8B-B14F-4D97-AF65-F5344CB8AC3E}">
        <p14:creationId xmlns:p14="http://schemas.microsoft.com/office/powerpoint/2010/main" val="99457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203C2E-C5EA-43D2-ACFE-F87F87DE29A0}"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76F97-90E8-49BA-8E34-E918A4823860}" type="slidenum">
              <a:rPr lang="en-US" smtClean="0"/>
              <a:t>‹#›</a:t>
            </a:fld>
            <a:endParaRPr lang="en-US"/>
          </a:p>
        </p:txBody>
      </p:sp>
    </p:spTree>
    <p:extLst>
      <p:ext uri="{BB962C8B-B14F-4D97-AF65-F5344CB8AC3E}">
        <p14:creationId xmlns:p14="http://schemas.microsoft.com/office/powerpoint/2010/main" val="302316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203C2E-C5EA-43D2-ACFE-F87F87DE29A0}"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76F97-90E8-49BA-8E34-E918A4823860}" type="slidenum">
              <a:rPr lang="en-US" smtClean="0"/>
              <a:t>‹#›</a:t>
            </a:fld>
            <a:endParaRPr lang="en-US"/>
          </a:p>
        </p:txBody>
      </p:sp>
    </p:spTree>
    <p:extLst>
      <p:ext uri="{BB962C8B-B14F-4D97-AF65-F5344CB8AC3E}">
        <p14:creationId xmlns:p14="http://schemas.microsoft.com/office/powerpoint/2010/main" val="381720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15000">
              <a:srgbClr val="002654"/>
            </a:gs>
            <a:gs pos="53000">
              <a:schemeClr val="accent1">
                <a:lumMod val="50000"/>
              </a:schemeClr>
            </a:gs>
            <a:gs pos="87000">
              <a:srgbClr val="002654">
                <a:lumMod val="100000"/>
              </a:srgb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68258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b="7660"/>
          <a:stretch/>
        </p:blipFill>
        <p:spPr>
          <a:xfrm rot="5400000">
            <a:off x="5740789" y="406791"/>
            <a:ext cx="710419" cy="12192000"/>
          </a:xfrm>
          <a:prstGeom prst="rect">
            <a:avLst/>
          </a:prstGeom>
        </p:spPr>
      </p:pic>
      <p:sp>
        <p:nvSpPr>
          <p:cNvPr id="10" name="Content Placeholder 2"/>
          <p:cNvSpPr>
            <a:spLocks noGrp="1"/>
          </p:cNvSpPr>
          <p:nvPr>
            <p:ph idx="1"/>
          </p:nvPr>
        </p:nvSpPr>
        <p:spPr>
          <a:xfrm>
            <a:off x="2174033" y="1090061"/>
            <a:ext cx="9181355" cy="52547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2174033" y="258680"/>
            <a:ext cx="9181355" cy="728745"/>
          </a:xfrm>
        </p:spPr>
        <p:txBody>
          <a:bodyPr/>
          <a:lstStyle/>
          <a:p>
            <a:r>
              <a:rPr lang="en-US"/>
              <a:t>Click to edit Master title style</a:t>
            </a:r>
            <a:endParaRPr lang="en-US" dirty="0"/>
          </a:p>
        </p:txBody>
      </p:sp>
      <p:pic>
        <p:nvPicPr>
          <p:cNvPr id="2" name="Picture 1"/>
          <p:cNvPicPr>
            <a:picLocks noChangeAspect="1"/>
          </p:cNvPicPr>
          <p:nvPr userDrawn="1"/>
        </p:nvPicPr>
        <p:blipFill>
          <a:blip r:embed="rId3"/>
          <a:stretch>
            <a:fillRect/>
          </a:stretch>
        </p:blipFill>
        <p:spPr>
          <a:xfrm>
            <a:off x="274863" y="6344816"/>
            <a:ext cx="1624306" cy="342823"/>
          </a:xfrm>
          <a:prstGeom prst="rect">
            <a:avLst/>
          </a:prstGeom>
        </p:spPr>
      </p:pic>
    </p:spTree>
    <p:extLst>
      <p:ext uri="{BB962C8B-B14F-4D97-AF65-F5344CB8AC3E}">
        <p14:creationId xmlns:p14="http://schemas.microsoft.com/office/powerpoint/2010/main" val="2495663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dirty="0"/>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dirty="0"/>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265882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301059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r>
              <a:rPr lang="en-US" dirty="0"/>
              <a:t>Federal Emergency Management Agency</a:t>
            </a:r>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6" name="Picture 5" descr="A view of a large city landscape&#10;&#10;Description automatically generated">
            <a:extLst>
              <a:ext uri="{FF2B5EF4-FFF2-40B4-BE49-F238E27FC236}">
                <a16:creationId xmlns:a16="http://schemas.microsoft.com/office/drawing/2014/main" id="{65F8B0A9-3032-4863-A216-397789088C26}"/>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100353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dirty="0"/>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dirty="0"/>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168907922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02007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203C2E-C5EA-43D2-ACFE-F87F87DE29A0}"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76F97-90E8-49BA-8E34-E918A4823860}" type="slidenum">
              <a:rPr lang="en-US" smtClean="0"/>
              <a:t>‹#›</a:t>
            </a:fld>
            <a:endParaRPr lang="en-US"/>
          </a:p>
        </p:txBody>
      </p:sp>
    </p:spTree>
    <p:extLst>
      <p:ext uri="{BB962C8B-B14F-4D97-AF65-F5344CB8AC3E}">
        <p14:creationId xmlns:p14="http://schemas.microsoft.com/office/powerpoint/2010/main" val="30017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203C2E-C5EA-43D2-ACFE-F87F87DE29A0}"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76F97-90E8-49BA-8E34-E918A4823860}" type="slidenum">
              <a:rPr lang="en-US" smtClean="0"/>
              <a:t>‹#›</a:t>
            </a:fld>
            <a:endParaRPr lang="en-US"/>
          </a:p>
        </p:txBody>
      </p:sp>
    </p:spTree>
    <p:extLst>
      <p:ext uri="{BB962C8B-B14F-4D97-AF65-F5344CB8AC3E}">
        <p14:creationId xmlns:p14="http://schemas.microsoft.com/office/powerpoint/2010/main" val="89716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203C2E-C5EA-43D2-ACFE-F87F87DE29A0}"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76F97-90E8-49BA-8E34-E918A4823860}" type="slidenum">
              <a:rPr lang="en-US" smtClean="0"/>
              <a:t>‹#›</a:t>
            </a:fld>
            <a:endParaRPr lang="en-US"/>
          </a:p>
        </p:txBody>
      </p:sp>
    </p:spTree>
    <p:extLst>
      <p:ext uri="{BB962C8B-B14F-4D97-AF65-F5344CB8AC3E}">
        <p14:creationId xmlns:p14="http://schemas.microsoft.com/office/powerpoint/2010/main" val="154414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203C2E-C5EA-43D2-ACFE-F87F87DE29A0}" type="datetimeFigureOut">
              <a:rPr lang="en-US" smtClean="0"/>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76F97-90E8-49BA-8E34-E918A4823860}" type="slidenum">
              <a:rPr lang="en-US" smtClean="0"/>
              <a:t>‹#›</a:t>
            </a:fld>
            <a:endParaRPr lang="en-US"/>
          </a:p>
        </p:txBody>
      </p:sp>
    </p:spTree>
    <p:extLst>
      <p:ext uri="{BB962C8B-B14F-4D97-AF65-F5344CB8AC3E}">
        <p14:creationId xmlns:p14="http://schemas.microsoft.com/office/powerpoint/2010/main" val="389044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203C2E-C5EA-43D2-ACFE-F87F87DE29A0}"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76F97-90E8-49BA-8E34-E918A4823860}" type="slidenum">
              <a:rPr lang="en-US" smtClean="0"/>
              <a:t>‹#›</a:t>
            </a:fld>
            <a:endParaRPr lang="en-US"/>
          </a:p>
        </p:txBody>
      </p:sp>
    </p:spTree>
    <p:extLst>
      <p:ext uri="{BB962C8B-B14F-4D97-AF65-F5344CB8AC3E}">
        <p14:creationId xmlns:p14="http://schemas.microsoft.com/office/powerpoint/2010/main" val="146367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03C2E-C5EA-43D2-ACFE-F87F87DE29A0}" type="datetimeFigureOut">
              <a:rPr lang="en-US" smtClean="0"/>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76F97-90E8-49BA-8E34-E918A4823860}" type="slidenum">
              <a:rPr lang="en-US" smtClean="0"/>
              <a:t>‹#›</a:t>
            </a:fld>
            <a:endParaRPr lang="en-US"/>
          </a:p>
        </p:txBody>
      </p:sp>
    </p:spTree>
    <p:extLst>
      <p:ext uri="{BB962C8B-B14F-4D97-AF65-F5344CB8AC3E}">
        <p14:creationId xmlns:p14="http://schemas.microsoft.com/office/powerpoint/2010/main" val="41559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203C2E-C5EA-43D2-ACFE-F87F87DE29A0}"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76F97-90E8-49BA-8E34-E918A4823860}" type="slidenum">
              <a:rPr lang="en-US" smtClean="0"/>
              <a:t>‹#›</a:t>
            </a:fld>
            <a:endParaRPr lang="en-US"/>
          </a:p>
        </p:txBody>
      </p:sp>
    </p:spTree>
    <p:extLst>
      <p:ext uri="{BB962C8B-B14F-4D97-AF65-F5344CB8AC3E}">
        <p14:creationId xmlns:p14="http://schemas.microsoft.com/office/powerpoint/2010/main" val="17964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203C2E-C5EA-43D2-ACFE-F87F87DE29A0}"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76F97-90E8-49BA-8E34-E918A4823860}" type="slidenum">
              <a:rPr lang="en-US" smtClean="0"/>
              <a:t>‹#›</a:t>
            </a:fld>
            <a:endParaRPr lang="en-US"/>
          </a:p>
        </p:txBody>
      </p:sp>
    </p:spTree>
    <p:extLst>
      <p:ext uri="{BB962C8B-B14F-4D97-AF65-F5344CB8AC3E}">
        <p14:creationId xmlns:p14="http://schemas.microsoft.com/office/powerpoint/2010/main" val="284796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03C2E-C5EA-43D2-ACFE-F87F87DE29A0}" type="datetimeFigureOut">
              <a:rPr lang="en-US" smtClean="0"/>
              <a:t>1/20/2022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76F97-90E8-49BA-8E34-E918A4823860}" type="slidenum">
              <a:rPr lang="en-US" smtClean="0"/>
              <a:t>‹#›</a:t>
            </a:fld>
            <a:endParaRPr lang="en-US"/>
          </a:p>
        </p:txBody>
      </p:sp>
    </p:spTree>
    <p:extLst>
      <p:ext uri="{BB962C8B-B14F-4D97-AF65-F5344CB8AC3E}">
        <p14:creationId xmlns:p14="http://schemas.microsoft.com/office/powerpoint/2010/main" val="16013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oronavirus/2019-ncov/hcp/testing-overview.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whitehouse.gov/briefing-room/presidential-actions/2021/01/21/extend-federal-support-to-governors-use-of-national-guard-to-respond-to-covid-19-and-to-increase-reimbursement-and-other-assistance-provided-to-stat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fema.gov/sites/default/files/2020-09/fema_public-assistance-eligibility-for-covid_policy_9-1-2020.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ema.gov/sites/default/files/documents/fema_public-assistance-covid-19-medical-care-v2-with-equity-job-aid_policy_3-15-2021.pdf" TargetMode="External"/><Relationship Id="rId7" Type="http://schemas.openxmlformats.org/officeDocument/2006/relationships/hyperlink" Target="https://www.fema.gov/sites/default/files/documents/fema_covid-19-education-resource-roadmap-version2.0_07-07-2021.pdf"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hyperlink" Target="https://www.fema.gov/assistance/public/apply" TargetMode="External"/><Relationship Id="rId5" Type="http://schemas.openxmlformats.org/officeDocument/2006/relationships/hyperlink" Target="https://www.fema.gov/sites/default/files/2020-07/fema_covid_private-nonprofit-organizations_factsheet.pdf" TargetMode="External"/><Relationship Id="rId4" Type="http://schemas.openxmlformats.org/officeDocument/2006/relationships/hyperlink" Target="https://www.fema.gov/sites/default/files/documents/fema_covid-19-pandemic-safe-opening-operation-work-eligible-public-assistance-interim-policy_2_09082021.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fema.gov/locations"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s1kaYdV6Lqg" TargetMode="External"/><Relationship Id="rId7" Type="http://schemas.openxmlformats.org/officeDocument/2006/relationships/hyperlink" Target="https://www.fema.gov/media-collection/public-assistance-project-worksheet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ww.fema.gov/sites/default/files/documents/fema_pappg-v4-updated-links_policy_6-1-2020.pdf" TargetMode="External"/><Relationship Id="rId5" Type="http://schemas.openxmlformats.org/officeDocument/2006/relationships/hyperlink" Target="https://training.fema.gov/is/crslist.aspx" TargetMode="External"/><Relationship Id="rId4" Type="http://schemas.openxmlformats.org/officeDocument/2006/relationships/hyperlink" Target="https://www.youtube.com/watch?v=OnfbrPdMXv4"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fema.gov/grants/procurement" TargetMode="External"/><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hyperlink" Target="mailto:FEMA-Recovery-PA-Grants@fema.dhs.gov" TargetMode="External"/><Relationship Id="rId7"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18.xml"/><Relationship Id="rId6" Type="http://schemas.openxmlformats.org/officeDocument/2006/relationships/image" Target="../media/image45.svg"/><Relationship Id="rId5" Type="http://schemas.openxmlformats.org/officeDocument/2006/relationships/image" Target="../media/image46.png"/><Relationship Id="rId4" Type="http://schemas.openxmlformats.org/officeDocument/2006/relationships/hyperlink" Target="https://www.youtube.com/" TargetMode="External"/><Relationship Id="rId9"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hyperlink" Target="mailto:governmentrelations@naicu.edu"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002653"/>
              </a:clrFrom>
              <a:clrTo>
                <a:srgbClr val="002653">
                  <a:alpha val="0"/>
                </a:srgbClr>
              </a:clrTo>
            </a:clrChange>
            <a:extLst>
              <a:ext uri="{28A0092B-C50C-407E-A947-70E740481C1C}">
                <a14:useLocalDpi xmlns:a14="http://schemas.microsoft.com/office/drawing/2010/main" val="0"/>
              </a:ext>
            </a:extLst>
          </a:blip>
          <a:stretch>
            <a:fillRect/>
          </a:stretch>
        </p:blipFill>
        <p:spPr>
          <a:xfrm>
            <a:off x="1035783" y="726141"/>
            <a:ext cx="2077784" cy="494956"/>
          </a:xfrm>
          <a:prstGeom prst="rect">
            <a:avLst/>
          </a:prstGeom>
        </p:spPr>
      </p:pic>
      <p:cxnSp>
        <p:nvCxnSpPr>
          <p:cNvPr id="11" name="Straight Connector 10"/>
          <p:cNvCxnSpPr/>
          <p:nvPr/>
        </p:nvCxnSpPr>
        <p:spPr>
          <a:xfrm>
            <a:off x="1013314" y="2258721"/>
            <a:ext cx="9496425" cy="14131"/>
          </a:xfrm>
          <a:prstGeom prst="line">
            <a:avLst/>
          </a:prstGeom>
          <a:ln w="571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946138" y="1429526"/>
            <a:ext cx="10188027" cy="850391"/>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FEMA Public Support for Private, </a:t>
            </a:r>
            <a:r>
              <a:rPr lang="en-US" b="1" dirty="0" smtClean="0">
                <a:solidFill>
                  <a:prstClr val="white"/>
                </a:solidFill>
                <a:latin typeface="Times New Roman" panose="02020603050405020304" pitchFamily="18" charset="0"/>
                <a:cs typeface="Times New Roman" panose="02020603050405020304" pitchFamily="18" charset="0"/>
              </a:rPr>
              <a:t>Nonprofit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Colleges &amp; Universities </a:t>
            </a:r>
            <a:endPar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906393" y="2556071"/>
            <a:ext cx="2765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Barbara </a:t>
            </a:r>
            <a:r>
              <a:rPr kumimoji="0" lang="en-US"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Mistick</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President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NAICU</a:t>
            </a: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n-ea"/>
              <a:cs typeface="+mn-cs"/>
            </a:endParaRPr>
          </a:p>
        </p:txBody>
      </p:sp>
      <p:sp>
        <p:nvSpPr>
          <p:cNvPr id="10" name="TextBox 9"/>
          <p:cNvSpPr txBox="1"/>
          <p:nvPr/>
        </p:nvSpPr>
        <p:spPr>
          <a:xfrm>
            <a:off x="851252" y="4201475"/>
            <a:ext cx="4505750" cy="2739211"/>
          </a:xfrm>
          <a:prstGeom prst="rect">
            <a:avLst/>
          </a:prstGeom>
          <a:noFill/>
        </p:spPr>
        <p:txBody>
          <a:bodyPr wrap="square" rtlCol="0">
            <a:spAutoFit/>
          </a:bodyPr>
          <a:lstStyle/>
          <a:p>
            <a:pPr marR="0" lvl="0">
              <a:spcBef>
                <a:spcPts val="0"/>
              </a:spcBef>
              <a:spcAft>
                <a:spcPts val="0"/>
              </a:spcAft>
              <a:buSzPts val="1000"/>
              <a:tabLst>
                <a:tab pos="457200" algn="l"/>
              </a:tabLst>
            </a:pPr>
            <a:r>
              <a:rPr lang="en-US" sz="2400" b="1" dirty="0" smtClean="0">
                <a:effectLst/>
                <a:latin typeface="Times New Roman" panose="02020603050405020304" pitchFamily="18" charset="0"/>
                <a:ea typeface="Times New Roman" panose="02020603050405020304" pitchFamily="18" charset="0"/>
              </a:rPr>
              <a:t>Monica McMillan </a:t>
            </a:r>
          </a:p>
          <a:p>
            <a:pPr marR="0" lvl="0">
              <a:spcBef>
                <a:spcPts val="0"/>
              </a:spcBef>
              <a:spcAft>
                <a:spcPts val="0"/>
              </a:spcAft>
              <a:buSzPts val="1000"/>
              <a:tabLst>
                <a:tab pos="457200" algn="l"/>
              </a:tabLst>
            </a:pPr>
            <a:r>
              <a:rPr lang="en-US" sz="2400" dirty="0" smtClean="0">
                <a:effectLst/>
                <a:latin typeface="Times New Roman" panose="02020603050405020304" pitchFamily="18" charset="0"/>
                <a:ea typeface="Times New Roman" panose="02020603050405020304" pitchFamily="18" charset="0"/>
              </a:rPr>
              <a:t>Team Lead</a:t>
            </a:r>
          </a:p>
          <a:p>
            <a:pPr marR="0" lvl="0">
              <a:spcBef>
                <a:spcPts val="0"/>
              </a:spcBef>
              <a:spcAft>
                <a:spcPts val="0"/>
              </a:spcAft>
              <a:buSzPts val="1000"/>
              <a:tabLst>
                <a:tab pos="457200" algn="l"/>
              </a:tabLst>
            </a:pPr>
            <a:r>
              <a:rPr lang="en-US" sz="2400" dirty="0" smtClean="0">
                <a:effectLst/>
                <a:latin typeface="Times New Roman" panose="02020603050405020304" pitchFamily="18" charset="0"/>
                <a:ea typeface="Times New Roman" panose="02020603050405020304" pitchFamily="18" charset="0"/>
              </a:rPr>
              <a:t>State/Local/Tribal/Territorial of FEMA’s Public Assistance Training Section</a:t>
            </a:r>
            <a:endParaRPr lang="en-US" sz="2400" dirty="0" smtClean="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n-ea"/>
              <a:cs typeface="+mn-cs"/>
            </a:endParaRPr>
          </a:p>
        </p:txBody>
      </p:sp>
      <p:sp>
        <p:nvSpPr>
          <p:cNvPr id="14" name="TextBox 13"/>
          <p:cNvSpPr txBox="1"/>
          <p:nvPr/>
        </p:nvSpPr>
        <p:spPr>
          <a:xfrm>
            <a:off x="5753926" y="2556071"/>
            <a:ext cx="5796844" cy="1200329"/>
          </a:xfrm>
          <a:prstGeom prst="rect">
            <a:avLst/>
          </a:prstGeom>
          <a:noFill/>
        </p:spPr>
        <p:txBody>
          <a:bodyPr wrap="square" rtlCol="0">
            <a:spAutoFit/>
          </a:bodyPr>
          <a:lstStyle/>
          <a:p>
            <a:pPr marR="0" lvl="0">
              <a:spcBef>
                <a:spcPts val="0"/>
              </a:spcBef>
              <a:spcAft>
                <a:spcPts val="0"/>
              </a:spcAft>
              <a:buSzPts val="1000"/>
              <a:tabLst>
                <a:tab pos="457200" algn="l"/>
              </a:tabLst>
            </a:pPr>
            <a:r>
              <a:rPr lang="en-US" sz="2400" b="1" dirty="0" smtClean="0">
                <a:effectLst/>
                <a:latin typeface="Times New Roman" panose="02020603050405020304" pitchFamily="18" charset="0"/>
                <a:ea typeface="Times New Roman" panose="02020603050405020304" pitchFamily="18" charset="0"/>
              </a:rPr>
              <a:t>Colleen </a:t>
            </a:r>
            <a:r>
              <a:rPr lang="en-US" sz="2400" b="1" dirty="0" err="1" smtClean="0">
                <a:effectLst/>
                <a:latin typeface="Times New Roman" panose="02020603050405020304" pitchFamily="18" charset="0"/>
                <a:ea typeface="Times New Roman" panose="02020603050405020304" pitchFamily="18" charset="0"/>
              </a:rPr>
              <a:t>Vivori</a:t>
            </a:r>
            <a:endParaRPr lang="en-US" sz="2400" b="1" dirty="0" smtClean="0">
              <a:effectLst/>
              <a:latin typeface="Times New Roman" panose="02020603050405020304" pitchFamily="18" charset="0"/>
              <a:ea typeface="Times New Roman" panose="02020603050405020304" pitchFamily="18" charset="0"/>
            </a:endParaRPr>
          </a:p>
          <a:p>
            <a:pPr marR="0" lvl="0">
              <a:spcBef>
                <a:spcPts val="0"/>
              </a:spcBef>
              <a:spcAft>
                <a:spcPts val="0"/>
              </a:spcAft>
              <a:buSzPts val="1000"/>
              <a:tabLst>
                <a:tab pos="457200" algn="l"/>
              </a:tabLst>
            </a:pPr>
            <a:r>
              <a:rPr lang="en-US" sz="2400" dirty="0" smtClean="0">
                <a:effectLst/>
                <a:latin typeface="Times New Roman" panose="02020603050405020304" pitchFamily="18" charset="0"/>
                <a:ea typeface="Times New Roman" panose="02020603050405020304" pitchFamily="18" charset="0"/>
              </a:rPr>
              <a:t>Program Analyst for Public Assistance Policy</a:t>
            </a:r>
          </a:p>
          <a:p>
            <a:pPr marR="0" lvl="0">
              <a:spcBef>
                <a:spcPts val="0"/>
              </a:spcBef>
              <a:spcAft>
                <a:spcPts val="0"/>
              </a:spcAft>
              <a:buSzPts val="1000"/>
              <a:tabLst>
                <a:tab pos="457200" algn="l"/>
              </a:tabLst>
            </a:pPr>
            <a:r>
              <a:rPr lang="en-US" sz="2400" dirty="0" smtClean="0">
                <a:effectLst/>
                <a:latin typeface="Times New Roman" panose="02020603050405020304" pitchFamily="18" charset="0"/>
                <a:ea typeface="Times New Roman" panose="02020603050405020304" pitchFamily="18" charset="0"/>
              </a:rPr>
              <a:t>FEMA</a:t>
            </a:r>
            <a:endParaRPr lang="en-US" sz="2400" dirty="0">
              <a:effectLst/>
              <a:latin typeface="Times New Roman" panose="02020603050405020304" pitchFamily="18" charset="0"/>
              <a:ea typeface="Calibri" panose="020F0502020204030204" pitchFamily="34" charset="0"/>
            </a:endParaRPr>
          </a:p>
        </p:txBody>
      </p:sp>
      <p:sp>
        <p:nvSpPr>
          <p:cNvPr id="15" name="TextBox 14"/>
          <p:cNvSpPr txBox="1"/>
          <p:nvPr/>
        </p:nvSpPr>
        <p:spPr>
          <a:xfrm>
            <a:off x="5710789" y="4044656"/>
            <a:ext cx="6003880" cy="1569660"/>
          </a:xfrm>
          <a:prstGeom prst="rect">
            <a:avLst/>
          </a:prstGeom>
          <a:noFill/>
        </p:spPr>
        <p:txBody>
          <a:bodyPr wrap="square" rtlCol="0">
            <a:spAutoFit/>
          </a:bodyPr>
          <a:lstStyle/>
          <a:p>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Kathy O’Connell </a:t>
            </a:r>
          </a:p>
          <a:p>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Program Analyst | Regulations &amp; Policy Branch | Public Assistance Division </a:t>
            </a:r>
          </a:p>
          <a:p>
            <a:r>
              <a:rPr lang="en-US" sz="2400" dirty="0" smtClean="0">
                <a:latin typeface="Times New Roman" panose="02020603050405020304" pitchFamily="18" charset="0"/>
                <a:ea typeface="Calibri" panose="020F0502020204030204" pitchFamily="34" charset="0"/>
                <a:cs typeface="Times New Roman" panose="02020603050405020304" pitchFamily="18" charset="0"/>
              </a:rPr>
              <a:t>FEMA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2101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a:bodyPr>
          <a:lstStyle/>
          <a:p>
            <a:r>
              <a:rPr lang="en-US" sz="3200" dirty="0"/>
              <a:t>Additional Considerations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375794"/>
            <a:ext cx="10715627" cy="4106412"/>
          </a:xfrm>
        </p:spPr>
        <p:txBody>
          <a:bodyPr>
            <a:noAutofit/>
          </a:bodyPr>
          <a:lstStyle/>
          <a:p>
            <a:pPr>
              <a:lnSpc>
                <a:spcPct val="120000"/>
              </a:lnSpc>
              <a:spcAft>
                <a:spcPts val="600"/>
              </a:spcAft>
            </a:pPr>
            <a:r>
              <a:rPr lang="en-US" sz="2400" dirty="0"/>
              <a:t>To be eligible, claimed costs must be necessary and be reasonable pursuant to federal regulations and federal cost principles.</a:t>
            </a:r>
          </a:p>
          <a:p>
            <a:pPr>
              <a:lnSpc>
                <a:spcPct val="120000"/>
              </a:lnSpc>
              <a:spcAft>
                <a:spcPts val="600"/>
              </a:spcAft>
            </a:pPr>
            <a:r>
              <a:rPr lang="en-US" sz="2400" dirty="0"/>
              <a:t>FEMA is prohibited from providing financial assistance where such assistance would duplicate funding available from another program, insurance, or any other source for the same purpose</a:t>
            </a:r>
          </a:p>
          <a:p>
            <a:pPr>
              <a:lnSpc>
                <a:spcPct val="100000"/>
              </a:lnSpc>
            </a:pPr>
            <a:r>
              <a:rPr lang="en-US" sz="2400" dirty="0"/>
              <a:t>The federal cost share under PA for all COVID-19 declarations was increased from 75% to 100% for all eligible work already performed or to be performed from January 20, 2020 through April 1, 2022.</a:t>
            </a:r>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10</a:t>
            </a:fld>
            <a:endParaRPr lang="en-US" dirty="0"/>
          </a:p>
        </p:txBody>
      </p:sp>
    </p:spTree>
    <p:extLst>
      <p:ext uri="{BB962C8B-B14F-4D97-AF65-F5344CB8AC3E}">
        <p14:creationId xmlns:p14="http://schemas.microsoft.com/office/powerpoint/2010/main" val="400336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a:bodyPr>
          <a:lstStyle/>
          <a:p>
            <a:pPr lvl="0"/>
            <a:r>
              <a:rPr lang="en-US" sz="3200" dirty="0"/>
              <a:t>Equitable Pandemic Response and Recovery</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359893"/>
            <a:ext cx="10844211" cy="4649791"/>
          </a:xfrm>
        </p:spPr>
        <p:txBody>
          <a:bodyPr>
            <a:noAutofit/>
          </a:bodyPr>
          <a:lstStyle/>
          <a:p>
            <a:pPr>
              <a:lnSpc>
                <a:spcPts val="2400"/>
              </a:lnSpc>
              <a:spcAft>
                <a:spcPts val="600"/>
              </a:spcAft>
            </a:pPr>
            <a:r>
              <a:rPr lang="en-US" dirty="0"/>
              <a:t>COVID-19 has a disproportionate impact on communities of color and other underserved populations. </a:t>
            </a:r>
          </a:p>
          <a:p>
            <a:pPr>
              <a:lnSpc>
                <a:spcPts val="2400"/>
              </a:lnSpc>
              <a:spcAft>
                <a:spcPts val="600"/>
              </a:spcAft>
            </a:pPr>
            <a:r>
              <a:rPr lang="en-US" dirty="0"/>
              <a:t>SLTT governments must focus the use of FEMA funding on the highest-risk and hardest-hit communities and underserved populations. </a:t>
            </a:r>
          </a:p>
          <a:p>
            <a:pPr>
              <a:lnSpc>
                <a:spcPts val="2400"/>
              </a:lnSpc>
              <a:spcAft>
                <a:spcPts val="600"/>
              </a:spcAft>
            </a:pPr>
            <a:r>
              <a:rPr lang="en-US" dirty="0"/>
              <a:t>SLTT governments must prioritize limited resources to ensure an equitable pandemic response.  </a:t>
            </a:r>
          </a:p>
          <a:p>
            <a:pPr>
              <a:lnSpc>
                <a:spcPts val="2400"/>
              </a:lnSpc>
              <a:spcAft>
                <a:spcPts val="600"/>
              </a:spcAft>
            </a:pPr>
            <a:r>
              <a:rPr lang="en-US" dirty="0"/>
              <a:t>The distribution of disaster relief be accomplished in an equitable and impartial manner, without discrimination.</a:t>
            </a:r>
          </a:p>
          <a:p>
            <a:pPr>
              <a:lnSpc>
                <a:spcPts val="2400"/>
              </a:lnSpc>
              <a:spcAft>
                <a:spcPts val="600"/>
              </a:spcAft>
            </a:pPr>
            <a:r>
              <a:rPr lang="en-US" dirty="0"/>
              <a:t>These grant conditions will be monitored by FEMA.</a:t>
            </a:r>
          </a:p>
          <a:p>
            <a:pPr>
              <a:lnSpc>
                <a:spcPts val="2400"/>
              </a:lnSpc>
              <a:spcAft>
                <a:spcPts val="600"/>
              </a:spcAft>
            </a:pPr>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11</a:t>
            </a:fld>
            <a:endParaRPr lang="en-US" dirty="0"/>
          </a:p>
        </p:txBody>
      </p:sp>
    </p:spTree>
    <p:extLst>
      <p:ext uri="{BB962C8B-B14F-4D97-AF65-F5344CB8AC3E}">
        <p14:creationId xmlns:p14="http://schemas.microsoft.com/office/powerpoint/2010/main" val="3953427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06A6-CBC7-614C-89CB-0FE999A80830}"/>
              </a:ext>
            </a:extLst>
          </p:cNvPr>
          <p:cNvSpPr>
            <a:spLocks noGrp="1"/>
          </p:cNvSpPr>
          <p:nvPr>
            <p:ph type="title"/>
          </p:nvPr>
        </p:nvSpPr>
        <p:spPr>
          <a:xfrm>
            <a:off x="378266" y="2305455"/>
            <a:ext cx="10715627" cy="894945"/>
          </a:xfrm>
        </p:spPr>
        <p:txBody>
          <a:bodyPr>
            <a:normAutofit/>
          </a:bodyPr>
          <a:lstStyle/>
          <a:p>
            <a:r>
              <a:rPr lang="en-US" dirty="0"/>
              <a:t>COVID-19 Medical Care Policy</a:t>
            </a:r>
          </a:p>
        </p:txBody>
      </p:sp>
    </p:spTree>
    <p:extLst>
      <p:ext uri="{BB962C8B-B14F-4D97-AF65-F5344CB8AC3E}">
        <p14:creationId xmlns:p14="http://schemas.microsoft.com/office/powerpoint/2010/main" val="1224012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a:bodyPr>
          <a:lstStyle/>
          <a:p>
            <a:r>
              <a:rPr lang="en-US" dirty="0"/>
              <a:t>Medical Care Costs Eligible for Public Assistance Policy – Eligibility </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pPr>
              <a:spcBef>
                <a:spcPts val="1200"/>
              </a:spcBef>
              <a:spcAft>
                <a:spcPts val="1200"/>
              </a:spcAft>
            </a:pPr>
            <a:r>
              <a:rPr lang="en-US" sz="2400" dirty="0"/>
              <a:t>Eligible PA Applicants under the COVID-19 emergency declaration or any subsequent COVID-19 major disaster declaration, including:</a:t>
            </a:r>
          </a:p>
          <a:p>
            <a:pPr lvl="1">
              <a:spcBef>
                <a:spcPts val="1200"/>
              </a:spcBef>
              <a:spcAft>
                <a:spcPts val="1200"/>
              </a:spcAft>
            </a:pPr>
            <a:r>
              <a:rPr lang="en-US" sz="2400" dirty="0"/>
              <a:t>SLTT government entities; and</a:t>
            </a:r>
          </a:p>
          <a:p>
            <a:pPr lvl="1">
              <a:spcBef>
                <a:spcPts val="1200"/>
              </a:spcBef>
              <a:spcAft>
                <a:spcPts val="1200"/>
              </a:spcAft>
            </a:pPr>
            <a:r>
              <a:rPr lang="en-US" sz="2400" dirty="0"/>
              <a:t>PNP organizations that own and/or operate medical facilities. </a:t>
            </a:r>
          </a:p>
          <a:p>
            <a:pPr lvl="2">
              <a:spcBef>
                <a:spcPts val="1200"/>
              </a:spcBef>
              <a:spcAft>
                <a:spcPts val="1200"/>
              </a:spcAft>
            </a:pPr>
            <a:r>
              <a:rPr lang="en-US" sz="2400" dirty="0"/>
              <a:t>SLTT governments may contract with medical providers, including private entities, to carry out any eligible activities.</a:t>
            </a:r>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13</a:t>
            </a:fld>
            <a:endParaRPr lang="en-US" dirty="0"/>
          </a:p>
        </p:txBody>
      </p:sp>
    </p:spTree>
    <p:extLst>
      <p:ext uri="{BB962C8B-B14F-4D97-AF65-F5344CB8AC3E}">
        <p14:creationId xmlns:p14="http://schemas.microsoft.com/office/powerpoint/2010/main" val="340312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a:bodyPr>
          <a:lstStyle/>
          <a:p>
            <a:r>
              <a:rPr lang="en-US" dirty="0"/>
              <a:t>Medical Care Costs Eligible for Public Assistance – Background</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6613957" cy="4330262"/>
          </a:xfrm>
        </p:spPr>
        <p:txBody>
          <a:bodyPr>
            <a:normAutofit fontScale="25000" lnSpcReduction="20000"/>
          </a:bodyPr>
          <a:lstStyle/>
          <a:p>
            <a:pPr>
              <a:lnSpc>
                <a:spcPct val="120000"/>
              </a:lnSpc>
              <a:spcBef>
                <a:spcPts val="1200"/>
              </a:spcBef>
              <a:spcAft>
                <a:spcPts val="1200"/>
              </a:spcAft>
            </a:pPr>
            <a:r>
              <a:rPr lang="en-US" sz="8000" dirty="0"/>
              <a:t>For COVID-19, SLTT government entities and certain PNP organizations are eligible to apply for PA for COVID-related medical care. </a:t>
            </a:r>
          </a:p>
          <a:p>
            <a:pPr>
              <a:lnSpc>
                <a:spcPct val="120000"/>
              </a:lnSpc>
              <a:spcBef>
                <a:spcPts val="1200"/>
              </a:spcBef>
              <a:spcAft>
                <a:spcPts val="1200"/>
              </a:spcAft>
            </a:pPr>
            <a:r>
              <a:rPr lang="en-US" sz="8000" dirty="0"/>
              <a:t>Medical care and associated costs refer to assistance to support the provision of medical care, including eligible facility, equipment, supplies, staffing, and wraparound services as well as assistance for clinical care of patients not covered by another funding source.</a:t>
            </a:r>
          </a:p>
          <a:p>
            <a:pPr lvl="1">
              <a:lnSpc>
                <a:spcPct val="120000"/>
              </a:lnSpc>
              <a:spcBef>
                <a:spcPts val="600"/>
              </a:spcBef>
              <a:spcAft>
                <a:spcPts val="600"/>
              </a:spcAft>
            </a:pPr>
            <a:r>
              <a:rPr lang="en-US" sz="8000" dirty="0"/>
              <a:t>Primary Care Facilities </a:t>
            </a:r>
          </a:p>
          <a:p>
            <a:pPr lvl="1">
              <a:lnSpc>
                <a:spcPct val="120000"/>
              </a:lnSpc>
              <a:spcBef>
                <a:spcPts val="600"/>
              </a:spcBef>
              <a:spcAft>
                <a:spcPts val="600"/>
              </a:spcAft>
            </a:pPr>
            <a:r>
              <a:rPr lang="en-US" sz="8000" dirty="0"/>
              <a:t>Temporary and Expanded Facilities</a:t>
            </a:r>
          </a:p>
          <a:p>
            <a:pPr lvl="1">
              <a:lnSpc>
                <a:spcPct val="120000"/>
              </a:lnSpc>
              <a:spcBef>
                <a:spcPts val="600"/>
              </a:spcBef>
              <a:spcAft>
                <a:spcPts val="600"/>
              </a:spcAft>
            </a:pPr>
            <a:r>
              <a:rPr lang="en-US" sz="8000" dirty="0"/>
              <a:t>Vaccinations</a:t>
            </a:r>
          </a:p>
          <a:p>
            <a:pPr>
              <a:spcBef>
                <a:spcPts val="1200"/>
              </a:spcBef>
              <a:spcAft>
                <a:spcPts val="1200"/>
              </a:spcAft>
            </a:pPr>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14</a:t>
            </a:fld>
            <a:endParaRPr lang="en-US" dirty="0"/>
          </a:p>
        </p:txBody>
      </p:sp>
      <p:pic>
        <p:nvPicPr>
          <p:cNvPr id="7" name="Picture 6">
            <a:extLst>
              <a:ext uri="{FF2B5EF4-FFF2-40B4-BE49-F238E27FC236}">
                <a16:creationId xmlns:a16="http://schemas.microsoft.com/office/drawing/2014/main" id="{037E493D-51EF-4658-9D96-92F1718DCEE6}"/>
              </a:ext>
            </a:extLst>
          </p:cNvPr>
          <p:cNvPicPr>
            <a:picLocks noChangeAspect="1"/>
          </p:cNvPicPr>
          <p:nvPr/>
        </p:nvPicPr>
        <p:blipFill>
          <a:blip r:embed="rId3"/>
          <a:srcRect/>
          <a:stretch/>
        </p:blipFill>
        <p:spPr>
          <a:xfrm>
            <a:off x="7352146" y="2320912"/>
            <a:ext cx="4312239" cy="2727753"/>
          </a:xfrm>
          <a:prstGeom prst="rect">
            <a:avLst/>
          </a:prstGeom>
        </p:spPr>
      </p:pic>
    </p:spTree>
    <p:extLst>
      <p:ext uri="{BB962C8B-B14F-4D97-AF65-F5344CB8AC3E}">
        <p14:creationId xmlns:p14="http://schemas.microsoft.com/office/powerpoint/2010/main" val="423648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a:bodyPr>
          <a:lstStyle/>
          <a:p>
            <a:r>
              <a:rPr lang="en-US" dirty="0"/>
              <a:t>Medical Care Costs Eligible for Public Assistance Policy – Vaccinations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6984515" cy="4106412"/>
          </a:xfrm>
        </p:spPr>
        <p:txBody>
          <a:bodyPr>
            <a:normAutofit fontScale="92500"/>
          </a:bodyPr>
          <a:lstStyle/>
          <a:p>
            <a:pPr>
              <a:lnSpc>
                <a:spcPct val="100000"/>
              </a:lnSpc>
              <a:spcBef>
                <a:spcPts val="1200"/>
              </a:spcBef>
              <a:spcAft>
                <a:spcPts val="1200"/>
              </a:spcAft>
            </a:pPr>
            <a:r>
              <a:rPr lang="en-US" sz="2800" dirty="0"/>
              <a:t>Work and associated costs to support the distribution and administration of COVID-19 vaccines may be eligible for PA. </a:t>
            </a:r>
          </a:p>
          <a:p>
            <a:pPr lvl="1">
              <a:spcBef>
                <a:spcPts val="1200"/>
              </a:spcBef>
              <a:spcAft>
                <a:spcPts val="1200"/>
              </a:spcAft>
            </a:pPr>
            <a:r>
              <a:rPr lang="en-US" sz="2400" dirty="0"/>
              <a:t>The cost of the vaccine itself is covered by the federal government</a:t>
            </a:r>
          </a:p>
          <a:p>
            <a:pPr lvl="1">
              <a:spcBef>
                <a:spcPts val="1200"/>
              </a:spcBef>
              <a:spcAft>
                <a:spcPts val="1200"/>
              </a:spcAft>
            </a:pPr>
            <a:r>
              <a:rPr lang="en-US" sz="2400" dirty="0"/>
              <a:t>Additional costs to support the distribution and administration of the vaccine may be eligible under PA when consistent with established vaccine protocols, CDC and/or other applicable public health guidance, and PA program requirements</a:t>
            </a:r>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15</a:t>
            </a:fld>
            <a:endParaRPr lang="en-US" dirty="0"/>
          </a:p>
        </p:txBody>
      </p:sp>
      <p:pic>
        <p:nvPicPr>
          <p:cNvPr id="7" name="Picture 6">
            <a:extLst>
              <a:ext uri="{FF2B5EF4-FFF2-40B4-BE49-F238E27FC236}">
                <a16:creationId xmlns:a16="http://schemas.microsoft.com/office/drawing/2014/main" id="{642E67F9-9180-41D8-9C37-2727BD753333}"/>
              </a:ext>
            </a:extLst>
          </p:cNvPr>
          <p:cNvPicPr>
            <a:picLocks noChangeAspect="1"/>
          </p:cNvPicPr>
          <p:nvPr/>
        </p:nvPicPr>
        <p:blipFill>
          <a:blip r:embed="rId3"/>
          <a:stretch>
            <a:fillRect/>
          </a:stretch>
        </p:blipFill>
        <p:spPr>
          <a:xfrm>
            <a:off x="7722704" y="1524000"/>
            <a:ext cx="3443530" cy="4455359"/>
          </a:xfrm>
          <a:prstGeom prst="rect">
            <a:avLst/>
          </a:prstGeom>
        </p:spPr>
      </p:pic>
    </p:spTree>
    <p:extLst>
      <p:ext uri="{BB962C8B-B14F-4D97-AF65-F5344CB8AC3E}">
        <p14:creationId xmlns:p14="http://schemas.microsoft.com/office/powerpoint/2010/main" val="1794276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a:bodyPr>
          <a:lstStyle/>
          <a:p>
            <a:r>
              <a:rPr lang="en-US" sz="3200" dirty="0"/>
              <a:t>Community Engagement for COVID-19 Vaccinations </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7" y="1281200"/>
            <a:ext cx="10715626" cy="5411429"/>
          </a:xfrm>
        </p:spPr>
        <p:txBody>
          <a:bodyPr>
            <a:normAutofit/>
          </a:bodyPr>
          <a:lstStyle/>
          <a:p>
            <a:pPr marL="0" indent="0">
              <a:buNone/>
            </a:pPr>
            <a:endParaRPr lang="en-US" sz="2600" dirty="0"/>
          </a:p>
          <a:p>
            <a:pPr marL="457200" indent="-457200">
              <a:spcAft>
                <a:spcPts val="1200"/>
              </a:spcAft>
              <a:buFont typeface="Wingdings" panose="05000000000000000000" pitchFamily="2" charset="2"/>
              <a:buChar char="§"/>
            </a:pPr>
            <a:r>
              <a:rPr lang="en-US" sz="2600" dirty="0"/>
              <a:t>FEMA PA funding is available for community engagement and information dissemination.</a:t>
            </a:r>
          </a:p>
          <a:p>
            <a:pPr marL="457200" indent="-457200">
              <a:spcAft>
                <a:spcPts val="1200"/>
              </a:spcAft>
              <a:buFont typeface="Wingdings" panose="05000000000000000000" pitchFamily="2" charset="2"/>
              <a:buChar char="§"/>
            </a:pPr>
            <a:r>
              <a:rPr lang="en-US" sz="2600" dirty="0"/>
              <a:t>Supports completion of vaccination mission and increases public confidence in and uptake of COVID-19 vaccines. </a:t>
            </a:r>
          </a:p>
          <a:p>
            <a:pPr marL="457200" indent="-457200">
              <a:spcAft>
                <a:spcPts val="1200"/>
              </a:spcAft>
              <a:buFont typeface="Wingdings" panose="05000000000000000000" pitchFamily="2" charset="2"/>
              <a:buChar char="§"/>
            </a:pPr>
            <a:r>
              <a:rPr lang="en-US" sz="2600" dirty="0"/>
              <a:t>Activities promote vaccination availability, scheduling, and accessibility.</a:t>
            </a:r>
          </a:p>
          <a:p>
            <a:pPr marL="457200" indent="-457200">
              <a:spcAft>
                <a:spcPts val="1200"/>
              </a:spcAft>
              <a:buFont typeface="Wingdings" panose="05000000000000000000" pitchFamily="2" charset="2"/>
              <a:buChar char="§"/>
            </a:pPr>
            <a:r>
              <a:rPr lang="en-US" sz="2600" dirty="0"/>
              <a:t>Funding is eligible under current FEMA policies and is available to SLTT governments and eligible PNP medical facilities carrying out vaccination administration activities.</a:t>
            </a:r>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16</a:t>
            </a:fld>
            <a:endParaRPr lang="en-US" dirty="0"/>
          </a:p>
        </p:txBody>
      </p:sp>
    </p:spTree>
    <p:extLst>
      <p:ext uri="{BB962C8B-B14F-4D97-AF65-F5344CB8AC3E}">
        <p14:creationId xmlns:p14="http://schemas.microsoft.com/office/powerpoint/2010/main" val="4189039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a:bodyPr>
          <a:lstStyle/>
          <a:p>
            <a:r>
              <a:rPr lang="en-US" sz="3200" dirty="0"/>
              <a:t>FEMA Assistance for Employer Vaccinations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7" y="1281200"/>
            <a:ext cx="6348414" cy="5411429"/>
          </a:xfrm>
        </p:spPr>
        <p:txBody>
          <a:bodyPr>
            <a:normAutofit fontScale="92500"/>
          </a:bodyPr>
          <a:lstStyle/>
          <a:p>
            <a:pPr indent="-342900">
              <a:lnSpc>
                <a:spcPct val="100000"/>
              </a:lnSpc>
              <a:spcBef>
                <a:spcPts val="600"/>
              </a:spcBef>
              <a:spcAft>
                <a:spcPts val="600"/>
              </a:spcAft>
            </a:pPr>
            <a:r>
              <a:rPr lang="en-US" dirty="0"/>
              <a:t>Standard PA eligibility still applies</a:t>
            </a:r>
          </a:p>
          <a:p>
            <a:pPr indent="-342900">
              <a:lnSpc>
                <a:spcPct val="100000"/>
              </a:lnSpc>
              <a:spcBef>
                <a:spcPts val="600"/>
              </a:spcBef>
              <a:spcAft>
                <a:spcPts val="600"/>
              </a:spcAft>
            </a:pPr>
            <a:r>
              <a:rPr lang="en-US" dirty="0"/>
              <a:t>Pop-up vaccination sites at a work site would be considered a temporary facility to augment vaccination efforts like any other CVC</a:t>
            </a:r>
          </a:p>
          <a:p>
            <a:pPr indent="-342900">
              <a:lnSpc>
                <a:spcPct val="100000"/>
              </a:lnSpc>
              <a:spcBef>
                <a:spcPts val="600"/>
              </a:spcBef>
              <a:spcAft>
                <a:spcPts val="600"/>
              </a:spcAft>
            </a:pPr>
            <a:r>
              <a:rPr lang="en-US" dirty="0"/>
              <a:t>SLTTs and eligible PNP facilities would be eligible for such sites at their own facilities in accordance with the medical care policy</a:t>
            </a:r>
          </a:p>
          <a:p>
            <a:pPr indent="-342900">
              <a:lnSpc>
                <a:spcPct val="100000"/>
              </a:lnSpc>
              <a:spcBef>
                <a:spcPts val="600"/>
              </a:spcBef>
              <a:spcAft>
                <a:spcPts val="600"/>
              </a:spcAft>
            </a:pPr>
            <a:r>
              <a:rPr lang="en-US" dirty="0"/>
              <a:t>For private entities, only SLTTs would be eligible to set up pop-up vaccination sites at a work site when doing so as the legally responsible entity</a:t>
            </a:r>
          </a:p>
          <a:p>
            <a:pPr marL="0" indent="0">
              <a:lnSpc>
                <a:spcPct val="120000"/>
              </a:lnSpc>
              <a:spcBef>
                <a:spcPts val="0"/>
              </a:spcBef>
              <a:buNone/>
            </a:pPr>
            <a:endParaRPr lang="en-US" sz="2600" dirty="0"/>
          </a:p>
          <a:p>
            <a:pPr>
              <a:spcBef>
                <a:spcPts val="0"/>
              </a:spcBef>
            </a:pPr>
            <a:endParaRPr lang="en-US" sz="2600" dirty="0"/>
          </a:p>
          <a:p>
            <a:pPr>
              <a:spcBef>
                <a:spcPts val="0"/>
              </a:spcBef>
            </a:pPr>
            <a:endParaRPr lang="en-US" sz="2600"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17</a:t>
            </a:fld>
            <a:endParaRPr lang="en-US" dirty="0"/>
          </a:p>
        </p:txBody>
      </p:sp>
      <p:pic>
        <p:nvPicPr>
          <p:cNvPr id="7" name="Picture 6">
            <a:extLst>
              <a:ext uri="{FF2B5EF4-FFF2-40B4-BE49-F238E27FC236}">
                <a16:creationId xmlns:a16="http://schemas.microsoft.com/office/drawing/2014/main" id="{8C79D248-60B6-4084-B9D1-58F92043D637}"/>
              </a:ext>
            </a:extLst>
          </p:cNvPr>
          <p:cNvPicPr>
            <a:picLocks noChangeAspect="1"/>
          </p:cNvPicPr>
          <p:nvPr/>
        </p:nvPicPr>
        <p:blipFill>
          <a:blip r:embed="rId3"/>
          <a:stretch>
            <a:fillRect/>
          </a:stretch>
        </p:blipFill>
        <p:spPr>
          <a:xfrm>
            <a:off x="7185484" y="1643550"/>
            <a:ext cx="4821003" cy="2848936"/>
          </a:xfrm>
          <a:prstGeom prst="rect">
            <a:avLst/>
          </a:prstGeom>
        </p:spPr>
      </p:pic>
    </p:spTree>
    <p:extLst>
      <p:ext uri="{BB962C8B-B14F-4D97-AF65-F5344CB8AC3E}">
        <p14:creationId xmlns:p14="http://schemas.microsoft.com/office/powerpoint/2010/main" val="2826522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a:bodyPr>
          <a:lstStyle/>
          <a:p>
            <a:r>
              <a:rPr lang="en-US" dirty="0"/>
              <a:t>Costs Eligible for Public Assistance Policy – Testing </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6" y="1874138"/>
            <a:ext cx="10715627" cy="4393324"/>
          </a:xfrm>
        </p:spPr>
        <p:txBody>
          <a:bodyPr>
            <a:normAutofit/>
          </a:bodyPr>
          <a:lstStyle/>
          <a:p>
            <a:pPr marR="0">
              <a:lnSpc>
                <a:spcPts val="2400"/>
              </a:lnSpc>
              <a:spcAft>
                <a:spcPts val="600"/>
              </a:spcAft>
            </a:pPr>
            <a:r>
              <a:rPr lang="en-US" dirty="0"/>
              <a:t>FEMA will fund testing to detect COVID-19 infections including:  </a:t>
            </a:r>
          </a:p>
          <a:p>
            <a:pPr lvl="1">
              <a:lnSpc>
                <a:spcPts val="2400"/>
              </a:lnSpc>
              <a:spcAft>
                <a:spcPts val="600"/>
              </a:spcAft>
            </a:pPr>
            <a:r>
              <a:rPr lang="en-US" dirty="0"/>
              <a:t>Testing in a medical setting (primary medical care facilities, temporary medical care facilities, and community-based testing sites)</a:t>
            </a:r>
          </a:p>
          <a:p>
            <a:pPr lvl="1">
              <a:lnSpc>
                <a:spcPts val="2400"/>
              </a:lnSpc>
              <a:spcAft>
                <a:spcPts val="600"/>
              </a:spcAft>
            </a:pPr>
            <a:r>
              <a:rPr lang="en-US" dirty="0"/>
              <a:t>Testing needed to safely open and operate public facilities, including schools and government offices. </a:t>
            </a:r>
          </a:p>
          <a:p>
            <a:pPr>
              <a:lnSpc>
                <a:spcPts val="2400"/>
              </a:lnSpc>
              <a:spcAft>
                <a:spcPts val="600"/>
              </a:spcAft>
            </a:pPr>
            <a:r>
              <a:rPr lang="en-US" dirty="0"/>
              <a:t>Funding may be used to support both diagnostic and screening protocols. </a:t>
            </a:r>
          </a:p>
          <a:p>
            <a:pPr>
              <a:lnSpc>
                <a:spcPts val="2400"/>
              </a:lnSpc>
              <a:spcAft>
                <a:spcPts val="600"/>
              </a:spcAft>
            </a:pPr>
            <a:r>
              <a:rPr lang="en-US" dirty="0"/>
              <a:t>In general, FEMA will fund </a:t>
            </a:r>
            <a:r>
              <a:rPr lang="en-US" dirty="0">
                <a:hlinkClick r:id="rId3">
                  <a:extLst>
                    <a:ext uri="{A12FA001-AC4F-418D-AE19-62706E023703}">
                      <ahyp:hlinkClr xmlns:ahyp="http://schemas.microsoft.com/office/drawing/2018/hyperlinkcolor" xmlns="" val="tx"/>
                    </a:ext>
                  </a:extLst>
                </a:hlinkClick>
              </a:rPr>
              <a:t>diagnostic and screening testing </a:t>
            </a:r>
            <a:r>
              <a:rPr lang="en-US" dirty="0"/>
              <a:t>to determine if an active coronavirus infection is present and if an individual should take steps to quarantine or isolate from others.</a:t>
            </a:r>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18</a:t>
            </a:fld>
            <a:endParaRPr lang="en-US" dirty="0"/>
          </a:p>
        </p:txBody>
      </p:sp>
    </p:spTree>
    <p:extLst>
      <p:ext uri="{BB962C8B-B14F-4D97-AF65-F5344CB8AC3E}">
        <p14:creationId xmlns:p14="http://schemas.microsoft.com/office/powerpoint/2010/main" val="2084207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06A6-CBC7-614C-89CB-0FE999A80830}"/>
              </a:ext>
            </a:extLst>
          </p:cNvPr>
          <p:cNvSpPr>
            <a:spLocks noGrp="1"/>
          </p:cNvSpPr>
          <p:nvPr>
            <p:ph type="title"/>
          </p:nvPr>
        </p:nvSpPr>
        <p:spPr>
          <a:xfrm>
            <a:off x="436631" y="2207810"/>
            <a:ext cx="10715627" cy="743347"/>
          </a:xfrm>
        </p:spPr>
        <p:txBody>
          <a:bodyPr>
            <a:normAutofit/>
          </a:bodyPr>
          <a:lstStyle/>
          <a:p>
            <a:r>
              <a:rPr lang="en-US" dirty="0"/>
              <a:t>COVID-19 Safe Opening and Operations Policy </a:t>
            </a:r>
          </a:p>
        </p:txBody>
      </p:sp>
    </p:spTree>
    <p:extLst>
      <p:ext uri="{BB962C8B-B14F-4D97-AF65-F5344CB8AC3E}">
        <p14:creationId xmlns:p14="http://schemas.microsoft.com/office/powerpoint/2010/main" val="3476793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5223" y="456643"/>
            <a:ext cx="10760165" cy="728745"/>
          </a:xfrm>
        </p:spPr>
        <p:txBody>
          <a:bodyPr>
            <a:normAutofit/>
          </a:bodyPr>
          <a:lstStyle/>
          <a:p>
            <a:r>
              <a:rPr lang="en-US" sz="3600" dirty="0" smtClean="0">
                <a:latin typeface="Times New Roman" panose="02020603050405020304" pitchFamily="18" charset="0"/>
                <a:cs typeface="Times New Roman" panose="02020603050405020304" pitchFamily="18" charset="0"/>
              </a:rPr>
              <a:t>Agenda</a:t>
            </a:r>
            <a:endParaRPr lang="en-US" sz="36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595223" y="1185388"/>
            <a:ext cx="10846962" cy="0"/>
          </a:xfrm>
          <a:prstGeom prst="line">
            <a:avLst/>
          </a:prstGeom>
          <a:ln w="38100">
            <a:solidFill>
              <a:srgbClr val="002654"/>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595223" y="1372926"/>
            <a:ext cx="11139577" cy="4804354"/>
          </a:xfrm>
        </p:spPr>
        <p:txBody>
          <a:bodyPr>
            <a:normAutofit/>
          </a:bodyPr>
          <a:lstStyle/>
          <a:p>
            <a:r>
              <a:rPr lang="en-US" dirty="0" smtClean="0">
                <a:latin typeface="Times New Roman" panose="02020603050405020304" pitchFamily="18" charset="0"/>
                <a:cs typeface="Times New Roman" panose="02020603050405020304" pitchFamily="18" charset="0"/>
              </a:rPr>
              <a:t>Welcome &amp; Introductions</a:t>
            </a:r>
          </a:p>
          <a:p>
            <a:r>
              <a:rPr lang="en-US" dirty="0" smtClean="0">
                <a:latin typeface="Times New Roman" panose="02020603050405020304" pitchFamily="18" charset="0"/>
                <a:cs typeface="Times New Roman" panose="02020603050405020304" pitchFamily="18" charset="0"/>
              </a:rPr>
              <a:t>FEMA’s Available Resources for Colleges &amp; Universities </a:t>
            </a:r>
          </a:p>
          <a:p>
            <a:pPr lvl="1"/>
            <a:r>
              <a:rPr lang="en-US" dirty="0" smtClean="0">
                <a:latin typeface="Times New Roman" panose="02020603050405020304" pitchFamily="18" charset="0"/>
                <a:cs typeface="Times New Roman" panose="02020603050405020304" pitchFamily="18" charset="0"/>
              </a:rPr>
              <a:t>COVID-related Expenses</a:t>
            </a:r>
          </a:p>
          <a:p>
            <a:pPr lvl="1"/>
            <a:r>
              <a:rPr lang="en-US" dirty="0" smtClean="0">
                <a:latin typeface="Times New Roman" panose="02020603050405020304" pitchFamily="18" charset="0"/>
                <a:cs typeface="Times New Roman" panose="02020603050405020304" pitchFamily="18" charset="0"/>
              </a:rPr>
              <a:t>Other Natural </a:t>
            </a: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isasters </a:t>
            </a:r>
          </a:p>
          <a:p>
            <a:r>
              <a:rPr lang="en-US" dirty="0" smtClean="0">
                <a:latin typeface="Times New Roman" panose="02020603050405020304" pitchFamily="18" charset="0"/>
                <a:cs typeface="Times New Roman" panose="02020603050405020304" pitchFamily="18" charset="0"/>
              </a:rPr>
              <a:t>Accessing FEMA’s Resources</a:t>
            </a:r>
          </a:p>
          <a:p>
            <a:r>
              <a:rPr lang="en-US" dirty="0" smtClean="0">
                <a:latin typeface="Times New Roman" panose="02020603050405020304" pitchFamily="18" charset="0"/>
                <a:cs typeface="Times New Roman" panose="02020603050405020304" pitchFamily="18" charset="0"/>
              </a:rPr>
              <a:t>Q&amp;A</a:t>
            </a:r>
          </a:p>
        </p:txBody>
      </p:sp>
    </p:spTree>
    <p:extLst>
      <p:ext uri="{BB962C8B-B14F-4D97-AF65-F5344CB8AC3E}">
        <p14:creationId xmlns:p14="http://schemas.microsoft.com/office/powerpoint/2010/main" val="1704171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a:bodyPr>
          <a:lstStyle/>
          <a:p>
            <a:r>
              <a:rPr lang="en-US" dirty="0"/>
              <a:t>Safe Operation and Opening Policy – Background</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604383"/>
            <a:ext cx="10715627" cy="4550979"/>
          </a:xfrm>
        </p:spPr>
        <p:txBody>
          <a:bodyPr>
            <a:normAutofit/>
          </a:bodyPr>
          <a:lstStyle/>
          <a:p>
            <a:r>
              <a:rPr lang="en-US" sz="2400" dirty="0"/>
              <a:t>On January 21, 2021, the President issued the “</a:t>
            </a:r>
            <a:r>
              <a:rPr lang="en-US" sz="2400" u="sng" dirty="0">
                <a:hlinkClick r:id="rId3"/>
              </a:rPr>
              <a:t>Memorandum to Extend Federal Support to Governors’ Use of the National Guard to Respond to COVID-19 and to Increase Reimbursement and Other Assistance Provided to States</a:t>
            </a:r>
            <a:r>
              <a:rPr lang="en-US" sz="2400" dirty="0"/>
              <a:t>”</a:t>
            </a:r>
          </a:p>
          <a:p>
            <a:pPr lvl="1"/>
            <a:r>
              <a:rPr lang="en-US" sz="2400" dirty="0"/>
              <a:t>This authorized FEMA to provide funding to all PA-eligible Applicants for the safe opening and operation of eligible facilities. </a:t>
            </a:r>
          </a:p>
          <a:p>
            <a:pPr lvl="1"/>
            <a:r>
              <a:rPr lang="en-US" sz="2400" dirty="0"/>
              <a:t>The expanded eligibility timeframe under the policy is from the beginning of the incident period through the end of the period of performance. </a:t>
            </a:r>
          </a:p>
          <a:p>
            <a:pPr lvl="1"/>
            <a:r>
              <a:rPr lang="en-US" sz="2400" dirty="0"/>
              <a:t>Applies to all emergency and major disaster declarations for COVID-19.</a:t>
            </a:r>
          </a:p>
          <a:p>
            <a:pPr lvl="1"/>
            <a:r>
              <a:rPr lang="en-US" sz="2400" dirty="0"/>
              <a:t>Work that is otherwise eligible under the </a:t>
            </a:r>
            <a:r>
              <a:rPr lang="en-US" sz="2400" dirty="0">
                <a:hlinkClick r:id="rId4"/>
              </a:rPr>
              <a:t>COVID-19 Work Eligible for Public Assistance Interim Policy</a:t>
            </a:r>
            <a:r>
              <a:rPr lang="en-US" sz="2400" dirty="0"/>
              <a:t> remains eligible for assistance.</a:t>
            </a:r>
          </a:p>
          <a:p>
            <a:pPr marL="457200" lvl="1" indent="0">
              <a:buNone/>
            </a:pPr>
            <a:endParaRPr lang="en-US" dirty="0"/>
          </a:p>
          <a:p>
            <a:pPr marL="0" indent="0">
              <a:buNone/>
            </a:pPr>
            <a:endParaRPr lang="en-US" sz="2900" dirty="0"/>
          </a:p>
          <a:p>
            <a:pPr>
              <a:spcBef>
                <a:spcPts val="1200"/>
              </a:spcBef>
              <a:spcAft>
                <a:spcPts val="1200"/>
              </a:spcAft>
            </a:pPr>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20</a:t>
            </a:fld>
            <a:endParaRPr lang="en-US" dirty="0"/>
          </a:p>
        </p:txBody>
      </p:sp>
    </p:spTree>
    <p:extLst>
      <p:ext uri="{BB962C8B-B14F-4D97-AF65-F5344CB8AC3E}">
        <p14:creationId xmlns:p14="http://schemas.microsoft.com/office/powerpoint/2010/main" val="136317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a:xfrm>
            <a:off x="738189" y="443648"/>
            <a:ext cx="10715627" cy="743347"/>
          </a:xfrm>
        </p:spPr>
        <p:txBody>
          <a:bodyPr>
            <a:normAutofit fontScale="90000"/>
          </a:bodyPr>
          <a:lstStyle/>
          <a:p>
            <a:r>
              <a:rPr lang="en-US" dirty="0"/>
              <a:t>Safe Operation and Opening Policy – Eligible Costs</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419808"/>
            <a:ext cx="10715627" cy="4550979"/>
          </a:xfrm>
        </p:spPr>
        <p:txBody>
          <a:bodyPr>
            <a:normAutofit/>
          </a:bodyPr>
          <a:lstStyle/>
          <a:p>
            <a:r>
              <a:rPr lang="en-US" sz="2400" dirty="0"/>
              <a:t>FEMA may provide assistance to all eligible PA applicants, including SLTTs and eligible PNPs, for the following measures implemented to facilitate the safe opening and operation of eligible facilities: </a:t>
            </a:r>
          </a:p>
          <a:p>
            <a:pPr lvl="1"/>
            <a:r>
              <a:rPr lang="en-US" sz="2200" dirty="0"/>
              <a:t>Purchase and distribution of cloth face coverings and PPE</a:t>
            </a:r>
          </a:p>
          <a:p>
            <a:pPr lvl="1"/>
            <a:r>
              <a:rPr lang="en-US" sz="2200" dirty="0"/>
              <a:t>Cleaning and disinfection</a:t>
            </a:r>
          </a:p>
          <a:p>
            <a:pPr lvl="1"/>
            <a:r>
              <a:rPr lang="en-US" sz="2200" dirty="0"/>
              <a:t>COVID-19 diagnostic testing</a:t>
            </a:r>
          </a:p>
          <a:p>
            <a:pPr lvl="1"/>
            <a:r>
              <a:rPr lang="en-US" sz="2200" dirty="0"/>
              <a:t>Screening and temperature scanning </a:t>
            </a:r>
          </a:p>
          <a:p>
            <a:pPr lvl="1"/>
            <a:r>
              <a:rPr lang="en-US" sz="2200" dirty="0"/>
              <a:t>Acquisition and installation of portable temporary physical barriers</a:t>
            </a:r>
          </a:p>
          <a:p>
            <a:pPr lvl="1"/>
            <a:r>
              <a:rPr lang="en-US" sz="2200" dirty="0"/>
              <a:t>Purchase and storage of PPE and other supplies based on projected needs</a:t>
            </a:r>
          </a:p>
          <a:p>
            <a:pPr>
              <a:spcBef>
                <a:spcPts val="1200"/>
              </a:spcBef>
              <a:spcAft>
                <a:spcPts val="1200"/>
              </a:spcAft>
            </a:pPr>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21</a:t>
            </a:fld>
            <a:endParaRPr lang="en-US" dirty="0"/>
          </a:p>
        </p:txBody>
      </p:sp>
    </p:spTree>
    <p:extLst>
      <p:ext uri="{BB962C8B-B14F-4D97-AF65-F5344CB8AC3E}">
        <p14:creationId xmlns:p14="http://schemas.microsoft.com/office/powerpoint/2010/main" val="93744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3960E5-90C1-4F35-B641-23889C785CDA}"/>
              </a:ext>
            </a:extLst>
          </p:cNvPr>
          <p:cNvSpPr>
            <a:spLocks noGrp="1"/>
          </p:cNvSpPr>
          <p:nvPr>
            <p:ph type="ftr" sz="quarter" idx="11"/>
          </p:nvPr>
        </p:nvSpPr>
        <p:spPr/>
        <p:txBody>
          <a:bodyPr/>
          <a:lstStyle/>
          <a:p>
            <a:r>
              <a:rPr lang="en-US" dirty="0"/>
              <a:t>Federal Emergency Management Agency</a:t>
            </a:r>
          </a:p>
        </p:txBody>
      </p:sp>
      <p:sp>
        <p:nvSpPr>
          <p:cNvPr id="3" name="Slide Number Placeholder 2">
            <a:extLst>
              <a:ext uri="{FF2B5EF4-FFF2-40B4-BE49-F238E27FC236}">
                <a16:creationId xmlns:a16="http://schemas.microsoft.com/office/drawing/2014/main" id="{67D85AEE-8248-4EE4-8EB1-574CF4B753AB}"/>
              </a:ext>
            </a:extLst>
          </p:cNvPr>
          <p:cNvSpPr>
            <a:spLocks noGrp="1"/>
          </p:cNvSpPr>
          <p:nvPr>
            <p:ph type="sldNum" sz="quarter" idx="12"/>
          </p:nvPr>
        </p:nvSpPr>
        <p:spPr/>
        <p:txBody>
          <a:bodyPr/>
          <a:lstStyle/>
          <a:p>
            <a:fld id="{8FCC257D-A786-9244-9E17-CE618C8B9275}" type="slidenum">
              <a:rPr lang="en-US" smtClean="0"/>
              <a:pPr/>
              <a:t>22</a:t>
            </a:fld>
            <a:endParaRPr lang="en-US"/>
          </a:p>
        </p:txBody>
      </p:sp>
      <p:sp>
        <p:nvSpPr>
          <p:cNvPr id="4" name="Content Placeholder 3">
            <a:extLst>
              <a:ext uri="{FF2B5EF4-FFF2-40B4-BE49-F238E27FC236}">
                <a16:creationId xmlns:a16="http://schemas.microsoft.com/office/drawing/2014/main" id="{CB6B36D1-B30C-46FA-9E17-63931782DB2E}"/>
              </a:ext>
            </a:extLst>
          </p:cNvPr>
          <p:cNvSpPr>
            <a:spLocks noGrp="1"/>
          </p:cNvSpPr>
          <p:nvPr>
            <p:ph sz="half" idx="1"/>
          </p:nvPr>
        </p:nvSpPr>
        <p:spPr>
          <a:xfrm>
            <a:off x="6619773" y="1605280"/>
            <a:ext cx="5126025" cy="4457100"/>
          </a:xfrm>
        </p:spPr>
        <p:txBody>
          <a:bodyPr>
            <a:normAutofit/>
          </a:bodyPr>
          <a:lstStyle/>
          <a:p>
            <a:pPr indent="-342900"/>
            <a:r>
              <a:rPr lang="en-US" b="1" dirty="0">
                <a:hlinkClick r:id="rId3">
                  <a:extLst>
                    <a:ext uri="{A12FA001-AC4F-418D-AE19-62706E023703}">
                      <ahyp:hlinkClr xmlns:ahyp="http://schemas.microsoft.com/office/drawing/2018/hyperlinkcolor" xmlns="" val="tx"/>
                    </a:ext>
                  </a:extLst>
                </a:hlinkClick>
              </a:rPr>
              <a:t>COVID-19 Policy: </a:t>
            </a:r>
            <a:r>
              <a:rPr lang="en-US" dirty="0">
                <a:solidFill>
                  <a:schemeClr val="tx2"/>
                </a:solidFill>
                <a:hlinkClick r:id="rId3">
                  <a:extLst>
                    <a:ext uri="{A12FA001-AC4F-418D-AE19-62706E023703}">
                      <ahyp:hlinkClr xmlns:ahyp="http://schemas.microsoft.com/office/drawing/2018/hyperlinkcolor" xmlns="" val="tx"/>
                    </a:ext>
                  </a:extLst>
                </a:hlinkClick>
              </a:rPr>
              <a:t>Medical Care Eligible for Public Assistance (Interim), Version 2</a:t>
            </a:r>
            <a:endParaRPr lang="en-US" dirty="0">
              <a:solidFill>
                <a:schemeClr val="tx2"/>
              </a:solidFill>
              <a:hlinkClick r:id="rId4">
                <a:extLst>
                  <a:ext uri="{A12FA001-AC4F-418D-AE19-62706E023703}">
                    <ahyp:hlinkClr xmlns:ahyp="http://schemas.microsoft.com/office/drawing/2018/hyperlinkcolor" xmlns="" val="tx"/>
                  </a:ext>
                </a:extLst>
              </a:hlinkClick>
            </a:endParaRPr>
          </a:p>
          <a:p>
            <a:pPr indent="-342900"/>
            <a:r>
              <a:rPr lang="en-US" b="1" dirty="0">
                <a:hlinkClick r:id="rId4">
                  <a:extLst>
                    <a:ext uri="{A12FA001-AC4F-418D-AE19-62706E023703}">
                      <ahyp:hlinkClr xmlns:ahyp="http://schemas.microsoft.com/office/drawing/2018/hyperlinkcolor" xmlns="" val="tx"/>
                    </a:ext>
                  </a:extLst>
                </a:hlinkClick>
              </a:rPr>
              <a:t>COVID-19 Policy: </a:t>
            </a:r>
            <a:r>
              <a:rPr lang="en-US" dirty="0">
                <a:solidFill>
                  <a:srgbClr val="005188"/>
                </a:solidFill>
                <a:hlinkClick r:id="rId4">
                  <a:extLst>
                    <a:ext uri="{A12FA001-AC4F-418D-AE19-62706E023703}">
                      <ahyp:hlinkClr xmlns:ahyp="http://schemas.microsoft.com/office/drawing/2018/hyperlinkcolor" xmlns="" val="tx"/>
                    </a:ext>
                  </a:extLst>
                </a:hlinkClick>
              </a:rPr>
              <a:t>Safe Opening and Operation Work Eligible for Public Assistance (Interim), Version 2</a:t>
            </a:r>
            <a:endParaRPr lang="en-US" dirty="0">
              <a:hlinkClick r:id="rId3"/>
            </a:endParaRPr>
          </a:p>
          <a:p>
            <a:pPr indent="-342900"/>
            <a:r>
              <a:rPr lang="en-US" b="1" dirty="0">
                <a:hlinkClick r:id="rId5">
                  <a:extLst>
                    <a:ext uri="{A12FA001-AC4F-418D-AE19-62706E023703}">
                      <ahyp:hlinkClr xmlns:ahyp="http://schemas.microsoft.com/office/drawing/2018/hyperlinkcolor" xmlns="" val="tx"/>
                    </a:ext>
                  </a:extLst>
                </a:hlinkClick>
              </a:rPr>
              <a:t>COVID-19 Fact Sheet: </a:t>
            </a:r>
            <a:r>
              <a:rPr lang="en-US" dirty="0">
                <a:solidFill>
                  <a:srgbClr val="005188"/>
                </a:solidFill>
                <a:hlinkClick r:id="rId5">
                  <a:extLst>
                    <a:ext uri="{A12FA001-AC4F-418D-AE19-62706E023703}">
                      <ahyp:hlinkClr xmlns:ahyp="http://schemas.microsoft.com/office/drawing/2018/hyperlinkcolor" xmlns="" val="tx"/>
                    </a:ext>
                  </a:extLst>
                </a:hlinkClick>
              </a:rPr>
              <a:t>Private Nonprofit Organizations </a:t>
            </a:r>
            <a:endParaRPr lang="en-US" dirty="0">
              <a:solidFill>
                <a:srgbClr val="005188"/>
              </a:solidFill>
              <a:hlinkClick r:id="rId6">
                <a:extLst>
                  <a:ext uri="{A12FA001-AC4F-418D-AE19-62706E023703}">
                    <ahyp:hlinkClr xmlns:ahyp="http://schemas.microsoft.com/office/drawing/2018/hyperlinkcolor" xmlns="" val="tx"/>
                  </a:ext>
                </a:extLst>
              </a:hlinkClick>
            </a:endParaRPr>
          </a:p>
          <a:p>
            <a:pPr indent="-342900"/>
            <a:r>
              <a:rPr lang="en-US" b="1" dirty="0">
                <a:hlinkClick r:id="rId6">
                  <a:extLst>
                    <a:ext uri="{A12FA001-AC4F-418D-AE19-62706E023703}">
                      <ahyp:hlinkClr xmlns:ahyp="http://schemas.microsoft.com/office/drawing/2018/hyperlinkcolor" xmlns="" val="tx"/>
                    </a:ext>
                  </a:extLst>
                </a:hlinkClick>
              </a:rPr>
              <a:t>FEMA.gov: </a:t>
            </a:r>
            <a:r>
              <a:rPr lang="en-US" dirty="0">
                <a:solidFill>
                  <a:srgbClr val="005188"/>
                </a:solidFill>
                <a:hlinkClick r:id="rId6">
                  <a:extLst>
                    <a:ext uri="{A12FA001-AC4F-418D-AE19-62706E023703}">
                      <ahyp:hlinkClr xmlns:ahyp="http://schemas.microsoft.com/office/drawing/2018/hyperlinkcolor" xmlns="" val="tx"/>
                    </a:ext>
                  </a:extLst>
                </a:hlinkClick>
              </a:rPr>
              <a:t>How to Apply for Public Assistance</a:t>
            </a:r>
            <a:endParaRPr lang="en-US" dirty="0">
              <a:solidFill>
                <a:srgbClr val="005188"/>
              </a:solidFill>
              <a:hlinkClick r:id="rId3">
                <a:extLst>
                  <a:ext uri="{A12FA001-AC4F-418D-AE19-62706E023703}">
                    <ahyp:hlinkClr xmlns:ahyp="http://schemas.microsoft.com/office/drawing/2018/hyperlinkcolor" xmlns="" val="tx"/>
                  </a:ext>
                </a:extLst>
              </a:hlinkClick>
            </a:endParaRPr>
          </a:p>
          <a:p>
            <a:pPr indent="-342900"/>
            <a:r>
              <a:rPr lang="en-US" b="1" dirty="0">
                <a:hlinkClick r:id="rId7">
                  <a:extLst>
                    <a:ext uri="{A12FA001-AC4F-418D-AE19-62706E023703}">
                      <ahyp:hlinkClr xmlns:ahyp="http://schemas.microsoft.com/office/drawing/2018/hyperlinkcolor" xmlns="" val="tx"/>
                    </a:ext>
                  </a:extLst>
                </a:hlinkClick>
              </a:rPr>
              <a:t>FEMA.gov: </a:t>
            </a:r>
            <a:r>
              <a:rPr lang="en-US" dirty="0">
                <a:solidFill>
                  <a:srgbClr val="005188"/>
                </a:solidFill>
                <a:hlinkClick r:id="rId7">
                  <a:extLst>
                    <a:ext uri="{A12FA001-AC4F-418D-AE19-62706E023703}">
                      <ahyp:hlinkClr xmlns:ahyp="http://schemas.microsoft.com/office/drawing/2018/hyperlinkcolor" xmlns="" val="tx"/>
                    </a:ext>
                  </a:extLst>
                </a:hlinkClick>
              </a:rPr>
              <a:t>COVID-19 Education Resource Roadmap</a:t>
            </a:r>
            <a:endParaRPr lang="en-US" dirty="0">
              <a:solidFill>
                <a:srgbClr val="005188"/>
              </a:solidFill>
              <a:hlinkClick r:id="rId3">
                <a:extLst>
                  <a:ext uri="{A12FA001-AC4F-418D-AE19-62706E023703}">
                    <ahyp:hlinkClr xmlns:ahyp="http://schemas.microsoft.com/office/drawing/2018/hyperlinkcolor" xmlns="" val="tx"/>
                  </a:ext>
                </a:extLst>
              </a:hlinkClick>
            </a:endParaRPr>
          </a:p>
          <a:p>
            <a:endParaRPr lang="en-US" dirty="0"/>
          </a:p>
        </p:txBody>
      </p:sp>
      <p:sp>
        <p:nvSpPr>
          <p:cNvPr id="5" name="Title 4">
            <a:extLst>
              <a:ext uri="{FF2B5EF4-FFF2-40B4-BE49-F238E27FC236}">
                <a16:creationId xmlns:a16="http://schemas.microsoft.com/office/drawing/2014/main" id="{807E268D-042C-41AF-B510-51CFF69761FB}"/>
              </a:ext>
            </a:extLst>
          </p:cNvPr>
          <p:cNvSpPr>
            <a:spLocks noGrp="1"/>
          </p:cNvSpPr>
          <p:nvPr>
            <p:ph type="title"/>
          </p:nvPr>
        </p:nvSpPr>
        <p:spPr>
          <a:xfrm>
            <a:off x="6766007" y="503289"/>
            <a:ext cx="4833555" cy="743347"/>
          </a:xfrm>
        </p:spPr>
        <p:txBody>
          <a:bodyPr>
            <a:normAutofit fontScale="90000"/>
          </a:bodyPr>
          <a:lstStyle/>
          <a:p>
            <a:r>
              <a:rPr lang="en-US" dirty="0"/>
              <a:t>FEMA COVID-19 Resources</a:t>
            </a:r>
          </a:p>
        </p:txBody>
      </p:sp>
    </p:spTree>
    <p:extLst>
      <p:ext uri="{BB962C8B-B14F-4D97-AF65-F5344CB8AC3E}">
        <p14:creationId xmlns:p14="http://schemas.microsoft.com/office/powerpoint/2010/main" val="146028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Contact Slide Option 2 group">
            <a:extLst>
              <a:ext uri="{FF2B5EF4-FFF2-40B4-BE49-F238E27FC236}">
                <a16:creationId xmlns:a16="http://schemas.microsoft.com/office/drawing/2014/main" id="{F8B47473-8649-494B-A0EB-B58523C16865}"/>
              </a:ext>
            </a:extLst>
          </p:cNvPr>
          <p:cNvGrpSpPr/>
          <p:nvPr/>
        </p:nvGrpSpPr>
        <p:grpSpPr>
          <a:xfrm>
            <a:off x="1305846" y="1462749"/>
            <a:ext cx="9827369" cy="4183907"/>
            <a:chOff x="3380245" y="1296358"/>
            <a:chExt cx="9307422" cy="3935823"/>
          </a:xfrm>
        </p:grpSpPr>
        <p:sp>
          <p:nvSpPr>
            <p:cNvPr id="7" name="Rectangle 6">
              <a:extLst>
                <a:ext uri="{FF2B5EF4-FFF2-40B4-BE49-F238E27FC236}">
                  <a16:creationId xmlns:a16="http://schemas.microsoft.com/office/drawing/2014/main" id="{6B3A4F8C-6AFA-284B-A1EA-25438F33FABB}"/>
                </a:ext>
              </a:extLst>
            </p:cNvPr>
            <p:cNvSpPr/>
            <p:nvPr/>
          </p:nvSpPr>
          <p:spPr>
            <a:xfrm>
              <a:off x="3380245" y="1296358"/>
              <a:ext cx="9307422" cy="3850709"/>
            </a:xfrm>
            <a:prstGeom prst="rect">
              <a:avLst/>
            </a:prstGeom>
          </p:spPr>
          <p:txBody>
            <a:bodyPr wrap="none">
              <a:spAutoFit/>
            </a:bodyPr>
            <a:lstStyle/>
            <a:p>
              <a:pPr algn="ctr"/>
              <a:r>
                <a:rPr lang="en-US" sz="3600" dirty="0">
                  <a:solidFill>
                    <a:schemeClr val="bg1"/>
                  </a:solidFill>
                </a:rPr>
                <a:t>For additional information, </a:t>
              </a:r>
            </a:p>
            <a:p>
              <a:pPr algn="ctr"/>
              <a:r>
                <a:rPr lang="en-US" sz="3600" dirty="0">
                  <a:solidFill>
                    <a:schemeClr val="bg1"/>
                  </a:solidFill>
                </a:rPr>
                <a:t>contact your state emergency management office</a:t>
              </a:r>
            </a:p>
            <a:p>
              <a:pPr algn="ctr"/>
              <a:endParaRPr lang="en-US" sz="3600" u="sng" dirty="0">
                <a:solidFill>
                  <a:schemeClr val="bg1"/>
                </a:solidFill>
              </a:endParaRPr>
            </a:p>
            <a:p>
              <a:pPr algn="ctr"/>
              <a:r>
                <a:rPr lang="en-US" sz="3600" dirty="0">
                  <a:solidFill>
                    <a:schemeClr val="bg1"/>
                  </a:solidFill>
                  <a:hlinkClick r:id="rId3">
                    <a:extLst>
                      <a:ext uri="{A12FA001-AC4F-418D-AE19-62706E023703}">
                        <ahyp:hlinkClr xmlns:ahyp="http://schemas.microsoft.com/office/drawing/2018/hyperlinkcolor" xmlns="" val="tx"/>
                      </a:ext>
                    </a:extLst>
                  </a:hlinkClick>
                </a:rPr>
                <a:t>FEMA.gov/locations</a:t>
              </a:r>
              <a:endParaRPr lang="en-US" sz="3600" dirty="0">
                <a:solidFill>
                  <a:schemeClr val="bg1"/>
                </a:solidFill>
              </a:endParaRPr>
            </a:p>
            <a:p>
              <a:pPr algn="ctr"/>
              <a:endParaRPr lang="en-US" sz="3600" dirty="0">
                <a:solidFill>
                  <a:schemeClr val="bg1"/>
                </a:solidFill>
              </a:endParaRPr>
            </a:p>
            <a:p>
              <a:pPr algn="ctr"/>
              <a:endParaRPr lang="en-US" sz="4000" dirty="0">
                <a:solidFill>
                  <a:schemeClr val="bg1"/>
                </a:solidFill>
              </a:endParaRPr>
            </a:p>
            <a:p>
              <a:pPr algn="ctr"/>
              <a:endParaRPr lang="en-US" sz="4000" dirty="0">
                <a:solidFill>
                  <a:schemeClr val="bg1"/>
                </a:solidFill>
              </a:endParaRPr>
            </a:p>
          </p:txBody>
        </p:sp>
        <p:pic>
          <p:nvPicPr>
            <p:cNvPr id="5" name="Picture 4" descr="Federal Emergency Management Agency (FEMA) Seal">
              <a:extLst>
                <a:ext uri="{FF2B5EF4-FFF2-40B4-BE49-F238E27FC236}">
                  <a16:creationId xmlns:a16="http://schemas.microsoft.com/office/drawing/2014/main" id="{6BB693A3-D63F-4E42-A384-55677088ABDA}"/>
                </a:ext>
              </a:extLst>
            </p:cNvPr>
            <p:cNvPicPr>
              <a:picLocks noChangeAspect="1"/>
            </p:cNvPicPr>
            <p:nvPr/>
          </p:nvPicPr>
          <p:blipFill>
            <a:blip r:embed="rId4"/>
            <a:stretch>
              <a:fillRect/>
            </a:stretch>
          </p:blipFill>
          <p:spPr>
            <a:xfrm>
              <a:off x="5826061" y="3802088"/>
              <a:ext cx="4013200" cy="1430093"/>
            </a:xfrm>
            <a:prstGeom prst="rect">
              <a:avLst/>
            </a:prstGeom>
          </p:spPr>
        </p:pic>
      </p:grpSp>
      <p:sp>
        <p:nvSpPr>
          <p:cNvPr id="2" name="Title 1" hidden="1">
            <a:extLst>
              <a:ext uri="{FF2B5EF4-FFF2-40B4-BE49-F238E27FC236}">
                <a16:creationId xmlns:a16="http://schemas.microsoft.com/office/drawing/2014/main" id="{09CDB8F0-17F5-734B-952C-0DEA2ADE6CA0}"/>
              </a:ext>
            </a:extLst>
          </p:cNvPr>
          <p:cNvSpPr>
            <a:spLocks noGrp="1"/>
          </p:cNvSpPr>
          <p:nvPr>
            <p:ph type="title"/>
          </p:nvPr>
        </p:nvSpPr>
        <p:spPr/>
        <p:txBody>
          <a:bodyPr/>
          <a:lstStyle/>
          <a:p>
            <a:r>
              <a:rPr lang="en-US"/>
              <a:t>Contact Slide Option 2</a:t>
            </a:r>
          </a:p>
        </p:txBody>
      </p:sp>
    </p:spTree>
    <p:extLst>
      <p:ext uri="{BB962C8B-B14F-4D97-AF65-F5344CB8AC3E}">
        <p14:creationId xmlns:p14="http://schemas.microsoft.com/office/powerpoint/2010/main" val="1606842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88" y="1760537"/>
            <a:ext cx="10715625" cy="1147763"/>
          </a:xfrm>
        </p:spPr>
        <p:txBody>
          <a:bodyPr>
            <a:normAutofit fontScale="90000"/>
          </a:bodyPr>
          <a:lstStyle/>
          <a:p>
            <a:r>
              <a:rPr lang="en-US" dirty="0"/>
              <a:t>Introduction to FEMA’s Public Assistance</a:t>
            </a:r>
            <a:br>
              <a:rPr lang="en-US" dirty="0"/>
            </a:br>
            <a:r>
              <a:rPr lang="en-US" dirty="0"/>
              <a:t>Grants Portal</a:t>
            </a:r>
          </a:p>
        </p:txBody>
      </p:sp>
      <p:sp>
        <p:nvSpPr>
          <p:cNvPr id="3" name="Text Placeholder 2"/>
          <p:cNvSpPr>
            <a:spLocks noGrp="1"/>
          </p:cNvSpPr>
          <p:nvPr>
            <p:ph type="body" sz="quarter" idx="10"/>
          </p:nvPr>
        </p:nvSpPr>
        <p:spPr>
          <a:xfrm>
            <a:off x="745067" y="2895600"/>
            <a:ext cx="10708748" cy="1148366"/>
          </a:xfrm>
        </p:spPr>
        <p:txBody>
          <a:bodyPr>
            <a:normAutofit/>
          </a:bodyPr>
          <a:lstStyle/>
          <a:p>
            <a:r>
              <a:rPr lang="en-US" dirty="0"/>
              <a:t>NAICU Presentation| Jan 2022</a:t>
            </a:r>
          </a:p>
        </p:txBody>
      </p:sp>
    </p:spTree>
    <p:extLst>
      <p:ext uri="{BB962C8B-B14F-4D97-AF65-F5344CB8AC3E}">
        <p14:creationId xmlns:p14="http://schemas.microsoft.com/office/powerpoint/2010/main" val="3908015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4F081E2-49D3-4179-AC20-E2728C16B3C3}"/>
              </a:ext>
            </a:extLst>
          </p:cNvPr>
          <p:cNvSpPr>
            <a:spLocks noGrp="1"/>
          </p:cNvSpPr>
          <p:nvPr>
            <p:ph idx="1"/>
          </p:nvPr>
        </p:nvSpPr>
        <p:spPr>
          <a:xfrm>
            <a:off x="738189" y="1524000"/>
            <a:ext cx="10715627" cy="4106412"/>
          </a:xfrm>
        </p:spPr>
        <p:txBody>
          <a:bodyPr/>
          <a:lstStyle/>
          <a:p>
            <a:pPr indent="-342900"/>
            <a:r>
              <a:rPr lang="en-US" dirty="0"/>
              <a:t>Public Assistance Process Overview</a:t>
            </a:r>
          </a:p>
          <a:p>
            <a:r>
              <a:rPr lang="en-US" dirty="0"/>
              <a:t>Introduction to Grants Portal System</a:t>
            </a:r>
          </a:p>
          <a:p>
            <a:r>
              <a:rPr lang="en-US" dirty="0"/>
              <a:t>Submitting a Request for Public Assistance</a:t>
            </a:r>
          </a:p>
          <a:p>
            <a:r>
              <a:rPr lang="en-US" dirty="0"/>
              <a:t>Streamlined Project Application Overview</a:t>
            </a:r>
          </a:p>
          <a:p>
            <a:r>
              <a:rPr lang="en-US" dirty="0"/>
              <a:t>Resources</a:t>
            </a:r>
          </a:p>
          <a:p>
            <a:endParaRPr lang="en-US" dirty="0"/>
          </a:p>
        </p:txBody>
      </p:sp>
      <p:sp>
        <p:nvSpPr>
          <p:cNvPr id="10" name="Title 9">
            <a:extLst>
              <a:ext uri="{FF2B5EF4-FFF2-40B4-BE49-F238E27FC236}">
                <a16:creationId xmlns:a16="http://schemas.microsoft.com/office/drawing/2014/main" id="{9EA33BBD-7A4E-4929-AC96-4B7F879FAED7}"/>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821334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10715627" cy="4106412"/>
          </a:xfrm>
        </p:spPr>
        <p:txBody>
          <a:bodyPr/>
          <a:lstStyle/>
          <a:p>
            <a:endParaRPr lang="en-US"/>
          </a:p>
          <a:p>
            <a:endParaRPr lang="en-US"/>
          </a:p>
          <a:p>
            <a:endParaRPr lang="en-US"/>
          </a:p>
          <a:p>
            <a:endParaRPr lang="en-US"/>
          </a:p>
          <a:p>
            <a:endParaRPr lang="en-US"/>
          </a:p>
        </p:txBody>
      </p:sp>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a:xfrm>
            <a:off x="738189" y="452440"/>
            <a:ext cx="10715627" cy="743347"/>
          </a:xfrm>
        </p:spPr>
        <p:txBody>
          <a:bodyPr/>
          <a:lstStyle/>
          <a:p>
            <a:r>
              <a:rPr lang="en-US"/>
              <a:t>Terms to Know - System &amp; Process</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pPr/>
              <a:t>26</a:t>
            </a:fld>
            <a:endParaRPr lang="en-US"/>
          </a:p>
        </p:txBody>
      </p:sp>
      <p:graphicFrame>
        <p:nvGraphicFramePr>
          <p:cNvPr id="6" name="Diagram 5">
            <a:extLst>
              <a:ext uri="{FF2B5EF4-FFF2-40B4-BE49-F238E27FC236}">
                <a16:creationId xmlns:a16="http://schemas.microsoft.com/office/drawing/2014/main" id="{A20932FA-B9A2-4D51-A01B-96D8F6389C51}"/>
              </a:ext>
            </a:extLst>
          </p:cNvPr>
          <p:cNvGraphicFramePr/>
          <p:nvPr/>
        </p:nvGraphicFramePr>
        <p:xfrm>
          <a:off x="740279" y="1529638"/>
          <a:ext cx="10771045" cy="4201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13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lstStyle/>
          <a:p>
            <a:pPr marL="0" indent="0">
              <a:buNone/>
            </a:pPr>
            <a:endParaRPr lang="en-US"/>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27</a:t>
            </a:fld>
            <a:endParaRPr lang="en-US"/>
          </a:p>
        </p:txBody>
      </p:sp>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a:t>Terms to Know</a:t>
            </a:r>
          </a:p>
        </p:txBody>
      </p:sp>
      <p:graphicFrame>
        <p:nvGraphicFramePr>
          <p:cNvPr id="6" name="Diagram 5">
            <a:extLst>
              <a:ext uri="{FF2B5EF4-FFF2-40B4-BE49-F238E27FC236}">
                <a16:creationId xmlns:a16="http://schemas.microsoft.com/office/drawing/2014/main" id="{A20932FA-B9A2-4D51-A01B-96D8F6389C51}"/>
              </a:ext>
            </a:extLst>
          </p:cNvPr>
          <p:cNvGraphicFramePr/>
          <p:nvPr/>
        </p:nvGraphicFramePr>
        <p:xfrm>
          <a:off x="682770" y="1428996"/>
          <a:ext cx="10771045" cy="4201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6159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54EFD6-B8E4-48F7-9EB9-44A86866BA7F}"/>
              </a:ext>
            </a:extLst>
          </p:cNvPr>
          <p:cNvSpPr>
            <a:spLocks noGrp="1"/>
          </p:cNvSpPr>
          <p:nvPr>
            <p:ph type="title"/>
          </p:nvPr>
        </p:nvSpPr>
        <p:spPr/>
        <p:txBody>
          <a:bodyPr/>
          <a:lstStyle/>
          <a:p>
            <a:r>
              <a:rPr lang="en-US" dirty="0"/>
              <a:t>Public Assistance Award Process Overview Workflow Chart </a:t>
            </a:r>
          </a:p>
        </p:txBody>
      </p:sp>
      <p:sp>
        <p:nvSpPr>
          <p:cNvPr id="4" name="Slide Number Placeholder 3">
            <a:extLst>
              <a:ext uri="{FF2B5EF4-FFF2-40B4-BE49-F238E27FC236}">
                <a16:creationId xmlns:a16="http://schemas.microsoft.com/office/drawing/2014/main" id="{55AE4546-740F-43C3-9F99-9568ED938097}"/>
              </a:ext>
            </a:extLst>
          </p:cNvPr>
          <p:cNvSpPr>
            <a:spLocks noGrp="1"/>
          </p:cNvSpPr>
          <p:nvPr>
            <p:ph type="sldNum" sz="quarter" idx="12"/>
          </p:nvPr>
        </p:nvSpPr>
        <p:spPr/>
        <p:txBody>
          <a:bodyPr/>
          <a:lstStyle/>
          <a:p>
            <a:fld id="{8FCC257D-A786-9244-9E17-CE618C8B9275}" type="slidenum">
              <a:rPr lang="en-US" smtClean="0"/>
              <a:pPr/>
              <a:t>28</a:t>
            </a:fld>
            <a:endParaRPr lang="en-US" dirty="0"/>
          </a:p>
        </p:txBody>
      </p:sp>
      <p:pic>
        <p:nvPicPr>
          <p:cNvPr id="1026" name="Picture 2">
            <a:extLst>
              <a:ext uri="{FF2B5EF4-FFF2-40B4-BE49-F238E27FC236}">
                <a16:creationId xmlns:a16="http://schemas.microsoft.com/office/drawing/2014/main" id="{2B669016-4CD0-482C-9EE5-ED14757EF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3" y="1608377"/>
            <a:ext cx="9853611" cy="459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468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0B04B4-D547-46FB-8795-668F8CB0391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37174" y="1119641"/>
            <a:ext cx="11216639" cy="5346701"/>
          </a:xfrm>
        </p:spPr>
      </p:pic>
      <p:sp>
        <p:nvSpPr>
          <p:cNvPr id="2" name="Title 1">
            <a:extLst>
              <a:ext uri="{FF2B5EF4-FFF2-40B4-BE49-F238E27FC236}">
                <a16:creationId xmlns:a16="http://schemas.microsoft.com/office/drawing/2014/main" id="{F12DA683-49DF-41ED-9ADF-75362F912250}"/>
              </a:ext>
            </a:extLst>
          </p:cNvPr>
          <p:cNvSpPr>
            <a:spLocks noGrp="1"/>
          </p:cNvSpPr>
          <p:nvPr>
            <p:ph type="title"/>
          </p:nvPr>
        </p:nvSpPr>
        <p:spPr>
          <a:xfrm>
            <a:off x="738189" y="452440"/>
            <a:ext cx="10715627" cy="743347"/>
          </a:xfrm>
        </p:spPr>
        <p:txBody>
          <a:bodyPr>
            <a:normAutofit/>
          </a:bodyPr>
          <a:lstStyle/>
          <a:p>
            <a:r>
              <a:rPr lang="en-US" dirty="0"/>
              <a:t>My Dashboard</a:t>
            </a:r>
          </a:p>
        </p:txBody>
      </p:sp>
      <p:sp>
        <p:nvSpPr>
          <p:cNvPr id="6" name="Slide Number Placeholder 5">
            <a:extLst>
              <a:ext uri="{FF2B5EF4-FFF2-40B4-BE49-F238E27FC236}">
                <a16:creationId xmlns:a16="http://schemas.microsoft.com/office/drawing/2014/main" id="{D000A39F-25C2-44B7-B0F2-B5B330C46946}"/>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29</a:t>
            </a:fld>
            <a:endParaRPr lang="en-US"/>
          </a:p>
        </p:txBody>
      </p:sp>
      <p:sp>
        <p:nvSpPr>
          <p:cNvPr id="12" name="Speech Bubble: Rectangle with Corners Rounded 11">
            <a:extLst>
              <a:ext uri="{FF2B5EF4-FFF2-40B4-BE49-F238E27FC236}">
                <a16:creationId xmlns:a16="http://schemas.microsoft.com/office/drawing/2014/main" id="{986BB484-19E9-4BC5-96EF-DACCD37D0742}"/>
              </a:ext>
            </a:extLst>
          </p:cNvPr>
          <p:cNvSpPr/>
          <p:nvPr/>
        </p:nvSpPr>
        <p:spPr>
          <a:xfrm>
            <a:off x="1291771" y="2105139"/>
            <a:ext cx="3710711" cy="1010783"/>
          </a:xfrm>
          <a:prstGeom prst="wedgeRoundRectCallout">
            <a:avLst>
              <a:gd name="adj1" fmla="val -21086"/>
              <a:gd name="adj2" fmla="val -90584"/>
              <a:gd name="adj3" fmla="val 16667"/>
            </a:avLst>
          </a:prstGeom>
          <a:solidFill>
            <a:schemeClr val="bg1"/>
          </a:solid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lang="en-US" b="1" dirty="0"/>
              <a:t>Banner</a:t>
            </a:r>
            <a:r>
              <a:rPr lang="en-US" dirty="0"/>
              <a:t>: Always on top of screen. </a:t>
            </a:r>
          </a:p>
          <a:p>
            <a:r>
              <a:rPr lang="en-US" dirty="0"/>
              <a:t>Grants Portal – takes users back to Dashboard. </a:t>
            </a:r>
          </a:p>
        </p:txBody>
      </p:sp>
      <p:sp>
        <p:nvSpPr>
          <p:cNvPr id="13" name="Rectangle 12">
            <a:extLst>
              <a:ext uri="{FF2B5EF4-FFF2-40B4-BE49-F238E27FC236}">
                <a16:creationId xmlns:a16="http://schemas.microsoft.com/office/drawing/2014/main" id="{C6E96101-A021-417C-9FB5-C6284DB32F31}"/>
              </a:ext>
            </a:extLst>
          </p:cNvPr>
          <p:cNvSpPr/>
          <p:nvPr/>
        </p:nvSpPr>
        <p:spPr>
          <a:xfrm>
            <a:off x="237174" y="1119641"/>
            <a:ext cx="11272655" cy="513216"/>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id="{83C9F1F1-8158-4712-B5E6-3F7C8CDE9CB1}"/>
              </a:ext>
            </a:extLst>
          </p:cNvPr>
          <p:cNvSpPr/>
          <p:nvPr/>
        </p:nvSpPr>
        <p:spPr>
          <a:xfrm>
            <a:off x="8415975" y="2198858"/>
            <a:ext cx="3710711" cy="2460284"/>
          </a:xfrm>
          <a:prstGeom prst="wedgeRoundRectCallout">
            <a:avLst>
              <a:gd name="adj1" fmla="val -19326"/>
              <a:gd name="adj2" fmla="val -69045"/>
              <a:gd name="adj3" fmla="val 16667"/>
            </a:avLst>
          </a:prstGeom>
          <a:solidFill>
            <a:schemeClr val="bg1"/>
          </a:solid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r>
              <a:rPr lang="en-US" b="1" dirty="0"/>
              <a:t>(?)</a:t>
            </a:r>
            <a:r>
              <a:rPr lang="en-US" dirty="0"/>
              <a:t> – Opens Support Center </a:t>
            </a:r>
          </a:p>
          <a:p>
            <a:r>
              <a:rPr lang="en-US" dirty="0"/>
              <a:t>Lightning Bolt – Quick actions (filters &amp; SPA submission) </a:t>
            </a:r>
          </a:p>
          <a:p>
            <a:r>
              <a:rPr lang="en-US" dirty="0"/>
              <a:t>Task Bell – list of outstanding tasks </a:t>
            </a:r>
          </a:p>
          <a:p>
            <a:r>
              <a:rPr lang="en-US" dirty="0"/>
              <a:t>Avatar – Standard drop down like sign out and profile </a:t>
            </a:r>
          </a:p>
          <a:p>
            <a:pPr algn="ctr"/>
            <a:endParaRPr lang="en-US" dirty="0"/>
          </a:p>
        </p:txBody>
      </p:sp>
    </p:spTree>
    <p:extLst>
      <p:ext uri="{BB962C8B-B14F-4D97-AF65-F5344CB8AC3E}">
        <p14:creationId xmlns:p14="http://schemas.microsoft.com/office/powerpoint/2010/main" val="4172923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31290B-A389-4707-90EE-486CC721E5CA}"/>
              </a:ext>
            </a:extLst>
          </p:cNvPr>
          <p:cNvPicPr>
            <a:picLocks noChangeAspect="1"/>
          </p:cNvPicPr>
          <p:nvPr/>
        </p:nvPicPr>
        <p:blipFill>
          <a:blip r:embed="rId3"/>
          <a:stretch>
            <a:fillRect/>
          </a:stretch>
        </p:blipFill>
        <p:spPr>
          <a:xfrm>
            <a:off x="0" y="556064"/>
            <a:ext cx="12183299" cy="6858000"/>
          </a:xfrm>
          <a:prstGeom prst="rect">
            <a:avLst/>
          </a:prstGeom>
        </p:spPr>
      </p:pic>
      <p:sp>
        <p:nvSpPr>
          <p:cNvPr id="4" name="Rectangle 3">
            <a:extLst>
              <a:ext uri="{FF2B5EF4-FFF2-40B4-BE49-F238E27FC236}">
                <a16:creationId xmlns:a16="http://schemas.microsoft.com/office/drawing/2014/main" id="{897D917E-AF44-42E6-AC7A-CBDB2848BC9A}"/>
              </a:ext>
            </a:extLst>
          </p:cNvPr>
          <p:cNvSpPr/>
          <p:nvPr/>
        </p:nvSpPr>
        <p:spPr>
          <a:xfrm>
            <a:off x="0" y="0"/>
            <a:ext cx="12192000" cy="160528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D9CC8FA-649E-F545-8553-84D07A4410B6}"/>
              </a:ext>
            </a:extLst>
          </p:cNvPr>
          <p:cNvSpPr>
            <a:spLocks noGrp="1"/>
          </p:cNvSpPr>
          <p:nvPr>
            <p:ph type="title"/>
          </p:nvPr>
        </p:nvSpPr>
        <p:spPr>
          <a:xfrm>
            <a:off x="192618" y="556064"/>
            <a:ext cx="10715627" cy="743347"/>
          </a:xfrm>
        </p:spPr>
        <p:txBody>
          <a:bodyPr>
            <a:normAutofit fontScale="90000"/>
          </a:bodyPr>
          <a:lstStyle/>
          <a:p>
            <a:r>
              <a:rPr lang="en-US" sz="4800" b="1" dirty="0">
                <a:solidFill>
                  <a:schemeClr val="accent3">
                    <a:lumMod val="20000"/>
                    <a:lumOff val="80000"/>
                  </a:schemeClr>
                </a:solidFill>
              </a:rPr>
              <a:t>COVID-19 Pandemic: Public Assistance </a:t>
            </a:r>
            <a:br>
              <a:rPr lang="en-US" sz="4800" b="1" dirty="0">
                <a:solidFill>
                  <a:schemeClr val="accent3">
                    <a:lumMod val="20000"/>
                    <a:lumOff val="80000"/>
                  </a:schemeClr>
                </a:solidFill>
              </a:rPr>
            </a:br>
            <a:endParaRPr lang="en-US" sz="4800" dirty="0">
              <a:solidFill>
                <a:schemeClr val="accent3">
                  <a:lumMod val="20000"/>
                  <a:lumOff val="80000"/>
                </a:schemeClr>
              </a:solidFill>
            </a:endParaRPr>
          </a:p>
        </p:txBody>
      </p:sp>
      <p:sp>
        <p:nvSpPr>
          <p:cNvPr id="3" name="Text Placeholder 2">
            <a:extLst>
              <a:ext uri="{FF2B5EF4-FFF2-40B4-BE49-F238E27FC236}">
                <a16:creationId xmlns:a16="http://schemas.microsoft.com/office/drawing/2014/main" id="{39CED87B-1A0F-8F4C-8666-B2142F1F75D4}"/>
              </a:ext>
            </a:extLst>
          </p:cNvPr>
          <p:cNvSpPr>
            <a:spLocks noGrp="1"/>
          </p:cNvSpPr>
          <p:nvPr>
            <p:ph type="body" sz="quarter" idx="10"/>
          </p:nvPr>
        </p:nvSpPr>
        <p:spPr>
          <a:xfrm>
            <a:off x="199497" y="966528"/>
            <a:ext cx="10708748" cy="1148366"/>
          </a:xfrm>
        </p:spPr>
        <p:txBody>
          <a:bodyPr>
            <a:normAutofit/>
          </a:bodyPr>
          <a:lstStyle/>
          <a:p>
            <a:r>
              <a:rPr lang="en-US" sz="2800" b="1" dirty="0">
                <a:solidFill>
                  <a:schemeClr val="accent3">
                    <a:lumMod val="20000"/>
                    <a:lumOff val="80000"/>
                  </a:schemeClr>
                </a:solidFill>
                <a:ea typeface="Open Sans" panose="020B0606030504020204" pitchFamily="34" charset="0"/>
                <a:cs typeface="Open Sans" panose="020B0606030504020204" pitchFamily="34" charset="0"/>
              </a:rPr>
              <a:t>January 2022</a:t>
            </a:r>
          </a:p>
          <a:p>
            <a:endParaRPr lang="en-US" sz="2800" dirty="0">
              <a:solidFill>
                <a:schemeClr val="accent3">
                  <a:lumMod val="20000"/>
                  <a:lumOff val="80000"/>
                </a:schemeClr>
              </a:solidFill>
            </a:endParaRPr>
          </a:p>
        </p:txBody>
      </p:sp>
    </p:spTree>
    <p:extLst>
      <p:ext uri="{BB962C8B-B14F-4D97-AF65-F5344CB8AC3E}">
        <p14:creationId xmlns:p14="http://schemas.microsoft.com/office/powerpoint/2010/main" val="2081461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B93CE3-0B01-45D9-87E2-2ECEA21785E3}"/>
              </a:ext>
            </a:extLst>
          </p:cNvPr>
          <p:cNvSpPr>
            <a:spLocks noGrp="1"/>
          </p:cNvSpPr>
          <p:nvPr>
            <p:ph type="ctrTitle"/>
          </p:nvPr>
        </p:nvSpPr>
        <p:spPr>
          <a:xfrm>
            <a:off x="1223169" y="1795633"/>
            <a:ext cx="9745662" cy="1118119"/>
          </a:xfrm>
        </p:spPr>
        <p:txBody>
          <a:bodyPr>
            <a:noAutofit/>
          </a:bodyPr>
          <a:lstStyle/>
          <a:p>
            <a:r>
              <a:rPr lang="en-US" dirty="0"/>
              <a:t>Request for Public Assistance (RPA):</a:t>
            </a:r>
            <a:br>
              <a:rPr lang="en-US" dirty="0"/>
            </a:br>
            <a:r>
              <a:rPr lang="en-US" dirty="0"/>
              <a:t>Private Non-Profit</a:t>
            </a:r>
          </a:p>
        </p:txBody>
      </p:sp>
      <p:sp>
        <p:nvSpPr>
          <p:cNvPr id="3" name="Slide Number Placeholder 2">
            <a:extLst>
              <a:ext uri="{FF2B5EF4-FFF2-40B4-BE49-F238E27FC236}">
                <a16:creationId xmlns:a16="http://schemas.microsoft.com/office/drawing/2014/main" id="{CD495004-B901-48F3-97F7-131CCB5379BE}"/>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30</a:t>
            </a:fld>
            <a:endParaRPr lang="en-US"/>
          </a:p>
        </p:txBody>
      </p:sp>
      <p:pic>
        <p:nvPicPr>
          <p:cNvPr id="5" name="Picture 4">
            <a:extLst>
              <a:ext uri="{FF2B5EF4-FFF2-40B4-BE49-F238E27FC236}">
                <a16:creationId xmlns:a16="http://schemas.microsoft.com/office/drawing/2014/main" id="{2FDD7926-3D00-4136-9A3E-32EC24A4CC9D}"/>
              </a:ext>
            </a:extLst>
          </p:cNvPr>
          <p:cNvPicPr>
            <a:picLocks noChangeAspect="1"/>
          </p:cNvPicPr>
          <p:nvPr/>
        </p:nvPicPr>
        <p:blipFill rotWithShape="1">
          <a:blip r:embed="rId3">
            <a:extLst>
              <a:ext uri="{28A0092B-C50C-407E-A947-70E740481C1C}">
                <a14:useLocalDpi xmlns:a14="http://schemas.microsoft.com/office/drawing/2010/main" val="0"/>
              </a:ext>
            </a:extLst>
          </a:blip>
          <a:srcRect t="5656"/>
          <a:stretch/>
        </p:blipFill>
        <p:spPr>
          <a:xfrm>
            <a:off x="7703420" y="2230468"/>
            <a:ext cx="3967211" cy="3943320"/>
          </a:xfrm>
          <a:prstGeom prst="rect">
            <a:avLst/>
          </a:prstGeom>
        </p:spPr>
      </p:pic>
    </p:spTree>
    <p:extLst>
      <p:ext uri="{BB962C8B-B14F-4D97-AF65-F5344CB8AC3E}">
        <p14:creationId xmlns:p14="http://schemas.microsoft.com/office/powerpoint/2010/main" val="3235044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0B04B4-D547-46FB-8795-668F8CB0391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456834" y="1383018"/>
            <a:ext cx="11195904" cy="5336817"/>
          </a:xfrm>
        </p:spPr>
      </p:pic>
      <p:sp>
        <p:nvSpPr>
          <p:cNvPr id="2" name="Title 1">
            <a:extLst>
              <a:ext uri="{FF2B5EF4-FFF2-40B4-BE49-F238E27FC236}">
                <a16:creationId xmlns:a16="http://schemas.microsoft.com/office/drawing/2014/main" id="{F12DA683-49DF-41ED-9ADF-75362F912250}"/>
              </a:ext>
            </a:extLst>
          </p:cNvPr>
          <p:cNvSpPr>
            <a:spLocks noGrp="1"/>
          </p:cNvSpPr>
          <p:nvPr>
            <p:ph type="title"/>
          </p:nvPr>
        </p:nvSpPr>
        <p:spPr>
          <a:xfrm>
            <a:off x="738189" y="452440"/>
            <a:ext cx="10715627" cy="743347"/>
          </a:xfrm>
        </p:spPr>
        <p:txBody>
          <a:bodyPr>
            <a:normAutofit/>
          </a:bodyPr>
          <a:lstStyle/>
          <a:p>
            <a:r>
              <a:rPr lang="en-US" dirty="0"/>
              <a:t>Submit RPA from Dashboard</a:t>
            </a:r>
          </a:p>
        </p:txBody>
      </p:sp>
      <p:sp>
        <p:nvSpPr>
          <p:cNvPr id="6" name="Slide Number Placeholder 5">
            <a:extLst>
              <a:ext uri="{FF2B5EF4-FFF2-40B4-BE49-F238E27FC236}">
                <a16:creationId xmlns:a16="http://schemas.microsoft.com/office/drawing/2014/main" id="{D000A39F-25C2-44B7-B0F2-B5B330C46946}"/>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31</a:t>
            </a:fld>
            <a:endParaRPr lang="en-US"/>
          </a:p>
        </p:txBody>
      </p:sp>
      <p:sp>
        <p:nvSpPr>
          <p:cNvPr id="5" name="Rounded Rectangular Callout 4">
            <a:extLst>
              <a:ext uri="{FF2B5EF4-FFF2-40B4-BE49-F238E27FC236}">
                <a16:creationId xmlns:a16="http://schemas.microsoft.com/office/drawing/2014/main" id="{BCD4637A-688D-4289-AE6A-721B63606C35}"/>
              </a:ext>
            </a:extLst>
          </p:cNvPr>
          <p:cNvSpPr/>
          <p:nvPr/>
        </p:nvSpPr>
        <p:spPr>
          <a:xfrm>
            <a:off x="5184406" y="2901697"/>
            <a:ext cx="2479634" cy="437923"/>
          </a:xfrm>
          <a:prstGeom prst="wedgeRoundRectCallout">
            <a:avLst>
              <a:gd name="adj1" fmla="val -60204"/>
              <a:gd name="adj2" fmla="val -49194"/>
              <a:gd name="adj3" fmla="val 16667"/>
            </a:avLst>
          </a:prstGeom>
          <a:solidFill>
            <a:schemeClr val="bg1"/>
          </a:solidFill>
          <a:ln w="381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tx1"/>
                </a:solidFill>
                <a:latin typeface="Calibri" panose="020F0502020204030204" pitchFamily="34" charset="0"/>
                <a:cs typeface="Calibri" panose="020F0502020204030204" pitchFamily="34" charset="0"/>
              </a:rPr>
              <a:t>Click to </a:t>
            </a:r>
            <a:r>
              <a:rPr lang="en-US" b="1" dirty="0">
                <a:ln w="0"/>
                <a:solidFill>
                  <a:schemeClr val="tx1"/>
                </a:solidFill>
                <a:latin typeface="Calibri" panose="020F0502020204030204" pitchFamily="34" charset="0"/>
                <a:cs typeface="Calibri" panose="020F0502020204030204" pitchFamily="34" charset="0"/>
              </a:rPr>
              <a:t>Submit RPA</a:t>
            </a:r>
          </a:p>
        </p:txBody>
      </p:sp>
      <p:sp>
        <p:nvSpPr>
          <p:cNvPr id="3" name="Rectangle 2">
            <a:extLst>
              <a:ext uri="{FF2B5EF4-FFF2-40B4-BE49-F238E27FC236}">
                <a16:creationId xmlns:a16="http://schemas.microsoft.com/office/drawing/2014/main" id="{49CFC801-29E2-4A51-8FF3-AA04BA0267C0}"/>
              </a:ext>
            </a:extLst>
          </p:cNvPr>
          <p:cNvSpPr/>
          <p:nvPr/>
        </p:nvSpPr>
        <p:spPr>
          <a:xfrm>
            <a:off x="1801445" y="2495549"/>
            <a:ext cx="2958123" cy="437923"/>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3502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D848319-3F2B-41CA-B71E-22611F0ACF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2805" y="1423740"/>
            <a:ext cx="8108826" cy="5245397"/>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a:t>Request for Public Assistance - Start</a:t>
            </a:r>
          </a:p>
        </p:txBody>
      </p:sp>
      <p:sp>
        <p:nvSpPr>
          <p:cNvPr id="3" name="Slide Number Placeholder 2">
            <a:extLst>
              <a:ext uri="{FF2B5EF4-FFF2-40B4-BE49-F238E27FC236}">
                <a16:creationId xmlns:a16="http://schemas.microsoft.com/office/drawing/2014/main" id="{667EE876-2936-4BB9-B8A3-9361633EFDF8}"/>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32</a:t>
            </a:fld>
            <a:endParaRPr lang="en-US"/>
          </a:p>
        </p:txBody>
      </p:sp>
      <p:sp>
        <p:nvSpPr>
          <p:cNvPr id="5" name="Speech Bubble: Rectangle with Corners Rounded 4">
            <a:extLst>
              <a:ext uri="{FF2B5EF4-FFF2-40B4-BE49-F238E27FC236}">
                <a16:creationId xmlns:a16="http://schemas.microsoft.com/office/drawing/2014/main" id="{37C157DC-8CF7-4F27-B63C-CF4DACCDC669}"/>
              </a:ext>
            </a:extLst>
          </p:cNvPr>
          <p:cNvSpPr/>
          <p:nvPr/>
        </p:nvSpPr>
        <p:spPr>
          <a:xfrm>
            <a:off x="8975558" y="1849777"/>
            <a:ext cx="2407167" cy="1028464"/>
          </a:xfrm>
          <a:prstGeom prst="wedgeRoundRectCallout">
            <a:avLst>
              <a:gd name="adj1" fmla="val -19663"/>
              <a:gd name="adj2" fmla="val -40889"/>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cs typeface="Calibri" panose="020F0502020204030204" pitchFamily="34" charset="0"/>
              </a:rPr>
              <a:t>Step 1: </a:t>
            </a:r>
            <a:r>
              <a:rPr lang="en-US" b="1" dirty="0">
                <a:latin typeface="Calibri" panose="020F0502020204030204" pitchFamily="34" charset="0"/>
                <a:cs typeface="Calibri" panose="020F0502020204030204" pitchFamily="34" charset="0"/>
              </a:rPr>
              <a:t>Read and Save </a:t>
            </a:r>
            <a:r>
              <a:rPr lang="en-US" dirty="0">
                <a:latin typeface="Calibri" panose="020F0502020204030204" pitchFamily="34" charset="0"/>
                <a:cs typeface="Calibri" panose="020F0502020204030204" pitchFamily="34" charset="0"/>
              </a:rPr>
              <a:t>the following </a:t>
            </a:r>
            <a:r>
              <a:rPr lang="en-US" b="1" dirty="0">
                <a:latin typeface="Calibri" panose="020F0502020204030204" pitchFamily="34" charset="0"/>
                <a:cs typeface="Calibri" panose="020F0502020204030204" pitchFamily="34" charset="0"/>
              </a:rPr>
              <a:t>information</a:t>
            </a:r>
          </a:p>
        </p:txBody>
      </p:sp>
      <p:sp>
        <p:nvSpPr>
          <p:cNvPr id="7" name="Speech Bubble: Rectangle with Corners Rounded 6">
            <a:extLst>
              <a:ext uri="{FF2B5EF4-FFF2-40B4-BE49-F238E27FC236}">
                <a16:creationId xmlns:a16="http://schemas.microsoft.com/office/drawing/2014/main" id="{9A976667-5700-449D-8048-0832E4CDC222}"/>
              </a:ext>
            </a:extLst>
          </p:cNvPr>
          <p:cNvSpPr/>
          <p:nvPr/>
        </p:nvSpPr>
        <p:spPr>
          <a:xfrm>
            <a:off x="8651632" y="6010032"/>
            <a:ext cx="1887782" cy="619210"/>
          </a:xfrm>
          <a:prstGeom prst="wedgeRoundRectCallout">
            <a:avLst>
              <a:gd name="adj1" fmla="val -81806"/>
              <a:gd name="adj2" fmla="val 14428"/>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cs typeface="Calibri" panose="020F0502020204030204" pitchFamily="34" charset="0"/>
              </a:rPr>
              <a:t>Step 2: </a:t>
            </a:r>
            <a:r>
              <a:rPr lang="en-US" b="1" dirty="0">
                <a:latin typeface="Calibri" panose="020F0502020204030204" pitchFamily="34" charset="0"/>
                <a:cs typeface="Calibri" panose="020F0502020204030204" pitchFamily="34" charset="0"/>
              </a:rPr>
              <a:t>Click Proceed</a:t>
            </a:r>
          </a:p>
        </p:txBody>
      </p:sp>
    </p:spTree>
    <p:extLst>
      <p:ext uri="{BB962C8B-B14F-4D97-AF65-F5344CB8AC3E}">
        <p14:creationId xmlns:p14="http://schemas.microsoft.com/office/powerpoint/2010/main" val="2396676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2CFC80-9A75-4C82-A3A9-84C876368B6C}"/>
              </a:ext>
            </a:extLst>
          </p:cNvPr>
          <p:cNvSpPr/>
          <p:nvPr/>
        </p:nvSpPr>
        <p:spPr>
          <a:xfrm>
            <a:off x="229192" y="3317652"/>
            <a:ext cx="10808677" cy="321212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098" name="Picture 2">
            <a:extLst>
              <a:ext uri="{FF2B5EF4-FFF2-40B4-BE49-F238E27FC236}">
                <a16:creationId xmlns:a16="http://schemas.microsoft.com/office/drawing/2014/main" id="{D19F6C50-E0A0-4A68-B0AA-B3B6D090F8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8188" y="1406675"/>
            <a:ext cx="8140089" cy="5046856"/>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a:t>RPA - Declaration and Applicant Information </a:t>
            </a:r>
          </a:p>
        </p:txBody>
      </p:sp>
      <p:sp>
        <p:nvSpPr>
          <p:cNvPr id="3" name="Slide Number Placeholder 2">
            <a:extLst>
              <a:ext uri="{FF2B5EF4-FFF2-40B4-BE49-F238E27FC236}">
                <a16:creationId xmlns:a16="http://schemas.microsoft.com/office/drawing/2014/main" id="{1F816301-6B94-4CE2-A063-AD5D57C74A5A}"/>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33</a:t>
            </a:fld>
            <a:endParaRPr lang="en-US"/>
          </a:p>
        </p:txBody>
      </p:sp>
      <p:pic>
        <p:nvPicPr>
          <p:cNvPr id="9" name="Picture 2">
            <a:extLst>
              <a:ext uri="{FF2B5EF4-FFF2-40B4-BE49-F238E27FC236}">
                <a16:creationId xmlns:a16="http://schemas.microsoft.com/office/drawing/2014/main" id="{B076177D-4C63-4A37-B325-550EE9DA0A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6444" r="474" b="598"/>
          <a:stretch/>
        </p:blipFill>
        <p:spPr bwMode="auto">
          <a:xfrm>
            <a:off x="571821" y="6114653"/>
            <a:ext cx="8894788" cy="743347"/>
          </a:xfrm>
          <a:prstGeom prst="rect">
            <a:avLst/>
          </a:prstGeom>
          <a:noFill/>
          <a:extLst>
            <a:ext uri="{909E8E84-426E-40DD-AFC4-6F175D3DCCD1}">
              <a14:hiddenFill xmlns:a14="http://schemas.microsoft.com/office/drawing/2010/main">
                <a:solidFill>
                  <a:srgbClr val="FFFFFF"/>
                </a:solidFill>
              </a14:hiddenFill>
            </a:ext>
          </a:extLst>
        </p:spPr>
      </p:pic>
      <p:sp>
        <p:nvSpPr>
          <p:cNvPr id="6" name="Right Brace 5">
            <a:extLst>
              <a:ext uri="{FF2B5EF4-FFF2-40B4-BE49-F238E27FC236}">
                <a16:creationId xmlns:a16="http://schemas.microsoft.com/office/drawing/2014/main" id="{1707EC2A-53E5-49AA-8D92-27AF245418AB}"/>
              </a:ext>
            </a:extLst>
          </p:cNvPr>
          <p:cNvSpPr/>
          <p:nvPr/>
        </p:nvSpPr>
        <p:spPr bwMode="auto">
          <a:xfrm>
            <a:off x="6588997" y="3427909"/>
            <a:ext cx="352044" cy="2808767"/>
          </a:xfrm>
          <a:prstGeom prst="rightBrace">
            <a:avLst>
              <a:gd name="adj1" fmla="val 66410"/>
              <a:gd name="adj2" fmla="val 51576"/>
            </a:avLst>
          </a:prstGeom>
          <a:ln w="38100">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b="1">
              <a:latin typeface="Arial" charset="0"/>
              <a:cs typeface="Arial" charset="0"/>
            </a:endParaRPr>
          </a:p>
          <a:p>
            <a:pPr defTabSz="914400" fontAlgn="base">
              <a:spcBef>
                <a:spcPct val="0"/>
              </a:spcBef>
              <a:spcAft>
                <a:spcPct val="0"/>
              </a:spcAft>
            </a:pPr>
            <a:endParaRPr lang="en-US" b="1">
              <a:latin typeface="Arial" charset="0"/>
              <a:cs typeface="Arial" charset="0"/>
            </a:endParaRPr>
          </a:p>
        </p:txBody>
      </p:sp>
      <p:sp>
        <p:nvSpPr>
          <p:cNvPr id="7" name="Speech Bubble: Rectangle with Corners Rounded 6">
            <a:extLst>
              <a:ext uri="{FF2B5EF4-FFF2-40B4-BE49-F238E27FC236}">
                <a16:creationId xmlns:a16="http://schemas.microsoft.com/office/drawing/2014/main" id="{6D22E1CD-1A59-4A2D-A5ED-90030632BAD4}"/>
              </a:ext>
            </a:extLst>
          </p:cNvPr>
          <p:cNvSpPr/>
          <p:nvPr/>
        </p:nvSpPr>
        <p:spPr>
          <a:xfrm>
            <a:off x="8306895" y="5281049"/>
            <a:ext cx="1882448" cy="502331"/>
          </a:xfrm>
          <a:prstGeom prst="wedgeRoundRectCallout">
            <a:avLst>
              <a:gd name="adj1" fmla="val -45958"/>
              <a:gd name="adj2" fmla="val 135574"/>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atin typeface="Calibri" panose="020F0502020204030204" pitchFamily="34" charset="0"/>
                <a:cs typeface="Calibri" panose="020F0502020204030204" pitchFamily="34" charset="0"/>
              </a:rPr>
              <a:t>Click </a:t>
            </a:r>
            <a:r>
              <a:rPr lang="en-US" b="1">
                <a:latin typeface="Calibri" panose="020F0502020204030204" pitchFamily="34" charset="0"/>
                <a:cs typeface="Calibri" panose="020F0502020204030204" pitchFamily="34" charset="0"/>
              </a:rPr>
              <a:t>Proceed</a:t>
            </a:r>
          </a:p>
        </p:txBody>
      </p:sp>
      <p:sp>
        <p:nvSpPr>
          <p:cNvPr id="8" name="Speech Bubble: Rectangle with Corners Rounded 7">
            <a:extLst>
              <a:ext uri="{FF2B5EF4-FFF2-40B4-BE49-F238E27FC236}">
                <a16:creationId xmlns:a16="http://schemas.microsoft.com/office/drawing/2014/main" id="{C9F4CC5A-0371-4F35-9A1C-DEEADE382AC4}"/>
              </a:ext>
            </a:extLst>
          </p:cNvPr>
          <p:cNvSpPr/>
          <p:nvPr/>
        </p:nvSpPr>
        <p:spPr>
          <a:xfrm>
            <a:off x="7733114" y="3801069"/>
            <a:ext cx="2291898" cy="543416"/>
          </a:xfrm>
          <a:prstGeom prst="wedgeRoundRectCallout">
            <a:avLst>
              <a:gd name="adj1" fmla="val -17873"/>
              <a:gd name="adj2" fmla="val -47226"/>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latin typeface="Calibri" panose="020F0502020204030204" pitchFamily="34" charset="0"/>
                <a:cs typeface="Calibri" panose="020F0502020204030204" pitchFamily="34" charset="0"/>
              </a:rPr>
              <a:t>Enter </a:t>
            </a:r>
            <a:r>
              <a:rPr lang="en-US" dirty="0">
                <a:latin typeface="Calibri" panose="020F0502020204030204" pitchFamily="34" charset="0"/>
                <a:cs typeface="Calibri" panose="020F0502020204030204" pitchFamily="34" charset="0"/>
              </a:rPr>
              <a:t>the following </a:t>
            </a:r>
            <a:r>
              <a:rPr lang="en-US" b="1" dirty="0">
                <a:latin typeface="Calibri" panose="020F0502020204030204" pitchFamily="34" charset="0"/>
                <a:cs typeface="Calibri" panose="020F0502020204030204" pitchFamily="34" charset="0"/>
              </a:rPr>
              <a:t>information</a:t>
            </a:r>
          </a:p>
        </p:txBody>
      </p:sp>
    </p:spTree>
    <p:extLst>
      <p:ext uri="{BB962C8B-B14F-4D97-AF65-F5344CB8AC3E}">
        <p14:creationId xmlns:p14="http://schemas.microsoft.com/office/powerpoint/2010/main" val="33880795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FD3B814-1AD2-4231-8F64-3AE6452A2D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4988" y="1375568"/>
            <a:ext cx="10133012" cy="5294499"/>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a:t>RPA - Applicant Experience</a:t>
            </a:r>
          </a:p>
        </p:txBody>
      </p:sp>
      <p:sp>
        <p:nvSpPr>
          <p:cNvPr id="3" name="Slide Number Placeholder 2">
            <a:extLst>
              <a:ext uri="{FF2B5EF4-FFF2-40B4-BE49-F238E27FC236}">
                <a16:creationId xmlns:a16="http://schemas.microsoft.com/office/drawing/2014/main" id="{21F6DCF7-6703-4D3A-8C2C-E0B69C2EFFF1}"/>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34</a:t>
            </a:fld>
            <a:endParaRPr lang="en-US"/>
          </a:p>
        </p:txBody>
      </p:sp>
      <p:sp>
        <p:nvSpPr>
          <p:cNvPr id="7" name="Speech Bubble: Rectangle with Corners Rounded 6">
            <a:extLst>
              <a:ext uri="{FF2B5EF4-FFF2-40B4-BE49-F238E27FC236}">
                <a16:creationId xmlns:a16="http://schemas.microsoft.com/office/drawing/2014/main" id="{6FDECE69-B400-4024-9420-126B17D09C2C}"/>
              </a:ext>
            </a:extLst>
          </p:cNvPr>
          <p:cNvSpPr/>
          <p:nvPr/>
        </p:nvSpPr>
        <p:spPr>
          <a:xfrm>
            <a:off x="7003960" y="4758286"/>
            <a:ext cx="2094516" cy="724146"/>
          </a:xfrm>
          <a:prstGeom prst="wedgeRoundRectCallout">
            <a:avLst>
              <a:gd name="adj1" fmla="val -23123"/>
              <a:gd name="adj2" fmla="val -41654"/>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atin typeface="Calibri" panose="020F0502020204030204" pitchFamily="34" charset="0"/>
                <a:cs typeface="Calibri" panose="020F0502020204030204" pitchFamily="34" charset="0"/>
              </a:rPr>
              <a:t>Select the Applicable Answer</a:t>
            </a:r>
          </a:p>
        </p:txBody>
      </p:sp>
    </p:spTree>
    <p:extLst>
      <p:ext uri="{BB962C8B-B14F-4D97-AF65-F5344CB8AC3E}">
        <p14:creationId xmlns:p14="http://schemas.microsoft.com/office/powerpoint/2010/main" val="1494857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9A7A2C-86D0-4447-B14C-D8D88D8C2B5A}"/>
              </a:ext>
            </a:extLst>
          </p:cNvPr>
          <p:cNvSpPr/>
          <p:nvPr/>
        </p:nvSpPr>
        <p:spPr>
          <a:xfrm>
            <a:off x="6635262" y="4939323"/>
            <a:ext cx="4361351" cy="183661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170" name="Picture 2">
            <a:extLst>
              <a:ext uri="{FF2B5EF4-FFF2-40B4-BE49-F238E27FC236}">
                <a16:creationId xmlns:a16="http://schemas.microsoft.com/office/drawing/2014/main" id="{283D21B6-EB6E-4F1E-A445-296A85D5151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35"/>
          <a:stretch/>
        </p:blipFill>
        <p:spPr bwMode="auto">
          <a:xfrm>
            <a:off x="527172" y="1424088"/>
            <a:ext cx="8917287" cy="5226804"/>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a:t>RPA - Impacts 1/2 </a:t>
            </a:r>
          </a:p>
        </p:txBody>
      </p:sp>
      <p:sp>
        <p:nvSpPr>
          <p:cNvPr id="3" name="Slide Number Placeholder 2">
            <a:extLst>
              <a:ext uri="{FF2B5EF4-FFF2-40B4-BE49-F238E27FC236}">
                <a16:creationId xmlns:a16="http://schemas.microsoft.com/office/drawing/2014/main" id="{2F056DFC-FFFD-4159-AB61-F0E77FA33FF4}"/>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35</a:t>
            </a:fld>
            <a:endParaRPr lang="en-US"/>
          </a:p>
        </p:txBody>
      </p:sp>
      <p:sp>
        <p:nvSpPr>
          <p:cNvPr id="6" name="Speech Bubble: Rectangle with Corners Rounded 5">
            <a:extLst>
              <a:ext uri="{FF2B5EF4-FFF2-40B4-BE49-F238E27FC236}">
                <a16:creationId xmlns:a16="http://schemas.microsoft.com/office/drawing/2014/main" id="{7ACF4C5E-434E-421D-90AB-504DAEFA4D06}"/>
              </a:ext>
            </a:extLst>
          </p:cNvPr>
          <p:cNvSpPr/>
          <p:nvPr/>
        </p:nvSpPr>
        <p:spPr>
          <a:xfrm>
            <a:off x="6272213" y="2687749"/>
            <a:ext cx="4267200" cy="1094153"/>
          </a:xfrm>
          <a:prstGeom prst="wedgeRoundRectCallout">
            <a:avLst>
              <a:gd name="adj1" fmla="val -23790"/>
              <a:gd name="adj2" fmla="val -51480"/>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cs typeface="Calibri" panose="020F0502020204030204" pitchFamily="34" charset="0"/>
              </a:rPr>
              <a:t>This Section will give your Program Delivery Manager an understanding of how the event effected your organization</a:t>
            </a:r>
          </a:p>
        </p:txBody>
      </p:sp>
    </p:spTree>
    <p:extLst>
      <p:ext uri="{BB962C8B-B14F-4D97-AF65-F5344CB8AC3E}">
        <p14:creationId xmlns:p14="http://schemas.microsoft.com/office/powerpoint/2010/main" val="904472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C8DE3A-2799-4076-84DB-41EA965B4034}"/>
              </a:ext>
            </a:extLst>
          </p:cNvPr>
          <p:cNvSpPr/>
          <p:nvPr/>
        </p:nvSpPr>
        <p:spPr>
          <a:xfrm>
            <a:off x="6635262" y="4939323"/>
            <a:ext cx="4361351" cy="183661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194" name="Picture 2">
            <a:extLst>
              <a:ext uri="{FF2B5EF4-FFF2-40B4-BE49-F238E27FC236}">
                <a16:creationId xmlns:a16="http://schemas.microsoft.com/office/drawing/2014/main" id="{BA386870-6046-4019-B367-C0CD336A24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3141" y="1398172"/>
            <a:ext cx="8026354" cy="5307427"/>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a:t>RPA - Impacts 2/2 </a:t>
            </a:r>
          </a:p>
        </p:txBody>
      </p:sp>
      <p:sp>
        <p:nvSpPr>
          <p:cNvPr id="3" name="Slide Number Placeholder 2">
            <a:extLst>
              <a:ext uri="{FF2B5EF4-FFF2-40B4-BE49-F238E27FC236}">
                <a16:creationId xmlns:a16="http://schemas.microsoft.com/office/drawing/2014/main" id="{D599442F-F384-42CA-A43B-AD7E5B3EFC0E}"/>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36</a:t>
            </a:fld>
            <a:endParaRPr lang="en-US"/>
          </a:p>
        </p:txBody>
      </p:sp>
      <p:sp>
        <p:nvSpPr>
          <p:cNvPr id="7" name="Speech Bubble: Rectangle with Corners Rounded 6">
            <a:extLst>
              <a:ext uri="{FF2B5EF4-FFF2-40B4-BE49-F238E27FC236}">
                <a16:creationId xmlns:a16="http://schemas.microsoft.com/office/drawing/2014/main" id="{33076514-B4BF-4482-9FC2-101ACA652521}"/>
              </a:ext>
            </a:extLst>
          </p:cNvPr>
          <p:cNvSpPr/>
          <p:nvPr/>
        </p:nvSpPr>
        <p:spPr>
          <a:xfrm>
            <a:off x="8580717" y="5922622"/>
            <a:ext cx="1683036" cy="502331"/>
          </a:xfrm>
          <a:prstGeom prst="wedgeRoundRectCallout">
            <a:avLst>
              <a:gd name="adj1" fmla="val -95323"/>
              <a:gd name="adj2" fmla="val 48514"/>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atin typeface="Calibri" panose="020F0502020204030204" pitchFamily="34" charset="0"/>
                <a:cs typeface="Calibri" panose="020F0502020204030204" pitchFamily="34" charset="0"/>
              </a:rPr>
              <a:t>Click</a:t>
            </a:r>
            <a:r>
              <a:rPr lang="en-US" b="1">
                <a:latin typeface="Calibri" panose="020F0502020204030204" pitchFamily="34" charset="0"/>
                <a:cs typeface="Calibri" panose="020F0502020204030204" pitchFamily="34" charset="0"/>
              </a:rPr>
              <a:t> Proceed</a:t>
            </a:r>
          </a:p>
        </p:txBody>
      </p:sp>
      <p:sp>
        <p:nvSpPr>
          <p:cNvPr id="8" name="Speech Bubble: Rectangle with Corners Rounded 7">
            <a:extLst>
              <a:ext uri="{FF2B5EF4-FFF2-40B4-BE49-F238E27FC236}">
                <a16:creationId xmlns:a16="http://schemas.microsoft.com/office/drawing/2014/main" id="{97B1C0A0-72CF-4105-81F9-6EBAFA108EBA}"/>
              </a:ext>
            </a:extLst>
          </p:cNvPr>
          <p:cNvSpPr/>
          <p:nvPr/>
        </p:nvSpPr>
        <p:spPr>
          <a:xfrm>
            <a:off x="6782784" y="2140974"/>
            <a:ext cx="2460276" cy="724146"/>
          </a:xfrm>
          <a:prstGeom prst="wedgeRoundRectCallout">
            <a:avLst>
              <a:gd name="adj1" fmla="val -23123"/>
              <a:gd name="adj2" fmla="val -41654"/>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a:latin typeface="Calibri" panose="020F0502020204030204" pitchFamily="34" charset="0"/>
                <a:cs typeface="Calibri" panose="020F0502020204030204" pitchFamily="34" charset="0"/>
              </a:rPr>
              <a:t>Select or Enter the Applicable Answer</a:t>
            </a:r>
          </a:p>
        </p:txBody>
      </p:sp>
    </p:spTree>
    <p:extLst>
      <p:ext uri="{BB962C8B-B14F-4D97-AF65-F5344CB8AC3E}">
        <p14:creationId xmlns:p14="http://schemas.microsoft.com/office/powerpoint/2010/main" val="985525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6088DA-3F46-42FD-9427-6A6170972CC9}"/>
              </a:ext>
            </a:extLst>
          </p:cNvPr>
          <p:cNvSpPr/>
          <p:nvPr/>
        </p:nvSpPr>
        <p:spPr>
          <a:xfrm>
            <a:off x="6635262" y="4939323"/>
            <a:ext cx="4361351" cy="183661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218" name="Picture 2">
            <a:extLst>
              <a:ext uri="{FF2B5EF4-FFF2-40B4-BE49-F238E27FC236}">
                <a16:creationId xmlns:a16="http://schemas.microsoft.com/office/drawing/2014/main" id="{9791C0E5-DDCB-4FEF-9138-C32F3CCFF40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01"/>
          <a:stretch/>
        </p:blipFill>
        <p:spPr bwMode="auto">
          <a:xfrm>
            <a:off x="551530" y="1397952"/>
            <a:ext cx="8615915" cy="5308927"/>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dirty="0"/>
              <a:t>RPA - Facility Information 1/6</a:t>
            </a:r>
          </a:p>
        </p:txBody>
      </p:sp>
      <p:sp>
        <p:nvSpPr>
          <p:cNvPr id="3" name="Slide Number Placeholder 2">
            <a:extLst>
              <a:ext uri="{FF2B5EF4-FFF2-40B4-BE49-F238E27FC236}">
                <a16:creationId xmlns:a16="http://schemas.microsoft.com/office/drawing/2014/main" id="{418C5C6B-F018-4708-91D1-F8D753BED615}"/>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37</a:t>
            </a:fld>
            <a:endParaRPr lang="en-US"/>
          </a:p>
        </p:txBody>
      </p:sp>
      <p:sp>
        <p:nvSpPr>
          <p:cNvPr id="5" name="Speech Bubble: Rectangle with Corners Rounded 4">
            <a:extLst>
              <a:ext uri="{FF2B5EF4-FFF2-40B4-BE49-F238E27FC236}">
                <a16:creationId xmlns:a16="http://schemas.microsoft.com/office/drawing/2014/main" id="{7DEA28FA-74F2-41D1-BCDF-C0DA080E943B}"/>
              </a:ext>
            </a:extLst>
          </p:cNvPr>
          <p:cNvSpPr/>
          <p:nvPr/>
        </p:nvSpPr>
        <p:spPr>
          <a:xfrm>
            <a:off x="5473553" y="4939323"/>
            <a:ext cx="1613474" cy="668527"/>
          </a:xfrm>
          <a:prstGeom prst="wedgeRoundRectCallout">
            <a:avLst>
              <a:gd name="adj1" fmla="val -71531"/>
              <a:gd name="adj2" fmla="val 28039"/>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atin typeface="Calibri" panose="020F0502020204030204" pitchFamily="34" charset="0"/>
                <a:cs typeface="Calibri" panose="020F0502020204030204" pitchFamily="34" charset="0"/>
              </a:rPr>
              <a:t>Click</a:t>
            </a:r>
            <a:r>
              <a:rPr lang="en-US" b="1">
                <a:latin typeface="Calibri" panose="020F0502020204030204" pitchFamily="34" charset="0"/>
                <a:cs typeface="Calibri" panose="020F0502020204030204" pitchFamily="34" charset="0"/>
              </a:rPr>
              <a:t> + Add Facility</a:t>
            </a:r>
          </a:p>
        </p:txBody>
      </p:sp>
      <p:sp>
        <p:nvSpPr>
          <p:cNvPr id="8" name="Rectangle: Rounded Corners 7">
            <a:extLst>
              <a:ext uri="{FF2B5EF4-FFF2-40B4-BE49-F238E27FC236}">
                <a16:creationId xmlns:a16="http://schemas.microsoft.com/office/drawing/2014/main" id="{9C4A0EA9-C236-484E-9101-2684F379AB58}"/>
              </a:ext>
            </a:extLst>
          </p:cNvPr>
          <p:cNvSpPr/>
          <p:nvPr/>
        </p:nvSpPr>
        <p:spPr>
          <a:xfrm>
            <a:off x="7815493" y="2491327"/>
            <a:ext cx="4075872" cy="2043486"/>
          </a:xfrm>
          <a:prstGeom prst="roundRect">
            <a:avLst/>
          </a:prstGeom>
          <a:solidFill>
            <a:srgbClr val="FFFFFF"/>
          </a:solid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t>FEMA must determine whether a PNP owns or operates at lease one facility that provides an eligible service. If unsure if it owns or operates an eligible facility several can be listed in this section</a:t>
            </a:r>
          </a:p>
        </p:txBody>
      </p:sp>
    </p:spTree>
    <p:extLst>
      <p:ext uri="{BB962C8B-B14F-4D97-AF65-F5344CB8AC3E}">
        <p14:creationId xmlns:p14="http://schemas.microsoft.com/office/powerpoint/2010/main" val="335241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057B87-5B11-491E-865A-260186E15582}"/>
              </a:ext>
            </a:extLst>
          </p:cNvPr>
          <p:cNvSpPr/>
          <p:nvPr/>
        </p:nvSpPr>
        <p:spPr>
          <a:xfrm>
            <a:off x="6635262" y="4939323"/>
            <a:ext cx="4361351" cy="183661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242" name="Picture 2">
            <a:extLst>
              <a:ext uri="{FF2B5EF4-FFF2-40B4-BE49-F238E27FC236}">
                <a16:creationId xmlns:a16="http://schemas.microsoft.com/office/drawing/2014/main" id="{03D5F6CB-AF41-4E0D-9AFB-E2EB047BD05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14"/>
          <a:stretch/>
        </p:blipFill>
        <p:spPr bwMode="auto">
          <a:xfrm>
            <a:off x="553341" y="1441245"/>
            <a:ext cx="7986927" cy="5279985"/>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dirty="0"/>
              <a:t>RPA - Facility Information 2/6 </a:t>
            </a:r>
          </a:p>
        </p:txBody>
      </p:sp>
      <p:sp>
        <p:nvSpPr>
          <p:cNvPr id="3" name="Slide Number Placeholder 2">
            <a:extLst>
              <a:ext uri="{FF2B5EF4-FFF2-40B4-BE49-F238E27FC236}">
                <a16:creationId xmlns:a16="http://schemas.microsoft.com/office/drawing/2014/main" id="{78622FCA-968C-48E4-A849-254B617255F2}"/>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38</a:t>
            </a:fld>
            <a:endParaRPr lang="en-US"/>
          </a:p>
        </p:txBody>
      </p:sp>
      <p:sp>
        <p:nvSpPr>
          <p:cNvPr id="6" name="Speech Bubble: Rectangle with Corners Rounded 5">
            <a:extLst>
              <a:ext uri="{FF2B5EF4-FFF2-40B4-BE49-F238E27FC236}">
                <a16:creationId xmlns:a16="http://schemas.microsoft.com/office/drawing/2014/main" id="{B8AD3897-384A-4F59-827B-A808CBB54F14}"/>
              </a:ext>
            </a:extLst>
          </p:cNvPr>
          <p:cNvSpPr/>
          <p:nvPr/>
        </p:nvSpPr>
        <p:spPr>
          <a:xfrm>
            <a:off x="8234238" y="2972879"/>
            <a:ext cx="2577547" cy="912242"/>
          </a:xfrm>
          <a:prstGeom prst="wedgeRoundRectCallout">
            <a:avLst>
              <a:gd name="adj1" fmla="val -23255"/>
              <a:gd name="adj2" fmla="val -32889"/>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a:latin typeface="Calibri" panose="020F0502020204030204" pitchFamily="34" charset="0"/>
                <a:cs typeface="Calibri" panose="020F0502020204030204" pitchFamily="34" charset="0"/>
              </a:rPr>
              <a:t>Select</a:t>
            </a:r>
            <a:r>
              <a:rPr lang="en-US">
                <a:latin typeface="Calibri" panose="020F0502020204030204" pitchFamily="34" charset="0"/>
                <a:cs typeface="Calibri" panose="020F0502020204030204" pitchFamily="34" charset="0"/>
              </a:rPr>
              <a:t> and  </a:t>
            </a:r>
            <a:r>
              <a:rPr lang="en-US" b="1">
                <a:latin typeface="Calibri" panose="020F0502020204030204" pitchFamily="34" charset="0"/>
                <a:cs typeface="Calibri" panose="020F0502020204030204" pitchFamily="34" charset="0"/>
              </a:rPr>
              <a:t>Enter </a:t>
            </a:r>
            <a:r>
              <a:rPr lang="en-US">
                <a:latin typeface="Calibri" panose="020F0502020204030204" pitchFamily="34" charset="0"/>
                <a:cs typeface="Calibri" panose="020F0502020204030204" pitchFamily="34" charset="0"/>
              </a:rPr>
              <a:t>the applicable information</a:t>
            </a:r>
          </a:p>
        </p:txBody>
      </p:sp>
    </p:spTree>
    <p:extLst>
      <p:ext uri="{BB962C8B-B14F-4D97-AF65-F5344CB8AC3E}">
        <p14:creationId xmlns:p14="http://schemas.microsoft.com/office/powerpoint/2010/main" val="3749028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85DB7B-81F7-4BBC-8541-495CAC240F5A}"/>
              </a:ext>
            </a:extLst>
          </p:cNvPr>
          <p:cNvSpPr/>
          <p:nvPr/>
        </p:nvSpPr>
        <p:spPr>
          <a:xfrm>
            <a:off x="6877539" y="4939323"/>
            <a:ext cx="4361351" cy="183661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266" name="Picture 2">
            <a:extLst>
              <a:ext uri="{FF2B5EF4-FFF2-40B4-BE49-F238E27FC236}">
                <a16:creationId xmlns:a16="http://schemas.microsoft.com/office/drawing/2014/main" id="{60C5C26E-BBDB-4760-B25E-40B79BCB28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0200" y="1375568"/>
            <a:ext cx="8806661" cy="5333534"/>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dirty="0"/>
              <a:t>RPA - Facility Information 3/6 </a:t>
            </a:r>
          </a:p>
        </p:txBody>
      </p:sp>
      <p:sp>
        <p:nvSpPr>
          <p:cNvPr id="3" name="Slide Number Placeholder 2">
            <a:extLst>
              <a:ext uri="{FF2B5EF4-FFF2-40B4-BE49-F238E27FC236}">
                <a16:creationId xmlns:a16="http://schemas.microsoft.com/office/drawing/2014/main" id="{E13145AD-62E0-4E5B-9640-54D38753477C}"/>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39</a:t>
            </a:fld>
            <a:endParaRPr lang="en-US"/>
          </a:p>
        </p:txBody>
      </p:sp>
      <p:sp>
        <p:nvSpPr>
          <p:cNvPr id="7" name="Speech Bubble: Rectangle with Corners Rounded 6">
            <a:extLst>
              <a:ext uri="{FF2B5EF4-FFF2-40B4-BE49-F238E27FC236}">
                <a16:creationId xmlns:a16="http://schemas.microsoft.com/office/drawing/2014/main" id="{B61EDCC8-24F5-4255-BFFF-C93B6CB37B26}"/>
              </a:ext>
            </a:extLst>
          </p:cNvPr>
          <p:cNvSpPr/>
          <p:nvPr/>
        </p:nvSpPr>
        <p:spPr>
          <a:xfrm>
            <a:off x="8123645" y="4370222"/>
            <a:ext cx="2739740" cy="742950"/>
          </a:xfrm>
          <a:prstGeom prst="wedgeRoundRectCallout">
            <a:avLst>
              <a:gd name="adj1" fmla="val -23255"/>
              <a:gd name="adj2" fmla="val -32889"/>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latin typeface="Calibri" panose="020F0502020204030204" pitchFamily="34" charset="0"/>
                <a:cs typeface="Calibri" panose="020F0502020204030204" pitchFamily="34" charset="0"/>
              </a:rPr>
              <a:t>Enter </a:t>
            </a:r>
            <a:r>
              <a:rPr lang="en-US" dirty="0">
                <a:latin typeface="Calibri" panose="020F0502020204030204" pitchFamily="34" charset="0"/>
                <a:cs typeface="Calibri" panose="020F0502020204030204" pitchFamily="34" charset="0"/>
              </a:rPr>
              <a:t>the requested Information</a:t>
            </a:r>
          </a:p>
        </p:txBody>
      </p:sp>
    </p:spTree>
    <p:extLst>
      <p:ext uri="{BB962C8B-B14F-4D97-AF65-F5344CB8AC3E}">
        <p14:creationId xmlns:p14="http://schemas.microsoft.com/office/powerpoint/2010/main" val="2055285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06A6-CBC7-614C-89CB-0FE999A80830}"/>
              </a:ext>
            </a:extLst>
          </p:cNvPr>
          <p:cNvSpPr>
            <a:spLocks noGrp="1"/>
          </p:cNvSpPr>
          <p:nvPr>
            <p:ph type="title"/>
          </p:nvPr>
        </p:nvSpPr>
        <p:spPr/>
        <p:txBody>
          <a:bodyPr>
            <a:normAutofit/>
          </a:bodyPr>
          <a:lstStyle/>
          <a:p>
            <a:r>
              <a:rPr lang="en-US" dirty="0"/>
              <a:t>General Public Assistance Eligibility </a:t>
            </a:r>
          </a:p>
        </p:txBody>
      </p:sp>
    </p:spTree>
    <p:extLst>
      <p:ext uri="{BB962C8B-B14F-4D97-AF65-F5344CB8AC3E}">
        <p14:creationId xmlns:p14="http://schemas.microsoft.com/office/powerpoint/2010/main" val="1437584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518AA8-0873-4BEC-9F32-26281B995CF2}"/>
              </a:ext>
            </a:extLst>
          </p:cNvPr>
          <p:cNvSpPr/>
          <p:nvPr/>
        </p:nvSpPr>
        <p:spPr>
          <a:xfrm>
            <a:off x="6635262" y="4939323"/>
            <a:ext cx="4361351" cy="183661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290" name="Picture 2">
            <a:extLst>
              <a:ext uri="{FF2B5EF4-FFF2-40B4-BE49-F238E27FC236}">
                <a16:creationId xmlns:a16="http://schemas.microsoft.com/office/drawing/2014/main" id="{CA610BE3-5E4B-4A8F-B56C-A3FDAF65D6E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10" r="1"/>
          <a:stretch/>
        </p:blipFill>
        <p:spPr bwMode="auto">
          <a:xfrm>
            <a:off x="453291" y="1375568"/>
            <a:ext cx="9401797" cy="5283140"/>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dirty="0"/>
              <a:t>RPA - Facility Information 4/6 </a:t>
            </a:r>
          </a:p>
        </p:txBody>
      </p:sp>
      <p:sp>
        <p:nvSpPr>
          <p:cNvPr id="3" name="Slide Number Placeholder 2">
            <a:extLst>
              <a:ext uri="{FF2B5EF4-FFF2-40B4-BE49-F238E27FC236}">
                <a16:creationId xmlns:a16="http://schemas.microsoft.com/office/drawing/2014/main" id="{C24CFBD3-1342-4801-9643-06C79700BD11}"/>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40</a:t>
            </a:fld>
            <a:endParaRPr lang="en-US"/>
          </a:p>
        </p:txBody>
      </p:sp>
      <p:sp>
        <p:nvSpPr>
          <p:cNvPr id="8" name="Speech Bubble: Rectangle with Corners Rounded 7">
            <a:extLst>
              <a:ext uri="{FF2B5EF4-FFF2-40B4-BE49-F238E27FC236}">
                <a16:creationId xmlns:a16="http://schemas.microsoft.com/office/drawing/2014/main" id="{C368CEA5-6E72-4DAF-8C3F-03A4B9EA2403}"/>
              </a:ext>
            </a:extLst>
          </p:cNvPr>
          <p:cNvSpPr/>
          <p:nvPr/>
        </p:nvSpPr>
        <p:spPr>
          <a:xfrm>
            <a:off x="5517394" y="1771301"/>
            <a:ext cx="3837353" cy="695765"/>
          </a:xfrm>
          <a:prstGeom prst="wedgeRoundRectCallout">
            <a:avLst>
              <a:gd name="adj1" fmla="val -23255"/>
              <a:gd name="adj2" fmla="val -32889"/>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cs typeface="Calibri" panose="020F0502020204030204" pitchFamily="34" charset="0"/>
              </a:rPr>
              <a:t>Select all applicable </a:t>
            </a:r>
            <a:r>
              <a:rPr lang="en-US" b="1" dirty="0">
                <a:latin typeface="Calibri" panose="020F0502020204030204" pitchFamily="34" charset="0"/>
                <a:cs typeface="Calibri" panose="020F0502020204030204" pitchFamily="34" charset="0"/>
              </a:rPr>
              <a:t>Primary </a:t>
            </a:r>
            <a:r>
              <a:rPr lang="en-US" dirty="0">
                <a:latin typeface="Calibri" panose="020F0502020204030204" pitchFamily="34" charset="0"/>
                <a:cs typeface="Calibri" panose="020F0502020204030204" pitchFamily="34" charset="0"/>
              </a:rPr>
              <a:t>services to that facility</a:t>
            </a:r>
          </a:p>
        </p:txBody>
      </p:sp>
    </p:spTree>
    <p:extLst>
      <p:ext uri="{BB962C8B-B14F-4D97-AF65-F5344CB8AC3E}">
        <p14:creationId xmlns:p14="http://schemas.microsoft.com/office/powerpoint/2010/main" val="1605918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CF88E8DC-3E50-4B6E-B1C1-6A9669DF987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18"/>
          <a:stretch/>
        </p:blipFill>
        <p:spPr bwMode="auto">
          <a:xfrm>
            <a:off x="489813" y="1359921"/>
            <a:ext cx="10676414" cy="5259709"/>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dirty="0"/>
              <a:t>RPA - Facility Information 5/6</a:t>
            </a:r>
          </a:p>
        </p:txBody>
      </p:sp>
      <p:sp>
        <p:nvSpPr>
          <p:cNvPr id="3" name="Slide Number Placeholder 2">
            <a:extLst>
              <a:ext uri="{FF2B5EF4-FFF2-40B4-BE49-F238E27FC236}">
                <a16:creationId xmlns:a16="http://schemas.microsoft.com/office/drawing/2014/main" id="{D9009FB4-66DE-4193-836B-982DD9D7D983}"/>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41</a:t>
            </a:fld>
            <a:endParaRPr lang="en-US"/>
          </a:p>
        </p:txBody>
      </p:sp>
      <p:sp>
        <p:nvSpPr>
          <p:cNvPr id="7" name="Speech Bubble: Rectangle with Corners Rounded 6">
            <a:extLst>
              <a:ext uri="{FF2B5EF4-FFF2-40B4-BE49-F238E27FC236}">
                <a16:creationId xmlns:a16="http://schemas.microsoft.com/office/drawing/2014/main" id="{A7459C1A-DA69-49F2-9383-E54171B73E5D}"/>
              </a:ext>
            </a:extLst>
          </p:cNvPr>
          <p:cNvSpPr/>
          <p:nvPr/>
        </p:nvSpPr>
        <p:spPr>
          <a:xfrm>
            <a:off x="8479297" y="2838856"/>
            <a:ext cx="2319331" cy="764315"/>
          </a:xfrm>
          <a:prstGeom prst="wedgeRoundRectCallout">
            <a:avLst>
              <a:gd name="adj1" fmla="val -33481"/>
              <a:gd name="adj2" fmla="val 1230"/>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cs typeface="Calibri" panose="020F0502020204030204" pitchFamily="34" charset="0"/>
              </a:rPr>
              <a:t>Ensure all primary functions are selected</a:t>
            </a:r>
          </a:p>
        </p:txBody>
      </p:sp>
    </p:spTree>
    <p:extLst>
      <p:ext uri="{BB962C8B-B14F-4D97-AF65-F5344CB8AC3E}">
        <p14:creationId xmlns:p14="http://schemas.microsoft.com/office/powerpoint/2010/main" val="4256652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2ABE1A-4FF1-4990-9725-BC27199D2964}"/>
              </a:ext>
            </a:extLst>
          </p:cNvPr>
          <p:cNvSpPr/>
          <p:nvPr/>
        </p:nvSpPr>
        <p:spPr>
          <a:xfrm>
            <a:off x="6635262" y="4939323"/>
            <a:ext cx="4361351" cy="183661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6386" name="Picture 2">
            <a:extLst>
              <a:ext uri="{FF2B5EF4-FFF2-40B4-BE49-F238E27FC236}">
                <a16:creationId xmlns:a16="http://schemas.microsoft.com/office/drawing/2014/main" id="{098518D4-D918-472D-BA17-220A96E5E1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4501" y="1393712"/>
            <a:ext cx="8114576" cy="5335334"/>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dirty="0"/>
              <a:t>RPA - Facility Information 6/6 </a:t>
            </a:r>
          </a:p>
        </p:txBody>
      </p:sp>
      <p:sp>
        <p:nvSpPr>
          <p:cNvPr id="4" name="Slide Number Placeholder 3">
            <a:extLst>
              <a:ext uri="{FF2B5EF4-FFF2-40B4-BE49-F238E27FC236}">
                <a16:creationId xmlns:a16="http://schemas.microsoft.com/office/drawing/2014/main" id="{246A88CE-685A-4C63-834E-EB76C4EA25BB}"/>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42</a:t>
            </a:fld>
            <a:endParaRPr lang="en-US"/>
          </a:p>
        </p:txBody>
      </p:sp>
      <p:sp>
        <p:nvSpPr>
          <p:cNvPr id="3" name="Rectangle: Rounded Corners 2">
            <a:extLst>
              <a:ext uri="{FF2B5EF4-FFF2-40B4-BE49-F238E27FC236}">
                <a16:creationId xmlns:a16="http://schemas.microsoft.com/office/drawing/2014/main" id="{F05B6654-0A86-4D2A-932F-0A3F17679E9D}"/>
              </a:ext>
            </a:extLst>
          </p:cNvPr>
          <p:cNvSpPr/>
          <p:nvPr/>
        </p:nvSpPr>
        <p:spPr>
          <a:xfrm>
            <a:off x="5691588" y="1608354"/>
            <a:ext cx="3405519" cy="1001984"/>
          </a:xfrm>
          <a:prstGeom prst="roundRect">
            <a:avLst/>
          </a:prstGeom>
          <a:solidFill>
            <a:srgbClr val="FFFFFF"/>
          </a:solid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If there are additional facilities, click </a:t>
            </a:r>
            <a:r>
              <a:rPr lang="en-US" b="1" dirty="0"/>
              <a:t>+ ADD FACILITY</a:t>
            </a:r>
            <a:r>
              <a:rPr lang="en-US" dirty="0"/>
              <a:t> and answer all the questions</a:t>
            </a:r>
          </a:p>
        </p:txBody>
      </p:sp>
      <p:pic>
        <p:nvPicPr>
          <p:cNvPr id="12" name="Picture 2">
            <a:extLst>
              <a:ext uri="{FF2B5EF4-FFF2-40B4-BE49-F238E27FC236}">
                <a16:creationId xmlns:a16="http://schemas.microsoft.com/office/drawing/2014/main" id="{87A31A1B-07B5-48B6-AD2E-6772B07AA3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219" t="44545" r="10314" b="44621"/>
          <a:stretch/>
        </p:blipFill>
        <p:spPr bwMode="auto">
          <a:xfrm>
            <a:off x="6985748" y="3698304"/>
            <a:ext cx="3694688" cy="85150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45147DC2-905A-497F-B89F-DE078EF3E54B}"/>
              </a:ext>
            </a:extLst>
          </p:cNvPr>
          <p:cNvSpPr/>
          <p:nvPr/>
        </p:nvSpPr>
        <p:spPr>
          <a:xfrm>
            <a:off x="8569077" y="4855646"/>
            <a:ext cx="3405519" cy="1001984"/>
          </a:xfrm>
          <a:prstGeom prst="roundRect">
            <a:avLst/>
          </a:prstGeom>
          <a:solidFill>
            <a:srgbClr val="FFFFFF"/>
          </a:solid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If no additional facilities are needed, check for the green check mark and click </a:t>
            </a:r>
            <a:r>
              <a:rPr lang="en-US" b="1" dirty="0"/>
              <a:t>Procced</a:t>
            </a:r>
          </a:p>
        </p:txBody>
      </p:sp>
    </p:spTree>
    <p:extLst>
      <p:ext uri="{BB962C8B-B14F-4D97-AF65-F5344CB8AC3E}">
        <p14:creationId xmlns:p14="http://schemas.microsoft.com/office/powerpoint/2010/main" val="2546420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174634F0-1EA2-49B6-B7F4-D27D537AAB4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388"/>
          <a:stretch/>
        </p:blipFill>
        <p:spPr bwMode="auto">
          <a:xfrm>
            <a:off x="321368" y="1430287"/>
            <a:ext cx="11674689" cy="5202742"/>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a:t>RPA - Documents 1/ 3</a:t>
            </a:r>
          </a:p>
        </p:txBody>
      </p:sp>
      <p:sp>
        <p:nvSpPr>
          <p:cNvPr id="4" name="Slide Number Placeholder 3">
            <a:extLst>
              <a:ext uri="{FF2B5EF4-FFF2-40B4-BE49-F238E27FC236}">
                <a16:creationId xmlns:a16="http://schemas.microsoft.com/office/drawing/2014/main" id="{E1C0E24D-4B06-4CE8-9665-42B1D538E544}"/>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43</a:t>
            </a:fld>
            <a:endParaRPr lang="en-US"/>
          </a:p>
        </p:txBody>
      </p:sp>
      <p:sp>
        <p:nvSpPr>
          <p:cNvPr id="6" name="Speech Bubble: Rectangle with Corners Rounded 5">
            <a:extLst>
              <a:ext uri="{FF2B5EF4-FFF2-40B4-BE49-F238E27FC236}">
                <a16:creationId xmlns:a16="http://schemas.microsoft.com/office/drawing/2014/main" id="{2EDFEE4D-05D2-478C-A999-1F997933F0D1}"/>
              </a:ext>
            </a:extLst>
          </p:cNvPr>
          <p:cNvSpPr/>
          <p:nvPr/>
        </p:nvSpPr>
        <p:spPr>
          <a:xfrm>
            <a:off x="6786698" y="2830227"/>
            <a:ext cx="1936466" cy="587425"/>
          </a:xfrm>
          <a:prstGeom prst="wedgeRoundRectCallout">
            <a:avLst>
              <a:gd name="adj1" fmla="val -35596"/>
              <a:gd name="adj2" fmla="val 73041"/>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cs typeface="Calibri" panose="020F0502020204030204" pitchFamily="34" charset="0"/>
              </a:rPr>
              <a:t>Click </a:t>
            </a:r>
            <a:r>
              <a:rPr lang="en-US" b="1" dirty="0">
                <a:latin typeface="Calibri" panose="020F0502020204030204" pitchFamily="34" charset="0"/>
                <a:cs typeface="Calibri" panose="020F0502020204030204" pitchFamily="34" charset="0"/>
              </a:rPr>
              <a:t>Add Document</a:t>
            </a:r>
          </a:p>
        </p:txBody>
      </p:sp>
      <p:sp>
        <p:nvSpPr>
          <p:cNvPr id="7" name="Rectangle: Rounded Corners 6">
            <a:extLst>
              <a:ext uri="{FF2B5EF4-FFF2-40B4-BE49-F238E27FC236}">
                <a16:creationId xmlns:a16="http://schemas.microsoft.com/office/drawing/2014/main" id="{4EBB173F-BD87-486C-BDF9-8ED6B3084A05}"/>
              </a:ext>
            </a:extLst>
          </p:cNvPr>
          <p:cNvSpPr/>
          <p:nvPr/>
        </p:nvSpPr>
        <p:spPr>
          <a:xfrm>
            <a:off x="2562859" y="5506735"/>
            <a:ext cx="4280625" cy="587425"/>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en-US" sz="2400" dirty="0">
                <a:solidFill>
                  <a:schemeClr val="tx1"/>
                </a:solidFill>
                <a:latin typeface="Calibri" panose="020F0502020204030204" pitchFamily="34" charset="0"/>
                <a:cs typeface="Calibri" panose="020F0502020204030204" pitchFamily="34" charset="0"/>
              </a:rPr>
              <a:t>Add all </a:t>
            </a:r>
            <a:r>
              <a:rPr lang="en-US" sz="2400" b="1" dirty="0">
                <a:solidFill>
                  <a:srgbClr val="FF0000"/>
                </a:solidFill>
                <a:latin typeface="Calibri" panose="020F0502020204030204" pitchFamily="34" charset="0"/>
                <a:cs typeface="Calibri" panose="020F0502020204030204" pitchFamily="34" charset="0"/>
              </a:rPr>
              <a:t>required</a:t>
            </a:r>
            <a:r>
              <a:rPr lang="en-US" sz="2400" dirty="0">
                <a:solidFill>
                  <a:schemeClr val="tx1"/>
                </a:solidFill>
                <a:latin typeface="Calibri" panose="020F0502020204030204" pitchFamily="34" charset="0"/>
                <a:cs typeface="Calibri" panose="020F0502020204030204" pitchFamily="34" charset="0"/>
              </a:rPr>
              <a:t> documents.</a:t>
            </a:r>
          </a:p>
        </p:txBody>
      </p:sp>
      <p:sp>
        <p:nvSpPr>
          <p:cNvPr id="3" name="Rectangle 2">
            <a:extLst>
              <a:ext uri="{FF2B5EF4-FFF2-40B4-BE49-F238E27FC236}">
                <a16:creationId xmlns:a16="http://schemas.microsoft.com/office/drawing/2014/main" id="{6A7528BE-26F4-4B3A-9C66-69291B522B7C}"/>
              </a:ext>
            </a:extLst>
          </p:cNvPr>
          <p:cNvSpPr/>
          <p:nvPr/>
        </p:nvSpPr>
        <p:spPr>
          <a:xfrm>
            <a:off x="5955392" y="3740876"/>
            <a:ext cx="1004207" cy="20574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820932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3ED5AF-0850-404C-9F5D-8C0A4E9F87F2}"/>
              </a:ext>
            </a:extLst>
          </p:cNvPr>
          <p:cNvSpPr/>
          <p:nvPr/>
        </p:nvSpPr>
        <p:spPr>
          <a:xfrm>
            <a:off x="7961086" y="5638800"/>
            <a:ext cx="3035527" cy="114662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9458" name="Picture 2">
            <a:extLst>
              <a:ext uri="{FF2B5EF4-FFF2-40B4-BE49-F238E27FC236}">
                <a16:creationId xmlns:a16="http://schemas.microsoft.com/office/drawing/2014/main" id="{929F6F94-C7A9-4210-8AB1-FB6B9DB9CF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7903" y="1462555"/>
            <a:ext cx="8521926" cy="5395445"/>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a:t>RPA - Documents 2/3 </a:t>
            </a:r>
          </a:p>
        </p:txBody>
      </p:sp>
      <p:sp>
        <p:nvSpPr>
          <p:cNvPr id="3" name="Slide Number Placeholder 2">
            <a:extLst>
              <a:ext uri="{FF2B5EF4-FFF2-40B4-BE49-F238E27FC236}">
                <a16:creationId xmlns:a16="http://schemas.microsoft.com/office/drawing/2014/main" id="{898B863C-1663-4A32-B7E5-3582956A680F}"/>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44</a:t>
            </a:fld>
            <a:endParaRPr lang="en-US"/>
          </a:p>
        </p:txBody>
      </p:sp>
      <p:sp>
        <p:nvSpPr>
          <p:cNvPr id="5" name="Speech Bubble: Rectangle with Corners Rounded 4">
            <a:extLst>
              <a:ext uri="{FF2B5EF4-FFF2-40B4-BE49-F238E27FC236}">
                <a16:creationId xmlns:a16="http://schemas.microsoft.com/office/drawing/2014/main" id="{9E4A9BF8-2540-47E2-9703-490444160927}"/>
              </a:ext>
            </a:extLst>
          </p:cNvPr>
          <p:cNvSpPr/>
          <p:nvPr/>
        </p:nvSpPr>
        <p:spPr>
          <a:xfrm>
            <a:off x="6257072" y="3412529"/>
            <a:ext cx="1895799" cy="636997"/>
          </a:xfrm>
          <a:prstGeom prst="wedgeRoundRectCallout">
            <a:avLst>
              <a:gd name="adj1" fmla="val -42381"/>
              <a:gd name="adj2" fmla="val -201248"/>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atin typeface="Calibri" panose="020F0502020204030204" pitchFamily="34" charset="0"/>
                <a:cs typeface="Calibri" panose="020F0502020204030204" pitchFamily="34" charset="0"/>
              </a:rPr>
              <a:t>Click to </a:t>
            </a:r>
            <a:r>
              <a:rPr lang="en-US" b="1">
                <a:latin typeface="Calibri" panose="020F0502020204030204" pitchFamily="34" charset="0"/>
                <a:cs typeface="Calibri" panose="020F0502020204030204" pitchFamily="34" charset="0"/>
              </a:rPr>
              <a:t>Upload Documents</a:t>
            </a:r>
          </a:p>
        </p:txBody>
      </p:sp>
    </p:spTree>
    <p:extLst>
      <p:ext uri="{BB962C8B-B14F-4D97-AF65-F5344CB8AC3E}">
        <p14:creationId xmlns:p14="http://schemas.microsoft.com/office/powerpoint/2010/main" val="1358492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AFE35B3-B606-4554-A505-A66833194665}"/>
              </a:ext>
            </a:extLst>
          </p:cNvPr>
          <p:cNvSpPr/>
          <p:nvPr/>
        </p:nvSpPr>
        <p:spPr>
          <a:xfrm>
            <a:off x="7961086" y="5638800"/>
            <a:ext cx="3035527" cy="114662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482" name="Picture 2">
            <a:extLst>
              <a:ext uri="{FF2B5EF4-FFF2-40B4-BE49-F238E27FC236}">
                <a16:creationId xmlns:a16="http://schemas.microsoft.com/office/drawing/2014/main" id="{2DBF2E66-958D-4FA2-AD57-E3870427397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7617" y="1400629"/>
            <a:ext cx="9420343" cy="5210628"/>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a:t>RPA - Documents 3/3 </a:t>
            </a:r>
          </a:p>
        </p:txBody>
      </p:sp>
      <p:sp>
        <p:nvSpPr>
          <p:cNvPr id="3" name="Slide Number Placeholder 2">
            <a:extLst>
              <a:ext uri="{FF2B5EF4-FFF2-40B4-BE49-F238E27FC236}">
                <a16:creationId xmlns:a16="http://schemas.microsoft.com/office/drawing/2014/main" id="{B9F04592-E738-4820-B7C0-197FBBDC4CE8}"/>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45</a:t>
            </a:fld>
            <a:endParaRPr lang="en-US"/>
          </a:p>
        </p:txBody>
      </p:sp>
      <p:sp>
        <p:nvSpPr>
          <p:cNvPr id="5" name="Rectangle: Rounded Corners 4">
            <a:extLst>
              <a:ext uri="{FF2B5EF4-FFF2-40B4-BE49-F238E27FC236}">
                <a16:creationId xmlns:a16="http://schemas.microsoft.com/office/drawing/2014/main" id="{73BAEB50-E2BF-482C-BCAE-12467DECEC23}"/>
              </a:ext>
            </a:extLst>
          </p:cNvPr>
          <p:cNvSpPr/>
          <p:nvPr/>
        </p:nvSpPr>
        <p:spPr>
          <a:xfrm>
            <a:off x="7212330" y="2466604"/>
            <a:ext cx="2663190" cy="1485417"/>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en-US">
                <a:solidFill>
                  <a:schemeClr val="tx1"/>
                </a:solidFill>
                <a:latin typeface="Calibri" panose="020F0502020204030204" pitchFamily="34" charset="0"/>
                <a:cs typeface="Calibri" panose="020F0502020204030204" pitchFamily="34" charset="0"/>
              </a:rPr>
              <a:t>When </a:t>
            </a:r>
            <a:r>
              <a:rPr lang="en-US" b="1">
                <a:solidFill>
                  <a:schemeClr val="tx1"/>
                </a:solidFill>
                <a:latin typeface="Calibri" panose="020F0502020204030204" pitchFamily="34" charset="0"/>
                <a:cs typeface="Calibri" panose="020F0502020204030204" pitchFamily="34" charset="0"/>
              </a:rPr>
              <a:t>ALL</a:t>
            </a:r>
            <a:r>
              <a:rPr lang="en-US">
                <a:solidFill>
                  <a:schemeClr val="tx1"/>
                </a:solidFill>
                <a:latin typeface="Calibri" panose="020F0502020204030204" pitchFamily="34" charset="0"/>
                <a:cs typeface="Calibri" panose="020F0502020204030204" pitchFamily="34" charset="0"/>
              </a:rPr>
              <a:t> required documents were uploaded successfully; the system will allow to Proceed.</a:t>
            </a:r>
          </a:p>
        </p:txBody>
      </p:sp>
      <p:sp>
        <p:nvSpPr>
          <p:cNvPr id="6" name="Speech Bubble: Rectangle with Corners Rounded 5">
            <a:extLst>
              <a:ext uri="{FF2B5EF4-FFF2-40B4-BE49-F238E27FC236}">
                <a16:creationId xmlns:a16="http://schemas.microsoft.com/office/drawing/2014/main" id="{8A13062C-8EDF-43EA-BA45-EF6BD4FE23A3}"/>
              </a:ext>
            </a:extLst>
          </p:cNvPr>
          <p:cNvSpPr/>
          <p:nvPr/>
        </p:nvSpPr>
        <p:spPr>
          <a:xfrm>
            <a:off x="6362701" y="4388929"/>
            <a:ext cx="1489753" cy="462187"/>
          </a:xfrm>
          <a:prstGeom prst="wedgeRoundRectCallout">
            <a:avLst>
              <a:gd name="adj1" fmla="val 89450"/>
              <a:gd name="adj2" fmla="val -32622"/>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atin typeface="Calibri" panose="020F0502020204030204" pitchFamily="34" charset="0"/>
                <a:cs typeface="Calibri" panose="020F0502020204030204" pitchFamily="34" charset="0"/>
              </a:rPr>
              <a:t>Click</a:t>
            </a:r>
            <a:r>
              <a:rPr lang="en-US" b="1">
                <a:latin typeface="Calibri" panose="020F0502020204030204" pitchFamily="34" charset="0"/>
                <a:cs typeface="Calibri" panose="020F0502020204030204" pitchFamily="34" charset="0"/>
              </a:rPr>
              <a:t> Proceed</a:t>
            </a:r>
          </a:p>
        </p:txBody>
      </p:sp>
    </p:spTree>
    <p:extLst>
      <p:ext uri="{BB962C8B-B14F-4D97-AF65-F5344CB8AC3E}">
        <p14:creationId xmlns:p14="http://schemas.microsoft.com/office/powerpoint/2010/main" val="48943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2D65C0-6E07-4714-9DF0-73281B9019B2}"/>
              </a:ext>
            </a:extLst>
          </p:cNvPr>
          <p:cNvSpPr/>
          <p:nvPr/>
        </p:nvSpPr>
        <p:spPr>
          <a:xfrm>
            <a:off x="7961086" y="5638800"/>
            <a:ext cx="3035527" cy="114662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1506" name="Picture 2">
            <a:extLst>
              <a:ext uri="{FF2B5EF4-FFF2-40B4-BE49-F238E27FC236}">
                <a16:creationId xmlns:a16="http://schemas.microsoft.com/office/drawing/2014/main" id="{6B31C11D-0D73-4D77-8FC4-ED5894A865E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2152" y="1375568"/>
            <a:ext cx="8871970" cy="5301003"/>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a:t>RPA - Applicant Certifications 1/2 </a:t>
            </a:r>
          </a:p>
        </p:txBody>
      </p:sp>
      <p:sp>
        <p:nvSpPr>
          <p:cNvPr id="3" name="Slide Number Placeholder 2">
            <a:extLst>
              <a:ext uri="{FF2B5EF4-FFF2-40B4-BE49-F238E27FC236}">
                <a16:creationId xmlns:a16="http://schemas.microsoft.com/office/drawing/2014/main" id="{9C2DA513-06BE-45C1-A761-7F067FACB0F1}"/>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46</a:t>
            </a:fld>
            <a:endParaRPr lang="en-US"/>
          </a:p>
        </p:txBody>
      </p:sp>
      <p:sp>
        <p:nvSpPr>
          <p:cNvPr id="7" name="Speech Bubble: Rectangle with Corners Rounded 6">
            <a:extLst>
              <a:ext uri="{FF2B5EF4-FFF2-40B4-BE49-F238E27FC236}">
                <a16:creationId xmlns:a16="http://schemas.microsoft.com/office/drawing/2014/main" id="{A7346E44-F8C8-4510-AA73-366D8D03903E}"/>
              </a:ext>
            </a:extLst>
          </p:cNvPr>
          <p:cNvSpPr/>
          <p:nvPr/>
        </p:nvSpPr>
        <p:spPr>
          <a:xfrm>
            <a:off x="8410548" y="4026069"/>
            <a:ext cx="1887148" cy="616396"/>
          </a:xfrm>
          <a:prstGeom prst="wedgeRoundRectCallout">
            <a:avLst>
              <a:gd name="adj1" fmla="val -41156"/>
              <a:gd name="adj2" fmla="val 259337"/>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a:latin typeface="Calibri" panose="020F0502020204030204" pitchFamily="34" charset="0"/>
                <a:cs typeface="Calibri" panose="020F0502020204030204" pitchFamily="34" charset="0"/>
              </a:rPr>
              <a:t>Scroll </a:t>
            </a:r>
            <a:r>
              <a:rPr lang="en-US">
                <a:latin typeface="Calibri" panose="020F0502020204030204" pitchFamily="34" charset="0"/>
                <a:cs typeface="Calibri" panose="020F0502020204030204" pitchFamily="34" charset="0"/>
              </a:rPr>
              <a:t>down to </a:t>
            </a:r>
            <a:r>
              <a:rPr lang="en-US" b="1">
                <a:latin typeface="Calibri" panose="020F0502020204030204" pitchFamily="34" charset="0"/>
                <a:cs typeface="Calibri" panose="020F0502020204030204" pitchFamily="34" charset="0"/>
              </a:rPr>
              <a:t>Proceed</a:t>
            </a:r>
          </a:p>
        </p:txBody>
      </p:sp>
      <p:sp>
        <p:nvSpPr>
          <p:cNvPr id="8" name="Speech Bubble: Rectangle with Corners Rounded 7">
            <a:extLst>
              <a:ext uri="{FF2B5EF4-FFF2-40B4-BE49-F238E27FC236}">
                <a16:creationId xmlns:a16="http://schemas.microsoft.com/office/drawing/2014/main" id="{A6C6BDC0-FB4D-48B3-9A0C-0FA960986BE9}"/>
              </a:ext>
            </a:extLst>
          </p:cNvPr>
          <p:cNvSpPr/>
          <p:nvPr/>
        </p:nvSpPr>
        <p:spPr>
          <a:xfrm>
            <a:off x="6781652" y="3167325"/>
            <a:ext cx="1887148" cy="616397"/>
          </a:xfrm>
          <a:prstGeom prst="wedgeRoundRectCallout">
            <a:avLst>
              <a:gd name="adj1" fmla="val -23255"/>
              <a:gd name="adj2" fmla="val -32889"/>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a:latin typeface="Calibri" panose="020F0502020204030204" pitchFamily="34" charset="0"/>
                <a:cs typeface="Calibri" panose="020F0502020204030204" pitchFamily="34" charset="0"/>
              </a:rPr>
              <a:t>Enter the information</a:t>
            </a:r>
          </a:p>
        </p:txBody>
      </p:sp>
    </p:spTree>
    <p:extLst>
      <p:ext uri="{BB962C8B-B14F-4D97-AF65-F5344CB8AC3E}">
        <p14:creationId xmlns:p14="http://schemas.microsoft.com/office/powerpoint/2010/main" val="3810260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7D750F9E-3B25-45DA-9817-0736FFE905A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8188" y="2005312"/>
            <a:ext cx="10715625" cy="3144239"/>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a:t>RPA - Applicant Certifications 2/2 </a:t>
            </a:r>
          </a:p>
        </p:txBody>
      </p:sp>
      <p:sp>
        <p:nvSpPr>
          <p:cNvPr id="3" name="Slide Number Placeholder 2">
            <a:extLst>
              <a:ext uri="{FF2B5EF4-FFF2-40B4-BE49-F238E27FC236}">
                <a16:creationId xmlns:a16="http://schemas.microsoft.com/office/drawing/2014/main" id="{E600D0DA-8B4F-47A4-901F-C6358B920CC2}"/>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47</a:t>
            </a:fld>
            <a:endParaRPr lang="en-US"/>
          </a:p>
        </p:txBody>
      </p:sp>
      <p:pic>
        <p:nvPicPr>
          <p:cNvPr id="22532" name="Picture 4">
            <a:extLst>
              <a:ext uri="{FF2B5EF4-FFF2-40B4-BE49-F238E27FC236}">
                <a16:creationId xmlns:a16="http://schemas.microsoft.com/office/drawing/2014/main" id="{58EE35A5-F5DF-4A95-BBEF-F9B2A2E5E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13" y="5149551"/>
            <a:ext cx="9144000" cy="77628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B524D434-A61D-424D-A12D-55568DE0735E}"/>
              </a:ext>
            </a:extLst>
          </p:cNvPr>
          <p:cNvSpPr/>
          <p:nvPr/>
        </p:nvSpPr>
        <p:spPr>
          <a:xfrm>
            <a:off x="7786983" y="5487268"/>
            <a:ext cx="1330892" cy="502331"/>
          </a:xfrm>
          <a:prstGeom prst="wedgeRoundRectCallout">
            <a:avLst>
              <a:gd name="adj1" fmla="val 63112"/>
              <a:gd name="adj2" fmla="val -5908"/>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cs typeface="Calibri" panose="020F0502020204030204" pitchFamily="34" charset="0"/>
              </a:rPr>
              <a:t>Click</a:t>
            </a:r>
            <a:r>
              <a:rPr lang="en-US" b="1" dirty="0">
                <a:latin typeface="Calibri" panose="020F0502020204030204" pitchFamily="34" charset="0"/>
                <a:cs typeface="Calibri" panose="020F0502020204030204" pitchFamily="34" charset="0"/>
              </a:rPr>
              <a:t> Proceed</a:t>
            </a:r>
          </a:p>
        </p:txBody>
      </p:sp>
      <p:sp>
        <p:nvSpPr>
          <p:cNvPr id="8" name="Speech Bubble: Rectangle with Corners Rounded 7">
            <a:extLst>
              <a:ext uri="{FF2B5EF4-FFF2-40B4-BE49-F238E27FC236}">
                <a16:creationId xmlns:a16="http://schemas.microsoft.com/office/drawing/2014/main" id="{DC6274C8-193F-4C61-8F7F-46A465DC1C44}"/>
              </a:ext>
            </a:extLst>
          </p:cNvPr>
          <p:cNvSpPr/>
          <p:nvPr/>
        </p:nvSpPr>
        <p:spPr>
          <a:xfrm>
            <a:off x="3947161" y="1483637"/>
            <a:ext cx="2586646" cy="1095834"/>
          </a:xfrm>
          <a:prstGeom prst="wedgeRoundRectCallout">
            <a:avLst>
              <a:gd name="adj1" fmla="val -49611"/>
              <a:gd name="adj2" fmla="val 8396"/>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atin typeface="Calibri" panose="020F0502020204030204" pitchFamily="34" charset="0"/>
                <a:cs typeface="Calibri" panose="020F0502020204030204" pitchFamily="34" charset="0"/>
              </a:rPr>
              <a:t>In the small boxes, </a:t>
            </a:r>
            <a:r>
              <a:rPr lang="en-US" b="1">
                <a:latin typeface="Calibri" panose="020F0502020204030204" pitchFamily="34" charset="0"/>
                <a:cs typeface="Calibri" panose="020F0502020204030204" pitchFamily="34" charset="0"/>
              </a:rPr>
              <a:t>Enter initials to confirm accuracy of information provided</a:t>
            </a:r>
          </a:p>
        </p:txBody>
      </p:sp>
      <p:sp>
        <p:nvSpPr>
          <p:cNvPr id="10" name="Speech Bubble: Rectangle with Corners Rounded 9">
            <a:extLst>
              <a:ext uri="{FF2B5EF4-FFF2-40B4-BE49-F238E27FC236}">
                <a16:creationId xmlns:a16="http://schemas.microsoft.com/office/drawing/2014/main" id="{8F66C21B-80A7-448A-9FFA-561C1C0631DD}"/>
              </a:ext>
            </a:extLst>
          </p:cNvPr>
          <p:cNvSpPr/>
          <p:nvPr/>
        </p:nvSpPr>
        <p:spPr>
          <a:xfrm>
            <a:off x="5618118" y="5149551"/>
            <a:ext cx="1455611" cy="776287"/>
          </a:xfrm>
          <a:prstGeom prst="wedgeRoundRectCallout">
            <a:avLst>
              <a:gd name="adj1" fmla="val -52843"/>
              <a:gd name="adj2" fmla="val -78387"/>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atin typeface="Calibri" panose="020F0502020204030204" pitchFamily="34" charset="0"/>
                <a:cs typeface="Calibri" panose="020F0502020204030204" pitchFamily="34" charset="0"/>
              </a:rPr>
              <a:t>Sign the </a:t>
            </a:r>
            <a:r>
              <a:rPr lang="en-US" b="1">
                <a:latin typeface="Calibri" panose="020F0502020204030204" pitchFamily="34" charset="0"/>
                <a:cs typeface="Calibri" panose="020F0502020204030204" pitchFamily="34" charset="0"/>
              </a:rPr>
              <a:t>Certification</a:t>
            </a:r>
          </a:p>
        </p:txBody>
      </p:sp>
    </p:spTree>
    <p:extLst>
      <p:ext uri="{BB962C8B-B14F-4D97-AF65-F5344CB8AC3E}">
        <p14:creationId xmlns:p14="http://schemas.microsoft.com/office/powerpoint/2010/main" val="39207655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AE6AF3-0E13-4069-8984-1EF5ACB5DF84}"/>
              </a:ext>
            </a:extLst>
          </p:cNvPr>
          <p:cNvSpPr/>
          <p:nvPr/>
        </p:nvSpPr>
        <p:spPr>
          <a:xfrm>
            <a:off x="7961086" y="5638800"/>
            <a:ext cx="3035527" cy="114662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3554" name="Picture 2">
            <a:extLst>
              <a:ext uri="{FF2B5EF4-FFF2-40B4-BE49-F238E27FC236}">
                <a16:creationId xmlns:a16="http://schemas.microsoft.com/office/drawing/2014/main" id="{F6436A77-8C50-42FF-80EB-8810DB4D20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4082" y="1375568"/>
            <a:ext cx="8496375" cy="5251822"/>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dirty="0"/>
              <a:t>RPA – Review &amp; Submit 1/3</a:t>
            </a:r>
          </a:p>
        </p:txBody>
      </p:sp>
      <p:sp>
        <p:nvSpPr>
          <p:cNvPr id="3" name="Slide Number Placeholder 2">
            <a:extLst>
              <a:ext uri="{FF2B5EF4-FFF2-40B4-BE49-F238E27FC236}">
                <a16:creationId xmlns:a16="http://schemas.microsoft.com/office/drawing/2014/main" id="{3ADB89B2-45A1-4B65-8BA5-FFCD280013F0}"/>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48</a:t>
            </a:fld>
            <a:endParaRPr lang="en-US"/>
          </a:p>
        </p:txBody>
      </p:sp>
      <p:sp>
        <p:nvSpPr>
          <p:cNvPr id="5" name="Rectangle: Rounded Corners 4">
            <a:extLst>
              <a:ext uri="{FF2B5EF4-FFF2-40B4-BE49-F238E27FC236}">
                <a16:creationId xmlns:a16="http://schemas.microsoft.com/office/drawing/2014/main" id="{28FE67DF-8A55-458E-8D19-E8B461454FB1}"/>
              </a:ext>
            </a:extLst>
          </p:cNvPr>
          <p:cNvSpPr/>
          <p:nvPr/>
        </p:nvSpPr>
        <p:spPr>
          <a:xfrm>
            <a:off x="5071110" y="2482952"/>
            <a:ext cx="2556510" cy="1121308"/>
          </a:xfrm>
          <a:prstGeom prst="roundRect">
            <a:avLst>
              <a:gd name="adj" fmla="val 21225"/>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en-US" b="1">
                <a:solidFill>
                  <a:schemeClr val="tx1"/>
                </a:solidFill>
                <a:latin typeface="Calibri" panose="020F0502020204030204" pitchFamily="34" charset="0"/>
                <a:cs typeface="Calibri" panose="020F0502020204030204" pitchFamily="34" charset="0"/>
              </a:rPr>
              <a:t>Review all information for accuracy</a:t>
            </a:r>
          </a:p>
        </p:txBody>
      </p:sp>
      <p:sp>
        <p:nvSpPr>
          <p:cNvPr id="6" name="Speech Bubble: Rectangle with Corners Rounded 5">
            <a:extLst>
              <a:ext uri="{FF2B5EF4-FFF2-40B4-BE49-F238E27FC236}">
                <a16:creationId xmlns:a16="http://schemas.microsoft.com/office/drawing/2014/main" id="{998DE4B0-DE34-41D2-A755-37781835ADDA}"/>
              </a:ext>
            </a:extLst>
          </p:cNvPr>
          <p:cNvSpPr/>
          <p:nvPr/>
        </p:nvSpPr>
        <p:spPr>
          <a:xfrm>
            <a:off x="7839650" y="4212692"/>
            <a:ext cx="2000287" cy="616396"/>
          </a:xfrm>
          <a:prstGeom prst="wedgeRoundRectCallout">
            <a:avLst>
              <a:gd name="adj1" fmla="val -21544"/>
              <a:gd name="adj2" fmla="val 253450"/>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a:latin typeface="Calibri" panose="020F0502020204030204" pitchFamily="34" charset="0"/>
                <a:cs typeface="Calibri" panose="020F0502020204030204" pitchFamily="34" charset="0"/>
              </a:rPr>
              <a:t>Scroll </a:t>
            </a:r>
            <a:r>
              <a:rPr lang="en-US">
                <a:latin typeface="Calibri" panose="020F0502020204030204" pitchFamily="34" charset="0"/>
                <a:cs typeface="Calibri" panose="020F0502020204030204" pitchFamily="34" charset="0"/>
              </a:rPr>
              <a:t>down to </a:t>
            </a:r>
            <a:r>
              <a:rPr lang="en-US" b="1">
                <a:latin typeface="Calibri" panose="020F0502020204030204" pitchFamily="34" charset="0"/>
                <a:cs typeface="Calibri" panose="020F0502020204030204" pitchFamily="34" charset="0"/>
              </a:rPr>
              <a:t>Continue</a:t>
            </a:r>
          </a:p>
        </p:txBody>
      </p:sp>
    </p:spTree>
    <p:extLst>
      <p:ext uri="{BB962C8B-B14F-4D97-AF65-F5344CB8AC3E}">
        <p14:creationId xmlns:p14="http://schemas.microsoft.com/office/powerpoint/2010/main" val="1446660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3F19DC-7AD8-46D1-8E4E-41F79BFFF223}"/>
              </a:ext>
            </a:extLst>
          </p:cNvPr>
          <p:cNvSpPr/>
          <p:nvPr/>
        </p:nvSpPr>
        <p:spPr>
          <a:xfrm>
            <a:off x="7961086" y="5638800"/>
            <a:ext cx="3035527" cy="114662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5602" name="Picture 2">
            <a:extLst>
              <a:ext uri="{FF2B5EF4-FFF2-40B4-BE49-F238E27FC236}">
                <a16:creationId xmlns:a16="http://schemas.microsoft.com/office/drawing/2014/main" id="{016FF6EA-1996-4471-AFCC-6355139B5F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1600" y="1375568"/>
            <a:ext cx="8232298" cy="5242946"/>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dirty="0"/>
              <a:t>RPA – Review and Submit 2/3</a:t>
            </a:r>
          </a:p>
        </p:txBody>
      </p:sp>
      <p:sp>
        <p:nvSpPr>
          <p:cNvPr id="3" name="Slide Number Placeholder 2">
            <a:extLst>
              <a:ext uri="{FF2B5EF4-FFF2-40B4-BE49-F238E27FC236}">
                <a16:creationId xmlns:a16="http://schemas.microsoft.com/office/drawing/2014/main" id="{A3998ABE-97FA-4DE1-ADAB-2FC87A0A74AE}"/>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49</a:t>
            </a:fld>
            <a:endParaRPr lang="en-US"/>
          </a:p>
        </p:txBody>
      </p:sp>
      <p:sp>
        <p:nvSpPr>
          <p:cNvPr id="5" name="Rectangle: Rounded Corners 4">
            <a:extLst>
              <a:ext uri="{FF2B5EF4-FFF2-40B4-BE49-F238E27FC236}">
                <a16:creationId xmlns:a16="http://schemas.microsoft.com/office/drawing/2014/main" id="{C0DF6AF9-6515-48DD-92A5-6435DB0C168D}"/>
              </a:ext>
            </a:extLst>
          </p:cNvPr>
          <p:cNvSpPr/>
          <p:nvPr/>
        </p:nvSpPr>
        <p:spPr>
          <a:xfrm>
            <a:off x="4724401" y="2110741"/>
            <a:ext cx="3707167" cy="936777"/>
          </a:xfrm>
          <a:prstGeom prst="roundRect">
            <a:avLst>
              <a:gd name="adj" fmla="val 9346"/>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en-US" dirty="0">
                <a:solidFill>
                  <a:schemeClr val="tx1"/>
                </a:solidFill>
                <a:latin typeface="Calibri" panose="020F0502020204030204" pitchFamily="34" charset="0"/>
                <a:cs typeface="Calibri" panose="020F0502020204030204" pitchFamily="34" charset="0"/>
              </a:rPr>
              <a:t>Review all information for accuracy and all Required documents are uploaded</a:t>
            </a:r>
          </a:p>
        </p:txBody>
      </p:sp>
      <p:sp>
        <p:nvSpPr>
          <p:cNvPr id="6" name="Speech Bubble: Rectangle with Corners Rounded 5">
            <a:extLst>
              <a:ext uri="{FF2B5EF4-FFF2-40B4-BE49-F238E27FC236}">
                <a16:creationId xmlns:a16="http://schemas.microsoft.com/office/drawing/2014/main" id="{F0B9D677-2F6A-42D1-A127-55E1933F4961}"/>
              </a:ext>
            </a:extLst>
          </p:cNvPr>
          <p:cNvSpPr/>
          <p:nvPr/>
        </p:nvSpPr>
        <p:spPr>
          <a:xfrm>
            <a:off x="7767392" y="4300232"/>
            <a:ext cx="1887148" cy="616396"/>
          </a:xfrm>
          <a:prstGeom prst="wedgeRoundRectCallout">
            <a:avLst>
              <a:gd name="adj1" fmla="val -21544"/>
              <a:gd name="adj2" fmla="val 253450"/>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cs typeface="Calibri" panose="020F0502020204030204" pitchFamily="34" charset="0"/>
              </a:rPr>
              <a:t>Scroll</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down to </a:t>
            </a:r>
            <a:r>
              <a:rPr lang="en-US" b="1" dirty="0">
                <a:latin typeface="Calibri" panose="020F0502020204030204" pitchFamily="34" charset="0"/>
                <a:cs typeface="Calibri" panose="020F0502020204030204" pitchFamily="34" charset="0"/>
              </a:rPr>
              <a:t>Proceed</a:t>
            </a:r>
          </a:p>
        </p:txBody>
      </p:sp>
    </p:spTree>
    <p:extLst>
      <p:ext uri="{BB962C8B-B14F-4D97-AF65-F5344CB8AC3E}">
        <p14:creationId xmlns:p14="http://schemas.microsoft.com/office/powerpoint/2010/main" val="4009551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a:bodyPr>
          <a:lstStyle/>
          <a:p>
            <a:r>
              <a:rPr lang="en-US" sz="3200" b="1" dirty="0">
                <a:latin typeface="Libre Baskerville" panose="02000000000000000000" pitchFamily="2" charset="0"/>
              </a:rPr>
              <a:t> </a:t>
            </a:r>
            <a:r>
              <a:rPr lang="en-US" sz="3200" dirty="0"/>
              <a:t>Public Assistance Applicants, Recipients, &amp; Subrecipients </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normAutofit/>
          </a:bodyPr>
          <a:lstStyle/>
          <a:p>
            <a:pPr marL="0" indent="0">
              <a:lnSpc>
                <a:spcPct val="100000"/>
              </a:lnSpc>
              <a:buNone/>
            </a:pPr>
            <a:r>
              <a:rPr lang="en-US" altLang="en-US" sz="2400" dirty="0"/>
              <a:t>Once a disaster has been declared, multiple layers of government work in partnership to administer the PA Program: </a:t>
            </a:r>
          </a:p>
          <a:p>
            <a:endParaRPr lang="en-US" sz="2800"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5</a:t>
            </a:fld>
            <a:endParaRPr lang="en-US" dirty="0"/>
          </a:p>
        </p:txBody>
      </p:sp>
      <p:graphicFrame>
        <p:nvGraphicFramePr>
          <p:cNvPr id="6" name="Diagram 5">
            <a:extLst>
              <a:ext uri="{FF2B5EF4-FFF2-40B4-BE49-F238E27FC236}">
                <a16:creationId xmlns:a16="http://schemas.microsoft.com/office/drawing/2014/main" id="{2994C37A-FD27-4B51-919A-A1117798966D}"/>
              </a:ext>
            </a:extLst>
          </p:cNvPr>
          <p:cNvGraphicFramePr/>
          <p:nvPr>
            <p:extLst/>
          </p:nvPr>
        </p:nvGraphicFramePr>
        <p:xfrm>
          <a:off x="1502914" y="2609736"/>
          <a:ext cx="8918542" cy="3292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39451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8CD053-A9E7-47C7-899E-EECAF0E102AF}"/>
              </a:ext>
            </a:extLst>
          </p:cNvPr>
          <p:cNvSpPr/>
          <p:nvPr/>
        </p:nvSpPr>
        <p:spPr>
          <a:xfrm>
            <a:off x="7961086" y="5638800"/>
            <a:ext cx="3035527" cy="114662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6626" name="Picture 2">
            <a:extLst>
              <a:ext uri="{FF2B5EF4-FFF2-40B4-BE49-F238E27FC236}">
                <a16:creationId xmlns:a16="http://schemas.microsoft.com/office/drawing/2014/main" id="{E7874FD7-0A31-483F-ADA4-DA5F86B066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2415" y="1395536"/>
            <a:ext cx="8609013" cy="4470064"/>
          </a:xfr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6FDAD-2676-4245-95DA-57C1B9A9A882}"/>
              </a:ext>
            </a:extLst>
          </p:cNvPr>
          <p:cNvSpPr>
            <a:spLocks noGrp="1"/>
          </p:cNvSpPr>
          <p:nvPr>
            <p:ph type="title"/>
          </p:nvPr>
        </p:nvSpPr>
        <p:spPr>
          <a:xfrm>
            <a:off x="738189" y="452440"/>
            <a:ext cx="10715627" cy="743347"/>
          </a:xfrm>
        </p:spPr>
        <p:txBody>
          <a:bodyPr/>
          <a:lstStyle/>
          <a:p>
            <a:r>
              <a:rPr lang="en-US" dirty="0"/>
              <a:t>RPA – Review and Submit 3/3</a:t>
            </a:r>
          </a:p>
        </p:txBody>
      </p:sp>
      <p:sp>
        <p:nvSpPr>
          <p:cNvPr id="3" name="Slide Number Placeholder 2">
            <a:extLst>
              <a:ext uri="{FF2B5EF4-FFF2-40B4-BE49-F238E27FC236}">
                <a16:creationId xmlns:a16="http://schemas.microsoft.com/office/drawing/2014/main" id="{42DF1E52-675F-4CD9-908D-D073171318B9}"/>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50</a:t>
            </a:fld>
            <a:endParaRPr lang="en-US"/>
          </a:p>
        </p:txBody>
      </p:sp>
      <p:sp>
        <p:nvSpPr>
          <p:cNvPr id="7" name="Rectangle: Rounded Corners 6">
            <a:extLst>
              <a:ext uri="{FF2B5EF4-FFF2-40B4-BE49-F238E27FC236}">
                <a16:creationId xmlns:a16="http://schemas.microsoft.com/office/drawing/2014/main" id="{46109B2C-03AC-4375-9DA3-E5492662B58F}"/>
              </a:ext>
            </a:extLst>
          </p:cNvPr>
          <p:cNvSpPr/>
          <p:nvPr/>
        </p:nvSpPr>
        <p:spPr>
          <a:xfrm>
            <a:off x="5212080" y="2386377"/>
            <a:ext cx="2606040" cy="1042622"/>
          </a:xfrm>
          <a:prstGeom prst="roundRect">
            <a:avLst/>
          </a:prstGeom>
          <a:solidFill>
            <a:schemeClr val="bg1"/>
          </a:solid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en-US" b="1" dirty="0">
                <a:solidFill>
                  <a:schemeClr val="tx1"/>
                </a:solidFill>
                <a:latin typeface="Calibri" panose="020F0502020204030204" pitchFamily="34" charset="0"/>
                <a:cs typeface="Calibri" panose="020F0502020204030204" pitchFamily="34" charset="0"/>
              </a:rPr>
              <a:t>Review all certifications for accuracy</a:t>
            </a:r>
          </a:p>
        </p:txBody>
      </p:sp>
      <p:pic>
        <p:nvPicPr>
          <p:cNvPr id="12" name="Picture 11">
            <a:extLst>
              <a:ext uri="{FF2B5EF4-FFF2-40B4-BE49-F238E27FC236}">
                <a16:creationId xmlns:a16="http://schemas.microsoft.com/office/drawing/2014/main" id="{481F679E-5F7C-4F36-AC10-237DB9A3D279}"/>
              </a:ext>
            </a:extLst>
          </p:cNvPr>
          <p:cNvPicPr>
            <a:picLocks noChangeAspect="1"/>
          </p:cNvPicPr>
          <p:nvPr/>
        </p:nvPicPr>
        <p:blipFill>
          <a:blip r:embed="rId4"/>
          <a:stretch>
            <a:fillRect/>
          </a:stretch>
        </p:blipFill>
        <p:spPr>
          <a:xfrm>
            <a:off x="631371" y="5852665"/>
            <a:ext cx="7794172" cy="923925"/>
          </a:xfrm>
          <a:prstGeom prst="rect">
            <a:avLst/>
          </a:prstGeom>
        </p:spPr>
      </p:pic>
      <p:sp>
        <p:nvSpPr>
          <p:cNvPr id="8" name="Speech Bubble: Rectangle with Corners Rounded 7">
            <a:extLst>
              <a:ext uri="{FF2B5EF4-FFF2-40B4-BE49-F238E27FC236}">
                <a16:creationId xmlns:a16="http://schemas.microsoft.com/office/drawing/2014/main" id="{10152D6D-B4E9-44D7-96A2-2A678876EF9D}"/>
              </a:ext>
            </a:extLst>
          </p:cNvPr>
          <p:cNvSpPr/>
          <p:nvPr/>
        </p:nvSpPr>
        <p:spPr>
          <a:xfrm>
            <a:off x="8479037" y="5127845"/>
            <a:ext cx="1641982" cy="621614"/>
          </a:xfrm>
          <a:prstGeom prst="wedgeRoundRectCallout">
            <a:avLst>
              <a:gd name="adj1" fmla="val -61107"/>
              <a:gd name="adj2" fmla="val 88422"/>
              <a:gd name="adj3" fmla="val 16667"/>
            </a:avLst>
          </a:prstGeom>
          <a:solidFill>
            <a:schemeClr val="bg1"/>
          </a:solidFill>
          <a:ln w="381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cs typeface="Calibri" panose="020F0502020204030204" pitchFamily="34" charset="0"/>
              </a:rPr>
              <a:t>Click</a:t>
            </a:r>
            <a:r>
              <a:rPr lang="en-US" b="1" dirty="0">
                <a:latin typeface="Calibri" panose="020F0502020204030204" pitchFamily="34" charset="0"/>
                <a:cs typeface="Calibri" panose="020F0502020204030204" pitchFamily="34" charset="0"/>
              </a:rPr>
              <a:t> Submit</a:t>
            </a:r>
          </a:p>
        </p:txBody>
      </p:sp>
    </p:spTree>
    <p:extLst>
      <p:ext uri="{BB962C8B-B14F-4D97-AF65-F5344CB8AC3E}">
        <p14:creationId xmlns:p14="http://schemas.microsoft.com/office/powerpoint/2010/main" val="41231391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C8FA-649E-F545-8553-84D07A4410B6}"/>
              </a:ext>
            </a:extLst>
          </p:cNvPr>
          <p:cNvSpPr>
            <a:spLocks noGrp="1"/>
          </p:cNvSpPr>
          <p:nvPr>
            <p:ph type="title"/>
          </p:nvPr>
        </p:nvSpPr>
        <p:spPr/>
        <p:txBody>
          <a:bodyPr/>
          <a:lstStyle/>
          <a:p>
            <a:r>
              <a:rPr lang="en-US" dirty="0"/>
              <a:t>Streamlined Project Application</a:t>
            </a:r>
          </a:p>
        </p:txBody>
      </p:sp>
      <p:sp>
        <p:nvSpPr>
          <p:cNvPr id="8" name="Text Placeholder 7">
            <a:extLst>
              <a:ext uri="{FF2B5EF4-FFF2-40B4-BE49-F238E27FC236}">
                <a16:creationId xmlns:a16="http://schemas.microsoft.com/office/drawing/2014/main" id="{BEE7203F-7249-4713-99B0-3AF8ED09C3B5}"/>
              </a:ext>
            </a:extLst>
          </p:cNvPr>
          <p:cNvSpPr>
            <a:spLocks noGrp="1"/>
          </p:cNvSpPr>
          <p:nvPr>
            <p:ph type="body" sz="quarter" idx="10"/>
          </p:nvPr>
        </p:nvSpPr>
        <p:spPr/>
        <p:txBody>
          <a:bodyPr/>
          <a:lstStyle/>
          <a:p>
            <a:r>
              <a:rPr lang="en-US" dirty="0"/>
              <a:t>Grants Portal Functionality</a:t>
            </a:r>
          </a:p>
        </p:txBody>
      </p:sp>
    </p:spTree>
    <p:extLst>
      <p:ext uri="{BB962C8B-B14F-4D97-AF65-F5344CB8AC3E}">
        <p14:creationId xmlns:p14="http://schemas.microsoft.com/office/powerpoint/2010/main" val="23820921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DC8D32-5F29-497F-ABEA-ED508855254F}"/>
              </a:ext>
            </a:extLst>
          </p:cNvPr>
          <p:cNvSpPr>
            <a:spLocks noGrp="1"/>
          </p:cNvSpPr>
          <p:nvPr>
            <p:ph type="ctrTitle"/>
          </p:nvPr>
        </p:nvSpPr>
        <p:spPr>
          <a:xfrm>
            <a:off x="1204149" y="2300174"/>
            <a:ext cx="9746075" cy="880064"/>
          </a:xfrm>
        </p:spPr>
        <p:txBody>
          <a:bodyPr>
            <a:normAutofit fontScale="90000"/>
          </a:bodyPr>
          <a:lstStyle/>
          <a:p>
            <a:r>
              <a:rPr lang="en-US" dirty="0"/>
              <a:t>Quick Actions:</a:t>
            </a:r>
            <a:br>
              <a:rPr lang="en-US" dirty="0"/>
            </a:br>
            <a:r>
              <a:rPr lang="en-US" dirty="0"/>
              <a:t>Create a Project </a:t>
            </a:r>
            <a:br>
              <a:rPr lang="en-US" dirty="0"/>
            </a:br>
            <a:r>
              <a:rPr lang="en-US" dirty="0"/>
              <a:t>Application</a:t>
            </a:r>
          </a:p>
        </p:txBody>
      </p:sp>
      <p:sp>
        <p:nvSpPr>
          <p:cNvPr id="2" name="Slide Number Placeholder 1">
            <a:extLst>
              <a:ext uri="{FF2B5EF4-FFF2-40B4-BE49-F238E27FC236}">
                <a16:creationId xmlns:a16="http://schemas.microsoft.com/office/drawing/2014/main" id="{23259DC1-0DE4-466D-8AF8-88B2E366EE4A}"/>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52</a:t>
            </a:fld>
            <a:endParaRPr lang="en-US"/>
          </a:p>
        </p:txBody>
      </p:sp>
      <p:pic>
        <p:nvPicPr>
          <p:cNvPr id="9" name="Picture 8">
            <a:extLst>
              <a:ext uri="{FF2B5EF4-FFF2-40B4-BE49-F238E27FC236}">
                <a16:creationId xmlns:a16="http://schemas.microsoft.com/office/drawing/2014/main" id="{AE6C231B-E624-42E1-BE7E-58A694342265}"/>
              </a:ext>
            </a:extLst>
          </p:cNvPr>
          <p:cNvPicPr>
            <a:picLocks noChangeAspect="1"/>
          </p:cNvPicPr>
          <p:nvPr/>
        </p:nvPicPr>
        <p:blipFill>
          <a:blip r:embed="rId3"/>
          <a:stretch>
            <a:fillRect/>
          </a:stretch>
        </p:blipFill>
        <p:spPr>
          <a:xfrm>
            <a:off x="6823627" y="1258525"/>
            <a:ext cx="4313297" cy="3980539"/>
          </a:xfrm>
          <a:prstGeom prst="rect">
            <a:avLst/>
          </a:prstGeom>
        </p:spPr>
      </p:pic>
      <p:sp>
        <p:nvSpPr>
          <p:cNvPr id="10" name="Rectangle 9">
            <a:extLst>
              <a:ext uri="{FF2B5EF4-FFF2-40B4-BE49-F238E27FC236}">
                <a16:creationId xmlns:a16="http://schemas.microsoft.com/office/drawing/2014/main" id="{FC4661F5-B48A-4307-A19D-819B068E1235}"/>
              </a:ext>
            </a:extLst>
          </p:cNvPr>
          <p:cNvSpPr/>
          <p:nvPr/>
        </p:nvSpPr>
        <p:spPr>
          <a:xfrm>
            <a:off x="10519541" y="1258525"/>
            <a:ext cx="642294" cy="861339"/>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479697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 Word&#10;&#10;Description automatically generated">
            <a:extLst>
              <a:ext uri="{FF2B5EF4-FFF2-40B4-BE49-F238E27FC236}">
                <a16:creationId xmlns:a16="http://schemas.microsoft.com/office/drawing/2014/main" id="{D1459A8F-EDC4-4910-A127-B06B6FEACE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314" y="1353910"/>
            <a:ext cx="11138406" cy="5308147"/>
          </a:xfrm>
        </p:spPr>
      </p:pic>
      <p:sp>
        <p:nvSpPr>
          <p:cNvPr id="2" name="Title 1">
            <a:extLst>
              <a:ext uri="{FF2B5EF4-FFF2-40B4-BE49-F238E27FC236}">
                <a16:creationId xmlns:a16="http://schemas.microsoft.com/office/drawing/2014/main" id="{68DC1822-9543-4BBC-9AB0-02FB7F024F67}"/>
              </a:ext>
            </a:extLst>
          </p:cNvPr>
          <p:cNvSpPr>
            <a:spLocks noGrp="1"/>
          </p:cNvSpPr>
          <p:nvPr>
            <p:ph type="title"/>
          </p:nvPr>
        </p:nvSpPr>
        <p:spPr>
          <a:xfrm>
            <a:off x="738189" y="452440"/>
            <a:ext cx="10715627" cy="743347"/>
          </a:xfrm>
        </p:spPr>
        <p:txBody>
          <a:bodyPr/>
          <a:lstStyle/>
          <a:p>
            <a:r>
              <a:rPr lang="en-US" dirty="0"/>
              <a:t>Lightning Bolt - Create a Project Application</a:t>
            </a:r>
          </a:p>
        </p:txBody>
      </p:sp>
      <p:sp>
        <p:nvSpPr>
          <p:cNvPr id="10" name="Slide Number Placeholder 9">
            <a:extLst>
              <a:ext uri="{FF2B5EF4-FFF2-40B4-BE49-F238E27FC236}">
                <a16:creationId xmlns:a16="http://schemas.microsoft.com/office/drawing/2014/main" id="{8F7EE509-B719-4B37-8E13-762F227D3C96}"/>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53</a:t>
            </a:fld>
            <a:endParaRPr lang="en-US"/>
          </a:p>
        </p:txBody>
      </p:sp>
      <p:sp>
        <p:nvSpPr>
          <p:cNvPr id="6" name="Speech Bubble: Rectangle with Corners Rounded 5">
            <a:extLst>
              <a:ext uri="{FF2B5EF4-FFF2-40B4-BE49-F238E27FC236}">
                <a16:creationId xmlns:a16="http://schemas.microsoft.com/office/drawing/2014/main" id="{89A4F941-D2C3-46BB-9C06-F57B25AEEA3E}"/>
              </a:ext>
            </a:extLst>
          </p:cNvPr>
          <p:cNvSpPr/>
          <p:nvPr/>
        </p:nvSpPr>
        <p:spPr>
          <a:xfrm>
            <a:off x="7340749" y="1569073"/>
            <a:ext cx="1762249" cy="688823"/>
          </a:xfrm>
          <a:prstGeom prst="wedgeRoundRectCallout">
            <a:avLst>
              <a:gd name="adj1" fmla="val 128704"/>
              <a:gd name="adj2" fmla="val -38210"/>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Calibri"/>
            </a:endParaRPr>
          </a:p>
          <a:p>
            <a:pPr algn="ctr"/>
            <a:r>
              <a:rPr lang="en-US" dirty="0">
                <a:solidFill>
                  <a:schemeClr val="tx1"/>
                </a:solidFill>
                <a:cs typeface="Calibri"/>
              </a:rPr>
              <a:t>Click the </a:t>
            </a:r>
            <a:r>
              <a:rPr lang="en-US" b="1" dirty="0">
                <a:solidFill>
                  <a:schemeClr val="tx1"/>
                </a:solidFill>
                <a:cs typeface="Calibri"/>
              </a:rPr>
              <a:t>Lightning Bolt</a:t>
            </a:r>
          </a:p>
          <a:p>
            <a:pPr algn="ctr"/>
            <a:endParaRPr lang="en-US" dirty="0"/>
          </a:p>
        </p:txBody>
      </p:sp>
      <p:sp>
        <p:nvSpPr>
          <p:cNvPr id="4" name="Speech Bubble: Rectangle with Corners Rounded 3">
            <a:extLst>
              <a:ext uri="{FF2B5EF4-FFF2-40B4-BE49-F238E27FC236}">
                <a16:creationId xmlns:a16="http://schemas.microsoft.com/office/drawing/2014/main" id="{2975FCD7-1212-4583-A988-4886D7F78190}"/>
              </a:ext>
            </a:extLst>
          </p:cNvPr>
          <p:cNvSpPr/>
          <p:nvPr/>
        </p:nvSpPr>
        <p:spPr>
          <a:xfrm>
            <a:off x="6753201" y="2473058"/>
            <a:ext cx="1972424" cy="940429"/>
          </a:xfrm>
          <a:prstGeom prst="wedgeRoundRectCallout">
            <a:avLst>
              <a:gd name="adj1" fmla="val 59233"/>
              <a:gd name="adj2" fmla="val -35683"/>
              <a:gd name="adj3" fmla="val 16667"/>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Select </a:t>
            </a:r>
            <a:r>
              <a:rPr lang="en-US" b="1" dirty="0"/>
              <a:t>Submit a Project Application</a:t>
            </a:r>
          </a:p>
        </p:txBody>
      </p:sp>
      <p:sp>
        <p:nvSpPr>
          <p:cNvPr id="7" name="Rectangle 6">
            <a:extLst>
              <a:ext uri="{FF2B5EF4-FFF2-40B4-BE49-F238E27FC236}">
                <a16:creationId xmlns:a16="http://schemas.microsoft.com/office/drawing/2014/main" id="{22298B78-51B2-4EE6-9580-B25A5E69DE7F}"/>
              </a:ext>
            </a:extLst>
          </p:cNvPr>
          <p:cNvSpPr/>
          <p:nvPr/>
        </p:nvSpPr>
        <p:spPr>
          <a:xfrm>
            <a:off x="8980841" y="2473058"/>
            <a:ext cx="1186416" cy="197569"/>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CA9FC972-65BF-4399-A1C1-88B52EC8297B}"/>
              </a:ext>
            </a:extLst>
          </p:cNvPr>
          <p:cNvSpPr/>
          <p:nvPr/>
        </p:nvSpPr>
        <p:spPr>
          <a:xfrm>
            <a:off x="2606018" y="5578240"/>
            <a:ext cx="7675488" cy="827322"/>
          </a:xfrm>
          <a:prstGeom prst="wedgeRoundRectCallout">
            <a:avLst>
              <a:gd name="adj1" fmla="val -40454"/>
              <a:gd name="adj2" fmla="val -15351"/>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alibri"/>
              </a:rPr>
              <a:t>You can use this “quick action” to start/create a Streamlined Project Application. You will have the opportunity to save and return as needed. </a:t>
            </a:r>
            <a:endParaRPr lang="en-US" dirty="0"/>
          </a:p>
        </p:txBody>
      </p:sp>
      <p:sp>
        <p:nvSpPr>
          <p:cNvPr id="9" name="Rectangle 8">
            <a:extLst>
              <a:ext uri="{FF2B5EF4-FFF2-40B4-BE49-F238E27FC236}">
                <a16:creationId xmlns:a16="http://schemas.microsoft.com/office/drawing/2014/main" id="{4EE4E16F-CF22-46BD-A4CA-F8980FB11F2F}"/>
              </a:ext>
            </a:extLst>
          </p:cNvPr>
          <p:cNvSpPr/>
          <p:nvPr/>
        </p:nvSpPr>
        <p:spPr>
          <a:xfrm>
            <a:off x="10603994" y="1409097"/>
            <a:ext cx="185925" cy="290889"/>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01723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9A1EB808-22E9-4F02-91F4-EFCC1E3E509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4113"/>
          <a:stretch/>
        </p:blipFill>
        <p:spPr>
          <a:xfrm>
            <a:off x="477578" y="1378857"/>
            <a:ext cx="10618593" cy="5254397"/>
          </a:xfrm>
        </p:spPr>
      </p:pic>
      <p:sp>
        <p:nvSpPr>
          <p:cNvPr id="2" name="Title 1">
            <a:extLst>
              <a:ext uri="{FF2B5EF4-FFF2-40B4-BE49-F238E27FC236}">
                <a16:creationId xmlns:a16="http://schemas.microsoft.com/office/drawing/2014/main" id="{68DC1822-9543-4BBC-9AB0-02FB7F024F67}"/>
              </a:ext>
            </a:extLst>
          </p:cNvPr>
          <p:cNvSpPr>
            <a:spLocks noGrp="1"/>
          </p:cNvSpPr>
          <p:nvPr>
            <p:ph type="title"/>
          </p:nvPr>
        </p:nvSpPr>
        <p:spPr>
          <a:xfrm>
            <a:off x="738189" y="452440"/>
            <a:ext cx="10715627" cy="743347"/>
          </a:xfrm>
        </p:spPr>
        <p:txBody>
          <a:bodyPr/>
          <a:lstStyle/>
          <a:p>
            <a:r>
              <a:rPr lang="en-US" dirty="0"/>
              <a:t>Lightning Bolt - Select Event </a:t>
            </a:r>
          </a:p>
        </p:txBody>
      </p:sp>
      <p:sp>
        <p:nvSpPr>
          <p:cNvPr id="3" name="Slide Number Placeholder 2">
            <a:extLst>
              <a:ext uri="{FF2B5EF4-FFF2-40B4-BE49-F238E27FC236}">
                <a16:creationId xmlns:a16="http://schemas.microsoft.com/office/drawing/2014/main" id="{EB63EF22-BBD4-477B-B90C-C6642CD6DC8A}"/>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54</a:t>
            </a:fld>
            <a:endParaRPr lang="en-US"/>
          </a:p>
        </p:txBody>
      </p:sp>
      <p:sp>
        <p:nvSpPr>
          <p:cNvPr id="6" name="Speech Bubble: Rectangle with Corners Rounded 5">
            <a:extLst>
              <a:ext uri="{FF2B5EF4-FFF2-40B4-BE49-F238E27FC236}">
                <a16:creationId xmlns:a16="http://schemas.microsoft.com/office/drawing/2014/main" id="{29FD3120-450B-4408-A364-5AAC98FC1D72}"/>
              </a:ext>
            </a:extLst>
          </p:cNvPr>
          <p:cNvSpPr/>
          <p:nvPr/>
        </p:nvSpPr>
        <p:spPr>
          <a:xfrm>
            <a:off x="7830528" y="2010647"/>
            <a:ext cx="2426160" cy="906726"/>
          </a:xfrm>
          <a:prstGeom prst="wedgeRoundRectCallout">
            <a:avLst>
              <a:gd name="adj1" fmla="val -70862"/>
              <a:gd name="adj2" fmla="val -20773"/>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Click the Drop Down to Select the Event </a:t>
            </a:r>
            <a:endParaRPr lang="en-US" dirty="0"/>
          </a:p>
        </p:txBody>
      </p:sp>
      <p:sp>
        <p:nvSpPr>
          <p:cNvPr id="7" name="Speech Bubble: Rectangle with Corners Rounded 6">
            <a:extLst>
              <a:ext uri="{FF2B5EF4-FFF2-40B4-BE49-F238E27FC236}">
                <a16:creationId xmlns:a16="http://schemas.microsoft.com/office/drawing/2014/main" id="{B291D0D9-B080-48D7-B8DB-C3777AC00AB1}"/>
              </a:ext>
            </a:extLst>
          </p:cNvPr>
          <p:cNvSpPr/>
          <p:nvPr/>
        </p:nvSpPr>
        <p:spPr>
          <a:xfrm>
            <a:off x="7635754" y="3144805"/>
            <a:ext cx="2426159" cy="977054"/>
          </a:xfrm>
          <a:prstGeom prst="wedgeRoundRectCallout">
            <a:avLst>
              <a:gd name="adj1" fmla="val -96652"/>
              <a:gd name="adj2" fmla="val -81041"/>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Click</a:t>
            </a:r>
            <a:r>
              <a:rPr lang="en-US" b="1">
                <a:solidFill>
                  <a:schemeClr val="tx1"/>
                </a:solidFill>
                <a:cs typeface="Calibri"/>
              </a:rPr>
              <a:t> Continue to Project Application </a:t>
            </a:r>
            <a:r>
              <a:rPr lang="en-US">
                <a:solidFill>
                  <a:schemeClr val="tx1"/>
                </a:solidFill>
                <a:cs typeface="Calibri"/>
              </a:rPr>
              <a:t>to</a:t>
            </a:r>
            <a:r>
              <a:rPr lang="en-US" b="1">
                <a:solidFill>
                  <a:schemeClr val="tx1"/>
                </a:solidFill>
                <a:cs typeface="Calibri"/>
              </a:rPr>
              <a:t> </a:t>
            </a:r>
            <a:r>
              <a:rPr lang="en-US">
                <a:solidFill>
                  <a:schemeClr val="tx1"/>
                </a:solidFill>
                <a:cs typeface="Calibri"/>
              </a:rPr>
              <a:t>begin</a:t>
            </a:r>
            <a:endParaRPr lang="en-US"/>
          </a:p>
        </p:txBody>
      </p:sp>
    </p:spTree>
    <p:extLst>
      <p:ext uri="{BB962C8B-B14F-4D97-AF65-F5344CB8AC3E}">
        <p14:creationId xmlns:p14="http://schemas.microsoft.com/office/powerpoint/2010/main" val="13261758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6E6680F6-6CDD-4602-921E-D408C74EC3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686" y="1461477"/>
            <a:ext cx="10965585" cy="5197231"/>
          </a:xfrm>
        </p:spPr>
      </p:pic>
      <p:sp>
        <p:nvSpPr>
          <p:cNvPr id="2" name="Title 1">
            <a:extLst>
              <a:ext uri="{FF2B5EF4-FFF2-40B4-BE49-F238E27FC236}">
                <a16:creationId xmlns:a16="http://schemas.microsoft.com/office/drawing/2014/main" id="{E83C470E-7C76-477A-A744-F35041281D56}"/>
              </a:ext>
            </a:extLst>
          </p:cNvPr>
          <p:cNvSpPr>
            <a:spLocks noGrp="1"/>
          </p:cNvSpPr>
          <p:nvPr>
            <p:ph type="title"/>
          </p:nvPr>
        </p:nvSpPr>
        <p:spPr>
          <a:xfrm>
            <a:off x="738189" y="452440"/>
            <a:ext cx="10715627" cy="743347"/>
          </a:xfrm>
        </p:spPr>
        <p:txBody>
          <a:bodyPr>
            <a:noAutofit/>
          </a:bodyPr>
          <a:lstStyle/>
          <a:p>
            <a:r>
              <a:rPr lang="en-US"/>
              <a:t>Select the Type of Project to Formulate</a:t>
            </a:r>
          </a:p>
        </p:txBody>
      </p:sp>
      <p:sp>
        <p:nvSpPr>
          <p:cNvPr id="3" name="Slide Number Placeholder 2">
            <a:extLst>
              <a:ext uri="{FF2B5EF4-FFF2-40B4-BE49-F238E27FC236}">
                <a16:creationId xmlns:a16="http://schemas.microsoft.com/office/drawing/2014/main" id="{0ADF39FA-0F08-4350-A96C-0DF7D1C60BD6}"/>
              </a:ext>
            </a:extLst>
          </p:cNvPr>
          <p:cNvSpPr>
            <a:spLocks noGrp="1"/>
          </p:cNvSpPr>
          <p:nvPr>
            <p:ph type="sldNum" sz="quarter" idx="12"/>
          </p:nvPr>
        </p:nvSpPr>
        <p:spPr>
          <a:xfrm>
            <a:off x="10539413" y="6173791"/>
            <a:ext cx="914403" cy="365125"/>
          </a:xfrm>
        </p:spPr>
        <p:txBody>
          <a:bodyPr/>
          <a:lstStyle/>
          <a:p>
            <a:fld id="{A153D2AF-D21A-44D6-9088-A89294AD73A9}" type="slidenum">
              <a:rPr lang="en-US" smtClean="0"/>
              <a:pPr/>
              <a:t>55</a:t>
            </a:fld>
            <a:endParaRPr lang="en-US" dirty="0"/>
          </a:p>
        </p:txBody>
      </p:sp>
      <p:sp>
        <p:nvSpPr>
          <p:cNvPr id="4" name="Speech Bubble: Rectangle with Corners Rounded 3">
            <a:extLst>
              <a:ext uri="{FF2B5EF4-FFF2-40B4-BE49-F238E27FC236}">
                <a16:creationId xmlns:a16="http://schemas.microsoft.com/office/drawing/2014/main" id="{0AE57FF6-84E8-4D60-8396-AA1FD887A960}"/>
              </a:ext>
            </a:extLst>
          </p:cNvPr>
          <p:cNvSpPr/>
          <p:nvPr/>
        </p:nvSpPr>
        <p:spPr>
          <a:xfrm>
            <a:off x="6490334" y="2837456"/>
            <a:ext cx="3095626" cy="1688824"/>
          </a:xfrm>
          <a:prstGeom prst="wedgeRoundRectCallout">
            <a:avLst>
              <a:gd name="adj1" fmla="val 33438"/>
              <a:gd name="adj2" fmla="val -32984"/>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This page allows you to select the category of work and start a Streamlined Project Application if that is a process that’s enabled for your event</a:t>
            </a:r>
            <a:endParaRPr lang="en-US" dirty="0"/>
          </a:p>
        </p:txBody>
      </p:sp>
    </p:spTree>
    <p:extLst>
      <p:ext uri="{BB962C8B-B14F-4D97-AF65-F5344CB8AC3E}">
        <p14:creationId xmlns:p14="http://schemas.microsoft.com/office/powerpoint/2010/main" val="23844585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37EB52E3-FE7A-47DF-B5D4-4AE0F9D9382C}"/>
              </a:ext>
            </a:extLst>
          </p:cNvPr>
          <p:cNvPicPr>
            <a:picLocks noGrp="1" noChangeAspect="1"/>
          </p:cNvPicPr>
          <p:nvPr>
            <p:ph idx="1"/>
          </p:nvPr>
        </p:nvPicPr>
        <p:blipFill rotWithShape="1">
          <a:blip r:embed="rId3"/>
          <a:srcRect b="44843"/>
          <a:stretch/>
        </p:blipFill>
        <p:spPr>
          <a:xfrm>
            <a:off x="80629" y="1451768"/>
            <a:ext cx="6788256" cy="3337946"/>
          </a:xfrm>
        </p:spPr>
      </p:pic>
      <p:sp>
        <p:nvSpPr>
          <p:cNvPr id="3" name="Title 2">
            <a:extLst>
              <a:ext uri="{FF2B5EF4-FFF2-40B4-BE49-F238E27FC236}">
                <a16:creationId xmlns:a16="http://schemas.microsoft.com/office/drawing/2014/main" id="{C71A5236-F8F5-45FE-AE92-B6059C3CEAD1}"/>
              </a:ext>
            </a:extLst>
          </p:cNvPr>
          <p:cNvSpPr>
            <a:spLocks noGrp="1"/>
          </p:cNvSpPr>
          <p:nvPr>
            <p:ph type="title"/>
          </p:nvPr>
        </p:nvSpPr>
        <p:spPr/>
        <p:txBody>
          <a:bodyPr>
            <a:normAutofit/>
          </a:bodyPr>
          <a:lstStyle/>
          <a:p>
            <a:r>
              <a:rPr lang="en-US" dirty="0"/>
              <a:t>Streamlined Project Application Overview</a:t>
            </a:r>
          </a:p>
        </p:txBody>
      </p:sp>
      <p:sp>
        <p:nvSpPr>
          <p:cNvPr id="4" name="Slide Number Placeholder 3">
            <a:extLst>
              <a:ext uri="{FF2B5EF4-FFF2-40B4-BE49-F238E27FC236}">
                <a16:creationId xmlns:a16="http://schemas.microsoft.com/office/drawing/2014/main" id="{D5CDE7BC-C802-4BB8-9F4D-81B56302AF81}"/>
              </a:ext>
            </a:extLst>
          </p:cNvPr>
          <p:cNvSpPr>
            <a:spLocks noGrp="1"/>
          </p:cNvSpPr>
          <p:nvPr>
            <p:ph type="sldNum" sz="quarter" idx="12"/>
          </p:nvPr>
        </p:nvSpPr>
        <p:spPr/>
        <p:txBody>
          <a:bodyPr/>
          <a:lstStyle/>
          <a:p>
            <a:r>
              <a:rPr lang="en-US" dirty="0"/>
              <a:t>35</a:t>
            </a:r>
          </a:p>
        </p:txBody>
      </p:sp>
      <p:pic>
        <p:nvPicPr>
          <p:cNvPr id="11" name="Content Placeholder 9">
            <a:extLst>
              <a:ext uri="{FF2B5EF4-FFF2-40B4-BE49-F238E27FC236}">
                <a16:creationId xmlns:a16="http://schemas.microsoft.com/office/drawing/2014/main" id="{8AE936A7-DB89-46D3-9A3D-22CB95BEFBDF}"/>
              </a:ext>
            </a:extLst>
          </p:cNvPr>
          <p:cNvPicPr>
            <a:picLocks noChangeAspect="1"/>
          </p:cNvPicPr>
          <p:nvPr/>
        </p:nvPicPr>
        <p:blipFill rotWithShape="1">
          <a:blip r:embed="rId3"/>
          <a:srcRect l="6350" t="54977"/>
          <a:stretch/>
        </p:blipFill>
        <p:spPr>
          <a:xfrm>
            <a:off x="5834742" y="3427376"/>
            <a:ext cx="6357257" cy="2724675"/>
          </a:xfrm>
          <a:prstGeom prst="rect">
            <a:avLst/>
          </a:prstGeom>
        </p:spPr>
      </p:pic>
    </p:spTree>
    <p:extLst>
      <p:ext uri="{BB962C8B-B14F-4D97-AF65-F5344CB8AC3E}">
        <p14:creationId xmlns:p14="http://schemas.microsoft.com/office/powerpoint/2010/main" val="42643723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1A5236-F8F5-45FE-AE92-B6059C3CEAD1}"/>
              </a:ext>
            </a:extLst>
          </p:cNvPr>
          <p:cNvSpPr>
            <a:spLocks noGrp="1"/>
          </p:cNvSpPr>
          <p:nvPr>
            <p:ph type="title"/>
          </p:nvPr>
        </p:nvSpPr>
        <p:spPr>
          <a:xfrm>
            <a:off x="738189" y="452440"/>
            <a:ext cx="10715627" cy="743347"/>
          </a:xfrm>
        </p:spPr>
        <p:txBody>
          <a:bodyPr>
            <a:normAutofit/>
          </a:bodyPr>
          <a:lstStyle/>
          <a:p>
            <a:r>
              <a:rPr lang="en-US" dirty="0"/>
              <a:t>Streamlined Project Application Overview</a:t>
            </a:r>
          </a:p>
        </p:txBody>
      </p:sp>
      <p:pic>
        <p:nvPicPr>
          <p:cNvPr id="14" name="Picture 13">
            <a:extLst>
              <a:ext uri="{FF2B5EF4-FFF2-40B4-BE49-F238E27FC236}">
                <a16:creationId xmlns:a16="http://schemas.microsoft.com/office/drawing/2014/main" id="{0E65E134-2158-4BCF-BFF8-9385CD1B83AD}"/>
              </a:ext>
            </a:extLst>
          </p:cNvPr>
          <p:cNvPicPr>
            <a:picLocks noChangeAspect="1"/>
          </p:cNvPicPr>
          <p:nvPr/>
        </p:nvPicPr>
        <p:blipFill rotWithShape="1">
          <a:blip r:embed="rId3"/>
          <a:srcRect r="7237"/>
          <a:stretch/>
        </p:blipFill>
        <p:spPr>
          <a:xfrm>
            <a:off x="5617029" y="2171699"/>
            <a:ext cx="6444342" cy="3712029"/>
          </a:xfrm>
          <a:prstGeom prst="rect">
            <a:avLst/>
          </a:prstGeom>
        </p:spPr>
      </p:pic>
      <p:pic>
        <p:nvPicPr>
          <p:cNvPr id="18" name="Content Placeholder 17">
            <a:extLst>
              <a:ext uri="{FF2B5EF4-FFF2-40B4-BE49-F238E27FC236}">
                <a16:creationId xmlns:a16="http://schemas.microsoft.com/office/drawing/2014/main" id="{7DF2A1A7-4FE3-44C3-A176-7B2BA63297A3}"/>
              </a:ext>
            </a:extLst>
          </p:cNvPr>
          <p:cNvPicPr>
            <a:picLocks noGrp="1" noChangeAspect="1"/>
          </p:cNvPicPr>
          <p:nvPr>
            <p:ph idx="1"/>
          </p:nvPr>
        </p:nvPicPr>
        <p:blipFill>
          <a:blip r:embed="rId4"/>
          <a:stretch>
            <a:fillRect/>
          </a:stretch>
        </p:blipFill>
        <p:spPr>
          <a:xfrm>
            <a:off x="300658" y="1375566"/>
            <a:ext cx="5316371" cy="4106863"/>
          </a:xfrm>
        </p:spPr>
      </p:pic>
    </p:spTree>
    <p:extLst>
      <p:ext uri="{BB962C8B-B14F-4D97-AF65-F5344CB8AC3E}">
        <p14:creationId xmlns:p14="http://schemas.microsoft.com/office/powerpoint/2010/main" val="18437201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C83BED1-C826-4FC3-8665-79CA0D56C869}"/>
              </a:ext>
            </a:extLst>
          </p:cNvPr>
          <p:cNvSpPr>
            <a:spLocks noGrp="1"/>
          </p:cNvSpPr>
          <p:nvPr>
            <p:ph idx="1"/>
          </p:nvPr>
        </p:nvSpPr>
        <p:spPr/>
        <p:txBody>
          <a:bodyPr>
            <a:noAutofit/>
          </a:bodyPr>
          <a:lstStyle/>
          <a:p>
            <a:r>
              <a:rPr lang="en-US" dirty="0"/>
              <a:t>GP Resources</a:t>
            </a:r>
          </a:p>
          <a:p>
            <a:pPr lvl="1"/>
            <a:r>
              <a:rPr lang="en-US" dirty="0">
                <a:hlinkClick r:id="rId3"/>
              </a:rPr>
              <a:t>First Time Users - Org Creation and RPA submission – YouTube</a:t>
            </a:r>
            <a:endParaRPr lang="en-US" dirty="0"/>
          </a:p>
          <a:p>
            <a:pPr lvl="1"/>
            <a:r>
              <a:rPr lang="en-US" dirty="0">
                <a:hlinkClick r:id="rId4"/>
              </a:rPr>
              <a:t>Grants Portal - "I'm logged in, now what?" – YouTube</a:t>
            </a:r>
            <a:endParaRPr lang="en-US" dirty="0"/>
          </a:p>
          <a:p>
            <a:r>
              <a:rPr lang="en-US" dirty="0"/>
              <a:t>Independent Study Courses - </a:t>
            </a:r>
            <a:r>
              <a:rPr lang="en-US" dirty="0">
                <a:hlinkClick r:id="rId5"/>
              </a:rPr>
              <a:t>Emergency Management Institute - Independent Study (IS) </a:t>
            </a:r>
            <a:endParaRPr lang="en-US" dirty="0"/>
          </a:p>
          <a:p>
            <a:r>
              <a:rPr lang="en-US" dirty="0"/>
              <a:t>PAPPG -- </a:t>
            </a:r>
            <a:r>
              <a:rPr lang="en-US" dirty="0">
                <a:hlinkClick r:id="rId6"/>
              </a:rPr>
              <a:t>Public Assistance Program and Policy Guide Version 4 </a:t>
            </a:r>
            <a:endParaRPr lang="en-US" dirty="0"/>
          </a:p>
          <a:p>
            <a:r>
              <a:rPr lang="en-US" dirty="0"/>
              <a:t>PA Project Worksheets - </a:t>
            </a:r>
            <a:r>
              <a:rPr lang="en-US" dirty="0">
                <a:hlinkClick r:id="rId7"/>
              </a:rPr>
              <a:t>Public Assistance Project Worksheets | FEMA.gov</a:t>
            </a:r>
            <a:endParaRPr lang="en-US" dirty="0"/>
          </a:p>
          <a:p>
            <a:r>
              <a:rPr lang="en-US" dirty="0"/>
              <a:t>GM/GP Customer Service Hotline 1-866-337-8448</a:t>
            </a:r>
          </a:p>
        </p:txBody>
      </p:sp>
      <p:sp>
        <p:nvSpPr>
          <p:cNvPr id="7" name="Title 6">
            <a:extLst>
              <a:ext uri="{FF2B5EF4-FFF2-40B4-BE49-F238E27FC236}">
                <a16:creationId xmlns:a16="http://schemas.microsoft.com/office/drawing/2014/main" id="{30E8522C-BA5A-4AB6-946F-FE09769F2423}"/>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83A9E787-8F3E-49AF-9E62-24043094FD30}"/>
              </a:ext>
            </a:extLst>
          </p:cNvPr>
          <p:cNvSpPr>
            <a:spLocks noGrp="1"/>
          </p:cNvSpPr>
          <p:nvPr>
            <p:ph type="sldNum" sz="quarter" idx="12"/>
          </p:nvPr>
        </p:nvSpPr>
        <p:spPr/>
        <p:txBody>
          <a:bodyPr/>
          <a:lstStyle/>
          <a:p>
            <a:fld id="{8FCC257D-A786-9244-9E17-CE618C8B9275}" type="slidenum">
              <a:rPr lang="en-US" smtClean="0"/>
              <a:pPr/>
              <a:t>58</a:t>
            </a:fld>
            <a:endParaRPr lang="en-US" dirty="0"/>
          </a:p>
        </p:txBody>
      </p:sp>
    </p:spTree>
    <p:extLst>
      <p:ext uri="{BB962C8B-B14F-4D97-AF65-F5344CB8AC3E}">
        <p14:creationId xmlns:p14="http://schemas.microsoft.com/office/powerpoint/2010/main" val="16742103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B261C-F6D5-4B35-949E-8D6081251FC4}"/>
              </a:ext>
            </a:extLst>
          </p:cNvPr>
          <p:cNvSpPr>
            <a:spLocks noGrp="1"/>
          </p:cNvSpPr>
          <p:nvPr>
            <p:ph type="title"/>
          </p:nvPr>
        </p:nvSpPr>
        <p:spPr/>
        <p:txBody>
          <a:bodyPr/>
          <a:lstStyle/>
          <a:p>
            <a:r>
              <a:rPr lang="en-US" dirty="0"/>
              <a:t>Closing</a:t>
            </a:r>
          </a:p>
        </p:txBody>
      </p:sp>
      <p:sp>
        <p:nvSpPr>
          <p:cNvPr id="4" name="Slide Number Placeholder 3">
            <a:extLst>
              <a:ext uri="{FF2B5EF4-FFF2-40B4-BE49-F238E27FC236}">
                <a16:creationId xmlns:a16="http://schemas.microsoft.com/office/drawing/2014/main" id="{A866DACB-2B71-4AA5-BDCF-02A7234385E2}"/>
              </a:ext>
            </a:extLst>
          </p:cNvPr>
          <p:cNvSpPr>
            <a:spLocks noGrp="1"/>
          </p:cNvSpPr>
          <p:nvPr>
            <p:ph type="sldNum" sz="quarter" idx="4294967295"/>
          </p:nvPr>
        </p:nvSpPr>
        <p:spPr>
          <a:xfrm>
            <a:off x="11277600" y="6173788"/>
            <a:ext cx="914400" cy="365125"/>
          </a:xfrm>
        </p:spPr>
        <p:txBody>
          <a:bodyPr/>
          <a:lstStyle/>
          <a:p>
            <a:fld id="{8FCC257D-A786-9244-9E17-CE618C8B9275}" type="slidenum">
              <a:rPr lang="en-US" smtClean="0"/>
              <a:pPr/>
              <a:t>59</a:t>
            </a:fld>
            <a:endParaRPr lang="en-US" dirty="0"/>
          </a:p>
        </p:txBody>
      </p:sp>
    </p:spTree>
    <p:extLst>
      <p:ext uri="{BB962C8B-B14F-4D97-AF65-F5344CB8AC3E}">
        <p14:creationId xmlns:p14="http://schemas.microsoft.com/office/powerpoint/2010/main" val="2443998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918370" y="301734"/>
            <a:ext cx="8199437" cy="1050925"/>
          </a:xfrm>
        </p:spPr>
        <p:txBody>
          <a:bodyPr>
            <a:normAutofit/>
          </a:bodyPr>
          <a:lstStyle/>
          <a:p>
            <a:r>
              <a:rPr lang="en-US" altLang="en-US" sz="3200" dirty="0"/>
              <a:t>PNP and Government Eligibility Pyramids</a:t>
            </a:r>
          </a:p>
        </p:txBody>
      </p:sp>
      <p:grpSp>
        <p:nvGrpSpPr>
          <p:cNvPr id="55299" name="Group 33"/>
          <p:cNvGrpSpPr>
            <a:grpSpLocks/>
          </p:cNvGrpSpPr>
          <p:nvPr/>
        </p:nvGrpSpPr>
        <p:grpSpPr bwMode="auto">
          <a:xfrm>
            <a:off x="6563519" y="3429000"/>
            <a:ext cx="3683000" cy="2566987"/>
            <a:chOff x="3276600" y="1828800"/>
            <a:chExt cx="4979236" cy="3566361"/>
          </a:xfrm>
        </p:grpSpPr>
        <p:grpSp>
          <p:nvGrpSpPr>
            <p:cNvPr id="55317" name="Group 34"/>
            <p:cNvGrpSpPr>
              <a:grpSpLocks/>
            </p:cNvGrpSpPr>
            <p:nvPr/>
          </p:nvGrpSpPr>
          <p:grpSpPr bwMode="auto">
            <a:xfrm>
              <a:off x="3276600" y="1828800"/>
              <a:ext cx="4979236" cy="3566360"/>
              <a:chOff x="3048000" y="1503948"/>
              <a:chExt cx="4979236" cy="3566360"/>
            </a:xfrm>
          </p:grpSpPr>
          <p:grpSp>
            <p:nvGrpSpPr>
              <p:cNvPr id="55319" name="Group 36"/>
              <p:cNvGrpSpPr>
                <a:grpSpLocks/>
              </p:cNvGrpSpPr>
              <p:nvPr/>
            </p:nvGrpSpPr>
            <p:grpSpPr bwMode="auto">
              <a:xfrm>
                <a:off x="3048000" y="1503948"/>
                <a:ext cx="4979236" cy="3566360"/>
                <a:chOff x="2793165" y="1524001"/>
                <a:chExt cx="4979236" cy="3566360"/>
              </a:xfrm>
            </p:grpSpPr>
            <p:sp>
              <p:nvSpPr>
                <p:cNvPr id="55324" name="Rectangle 44"/>
                <p:cNvSpPr>
                  <a:spLocks noChangeArrowheads="1"/>
                </p:cNvSpPr>
                <p:nvPr/>
              </p:nvSpPr>
              <p:spPr bwMode="auto">
                <a:xfrm>
                  <a:off x="4148138" y="1524001"/>
                  <a:ext cx="2286000" cy="838199"/>
                </a:xfrm>
                <a:prstGeom prst="rect">
                  <a:avLst/>
                </a:prstGeom>
                <a:solidFill>
                  <a:srgbClr val="B0B1B3"/>
                </a:solidFill>
                <a:ln w="9525" algn="ctr">
                  <a:solidFill>
                    <a:srgbClr val="B0B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dirty="0">
                    <a:solidFill>
                      <a:srgbClr val="FFFFFF"/>
                    </a:solidFill>
                  </a:endParaRPr>
                </a:p>
              </p:txBody>
            </p:sp>
            <p:sp>
              <p:nvSpPr>
                <p:cNvPr id="55325" name="Rectangle 45"/>
                <p:cNvSpPr>
                  <a:spLocks noChangeArrowheads="1"/>
                </p:cNvSpPr>
                <p:nvPr/>
              </p:nvSpPr>
              <p:spPr bwMode="auto">
                <a:xfrm>
                  <a:off x="3805238" y="2429669"/>
                  <a:ext cx="2971800" cy="838199"/>
                </a:xfrm>
                <a:prstGeom prst="rect">
                  <a:avLst/>
                </a:prstGeom>
                <a:solidFill>
                  <a:srgbClr val="B0B1B3"/>
                </a:solidFill>
                <a:ln w="9525" algn="ctr">
                  <a:solidFill>
                    <a:srgbClr val="B0B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dirty="0">
                    <a:solidFill>
                      <a:srgbClr val="FFFFFF"/>
                    </a:solidFill>
                  </a:endParaRPr>
                </a:p>
              </p:txBody>
            </p:sp>
            <p:sp>
              <p:nvSpPr>
                <p:cNvPr id="55326" name="Rectangle 46"/>
                <p:cNvSpPr>
                  <a:spLocks noChangeArrowheads="1"/>
                </p:cNvSpPr>
                <p:nvPr/>
              </p:nvSpPr>
              <p:spPr bwMode="auto">
                <a:xfrm>
                  <a:off x="3352800" y="3335338"/>
                  <a:ext cx="3886200" cy="838199"/>
                </a:xfrm>
                <a:prstGeom prst="rect">
                  <a:avLst/>
                </a:prstGeom>
                <a:solidFill>
                  <a:srgbClr val="B0B1B3"/>
                </a:solidFill>
                <a:ln w="9525" algn="ctr">
                  <a:solidFill>
                    <a:srgbClr val="B0B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dirty="0">
                    <a:solidFill>
                      <a:srgbClr val="FFFFFF"/>
                    </a:solidFill>
                  </a:endParaRPr>
                </a:p>
              </p:txBody>
            </p:sp>
            <p:sp>
              <p:nvSpPr>
                <p:cNvPr id="55327" name="Rectangle 47"/>
                <p:cNvSpPr>
                  <a:spLocks noChangeArrowheads="1"/>
                </p:cNvSpPr>
                <p:nvPr/>
              </p:nvSpPr>
              <p:spPr bwMode="auto">
                <a:xfrm>
                  <a:off x="2793165" y="4252162"/>
                  <a:ext cx="4979236" cy="838199"/>
                </a:xfrm>
                <a:prstGeom prst="rect">
                  <a:avLst/>
                </a:prstGeom>
                <a:solidFill>
                  <a:srgbClr val="B0B1B3"/>
                </a:solidFill>
                <a:ln w="9525" algn="ctr">
                  <a:solidFill>
                    <a:srgbClr val="B0B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dirty="0">
                    <a:solidFill>
                      <a:srgbClr val="FFFFFF"/>
                    </a:solidFill>
                  </a:endParaRPr>
                </a:p>
              </p:txBody>
            </p:sp>
          </p:grpSp>
          <p:sp>
            <p:nvSpPr>
              <p:cNvPr id="55320" name="TextBox 37"/>
              <p:cNvSpPr txBox="1">
                <a:spLocks noChangeArrowheads="1"/>
              </p:cNvSpPr>
              <p:nvPr/>
            </p:nvSpPr>
            <p:spPr bwMode="auto">
              <a:xfrm>
                <a:off x="4887536" y="1692214"/>
                <a:ext cx="1371600" cy="4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b="1" dirty="0">
                    <a:solidFill>
                      <a:srgbClr val="FFFFFF"/>
                    </a:solidFill>
                  </a:rPr>
                  <a:t>COST</a:t>
                </a:r>
              </a:p>
            </p:txBody>
          </p:sp>
          <p:sp>
            <p:nvSpPr>
              <p:cNvPr id="55321" name="TextBox 39"/>
              <p:cNvSpPr txBox="1">
                <a:spLocks noChangeArrowheads="1"/>
              </p:cNvSpPr>
              <p:nvPr/>
            </p:nvSpPr>
            <p:spPr bwMode="auto">
              <a:xfrm>
                <a:off x="4860172" y="2602650"/>
                <a:ext cx="1479602" cy="4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b="1" dirty="0">
                    <a:solidFill>
                      <a:srgbClr val="FFFFFF"/>
                    </a:solidFill>
                  </a:rPr>
                  <a:t>WORK</a:t>
                </a:r>
              </a:p>
            </p:txBody>
          </p:sp>
          <p:sp>
            <p:nvSpPr>
              <p:cNvPr id="55322" name="TextBox 42"/>
              <p:cNvSpPr txBox="1">
                <a:spLocks noChangeArrowheads="1"/>
              </p:cNvSpPr>
              <p:nvPr/>
            </p:nvSpPr>
            <p:spPr bwMode="auto">
              <a:xfrm>
                <a:off x="4414952" y="3440849"/>
                <a:ext cx="2313403" cy="4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b="1" dirty="0">
                    <a:solidFill>
                      <a:srgbClr val="FFFFFF"/>
                    </a:solidFill>
                  </a:rPr>
                  <a:t>FACILITY</a:t>
                </a:r>
              </a:p>
            </p:txBody>
          </p:sp>
          <p:sp>
            <p:nvSpPr>
              <p:cNvPr id="55323" name="TextBox 43"/>
              <p:cNvSpPr txBox="1">
                <a:spLocks noChangeArrowheads="1"/>
              </p:cNvSpPr>
              <p:nvPr/>
            </p:nvSpPr>
            <p:spPr bwMode="auto">
              <a:xfrm>
                <a:off x="4252607" y="4352322"/>
                <a:ext cx="2596257" cy="4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b="1" dirty="0">
                    <a:solidFill>
                      <a:srgbClr val="FFFFFF"/>
                    </a:solidFill>
                  </a:rPr>
                  <a:t>APPLICANT</a:t>
                </a:r>
              </a:p>
            </p:txBody>
          </p:sp>
        </p:grpSp>
        <p:sp>
          <p:nvSpPr>
            <p:cNvPr id="36" name="Right Arrow 35"/>
            <p:cNvSpPr/>
            <p:nvPr/>
          </p:nvSpPr>
          <p:spPr>
            <a:xfrm rot="16200000">
              <a:off x="4019523" y="3459599"/>
              <a:ext cx="3566361" cy="304764"/>
            </a:xfrm>
            <a:prstGeom prst="rightArrow">
              <a:avLst>
                <a:gd name="adj1" fmla="val 50000"/>
                <a:gd name="adj2" fmla="val 64937"/>
              </a:avLst>
            </a:prstGeom>
            <a:solidFill>
              <a:sysClr val="window" lastClr="FFFFFF">
                <a:alpha val="47843"/>
              </a:sysClr>
            </a:solidFill>
            <a:ln w="12700" cap="flat" cmpd="sng" algn="ctr">
              <a:noFill/>
              <a:prstDash val="solid"/>
              <a:miter lim="800000"/>
            </a:ln>
            <a:effectLst/>
          </p:spPr>
          <p:txBody>
            <a:bodyPr anchor="ctr"/>
            <a:lstStyle/>
            <a:p>
              <a:pPr algn="ctr">
                <a:defRPr/>
              </a:pPr>
              <a:endParaRPr lang="en-US" sz="1600" kern="0" dirty="0">
                <a:solidFill>
                  <a:prstClr val="white"/>
                </a:solidFill>
                <a:latin typeface="Calibri" panose="020F0502020204030204"/>
              </a:endParaRPr>
            </a:p>
          </p:txBody>
        </p:sp>
      </p:grpSp>
      <p:grpSp>
        <p:nvGrpSpPr>
          <p:cNvPr id="55300" name="Group 1"/>
          <p:cNvGrpSpPr>
            <a:grpSpLocks/>
          </p:cNvGrpSpPr>
          <p:nvPr/>
        </p:nvGrpSpPr>
        <p:grpSpPr bwMode="auto">
          <a:xfrm>
            <a:off x="2175336" y="3442916"/>
            <a:ext cx="3278188" cy="2579687"/>
            <a:chOff x="1585000" y="3187795"/>
            <a:chExt cx="3311804" cy="2370551"/>
          </a:xfrm>
        </p:grpSpPr>
        <p:grpSp>
          <p:nvGrpSpPr>
            <p:cNvPr id="55308" name="Group 34"/>
            <p:cNvGrpSpPr>
              <a:grpSpLocks/>
            </p:cNvGrpSpPr>
            <p:nvPr/>
          </p:nvGrpSpPr>
          <p:grpSpPr bwMode="auto">
            <a:xfrm>
              <a:off x="1585000" y="3187795"/>
              <a:ext cx="3311804" cy="2358358"/>
              <a:chOff x="3048000" y="2509513"/>
              <a:chExt cx="4979236" cy="3607090"/>
            </a:xfrm>
          </p:grpSpPr>
          <p:grpSp>
            <p:nvGrpSpPr>
              <p:cNvPr id="55310" name="Group 36"/>
              <p:cNvGrpSpPr>
                <a:grpSpLocks/>
              </p:cNvGrpSpPr>
              <p:nvPr/>
            </p:nvGrpSpPr>
            <p:grpSpPr bwMode="auto">
              <a:xfrm>
                <a:off x="3048000" y="2509513"/>
                <a:ext cx="4979236" cy="3607090"/>
                <a:chOff x="2793165" y="2529566"/>
                <a:chExt cx="4979236" cy="3607090"/>
              </a:xfrm>
            </p:grpSpPr>
            <p:sp>
              <p:nvSpPr>
                <p:cNvPr id="55314" name="Rectangle 45"/>
                <p:cNvSpPr>
                  <a:spLocks noChangeArrowheads="1"/>
                </p:cNvSpPr>
                <p:nvPr/>
              </p:nvSpPr>
              <p:spPr bwMode="auto">
                <a:xfrm>
                  <a:off x="4152042" y="2529566"/>
                  <a:ext cx="2326197" cy="838198"/>
                </a:xfrm>
                <a:prstGeom prst="rect">
                  <a:avLst/>
                </a:prstGeom>
                <a:solidFill>
                  <a:srgbClr val="B0B1B3"/>
                </a:solidFill>
                <a:ln w="9525" algn="ctr">
                  <a:solidFill>
                    <a:srgbClr val="B0B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dirty="0">
                    <a:solidFill>
                      <a:srgbClr val="FFFFFF"/>
                    </a:solidFill>
                  </a:endParaRPr>
                </a:p>
              </p:txBody>
            </p:sp>
            <p:sp>
              <p:nvSpPr>
                <p:cNvPr id="55315" name="Rectangle 46"/>
                <p:cNvSpPr>
                  <a:spLocks noChangeArrowheads="1"/>
                </p:cNvSpPr>
                <p:nvPr/>
              </p:nvSpPr>
              <p:spPr bwMode="auto">
                <a:xfrm>
                  <a:off x="3803738" y="3452055"/>
                  <a:ext cx="2971798" cy="838198"/>
                </a:xfrm>
                <a:prstGeom prst="rect">
                  <a:avLst/>
                </a:prstGeom>
                <a:solidFill>
                  <a:srgbClr val="B0B1B3"/>
                </a:solidFill>
                <a:ln w="9525" algn="ctr">
                  <a:solidFill>
                    <a:srgbClr val="B0B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dirty="0">
                    <a:solidFill>
                      <a:srgbClr val="FFFFFF"/>
                    </a:solidFill>
                  </a:endParaRPr>
                </a:p>
              </p:txBody>
            </p:sp>
            <p:sp>
              <p:nvSpPr>
                <p:cNvPr id="55316" name="Rectangle 47"/>
                <p:cNvSpPr>
                  <a:spLocks noChangeArrowheads="1"/>
                </p:cNvSpPr>
                <p:nvPr/>
              </p:nvSpPr>
              <p:spPr bwMode="auto">
                <a:xfrm>
                  <a:off x="2793165" y="4353293"/>
                  <a:ext cx="4979236" cy="1783363"/>
                </a:xfrm>
                <a:prstGeom prst="rect">
                  <a:avLst/>
                </a:prstGeom>
                <a:solidFill>
                  <a:srgbClr val="B0B1B3"/>
                </a:solidFill>
                <a:ln w="9525" algn="ctr">
                  <a:solidFill>
                    <a:srgbClr val="B0B1B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dirty="0">
                    <a:solidFill>
                      <a:srgbClr val="FFFFFF"/>
                    </a:solidFill>
                  </a:endParaRPr>
                </a:p>
              </p:txBody>
            </p:sp>
          </p:grpSp>
          <p:sp>
            <p:nvSpPr>
              <p:cNvPr id="55311" name="TextBox 39"/>
              <p:cNvSpPr txBox="1">
                <a:spLocks noChangeArrowheads="1"/>
              </p:cNvSpPr>
              <p:nvPr/>
            </p:nvSpPr>
            <p:spPr bwMode="auto">
              <a:xfrm>
                <a:off x="4884173" y="2654562"/>
                <a:ext cx="1472595" cy="47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b="1" dirty="0">
                    <a:solidFill>
                      <a:srgbClr val="FFFFFF"/>
                    </a:solidFill>
                  </a:rPr>
                  <a:t>COST</a:t>
                </a:r>
              </a:p>
            </p:txBody>
          </p:sp>
          <p:sp>
            <p:nvSpPr>
              <p:cNvPr id="55312" name="TextBox 42"/>
              <p:cNvSpPr txBox="1">
                <a:spLocks noChangeArrowheads="1"/>
              </p:cNvSpPr>
              <p:nvPr/>
            </p:nvSpPr>
            <p:spPr bwMode="auto">
              <a:xfrm>
                <a:off x="4718468" y="3577115"/>
                <a:ext cx="1638301" cy="47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b="1" dirty="0">
                    <a:solidFill>
                      <a:srgbClr val="FFFFFF"/>
                    </a:solidFill>
                  </a:rPr>
                  <a:t>WORK</a:t>
                </a:r>
              </a:p>
            </p:txBody>
          </p:sp>
          <p:sp>
            <p:nvSpPr>
              <p:cNvPr id="55313" name="TextBox 43"/>
              <p:cNvSpPr txBox="1">
                <a:spLocks noChangeArrowheads="1"/>
              </p:cNvSpPr>
              <p:nvPr/>
            </p:nvSpPr>
            <p:spPr bwMode="auto">
              <a:xfrm>
                <a:off x="3066549" y="4740273"/>
                <a:ext cx="4906371" cy="86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600" b="1" dirty="0">
                    <a:solidFill>
                      <a:srgbClr val="FFFFFF"/>
                    </a:solidFill>
                  </a:rPr>
                  <a:t>APPLICANT</a:t>
                </a:r>
                <a:r>
                  <a:rPr lang="en-US" altLang="en-US" sz="1800" b="1" dirty="0">
                    <a:solidFill>
                      <a:srgbClr val="FFFFFF"/>
                    </a:solidFill>
                  </a:rPr>
                  <a:t>, </a:t>
                </a:r>
                <a:r>
                  <a:rPr lang="en-US" altLang="en-US" sz="1600" b="1" dirty="0">
                    <a:solidFill>
                      <a:srgbClr val="FFFFFF"/>
                    </a:solidFill>
                  </a:rPr>
                  <a:t>FACILITY, SERVICES</a:t>
                </a:r>
              </a:p>
            </p:txBody>
          </p:sp>
        </p:grpSp>
        <p:sp>
          <p:nvSpPr>
            <p:cNvPr id="24" name="Right Arrow 23"/>
            <p:cNvSpPr/>
            <p:nvPr/>
          </p:nvSpPr>
          <p:spPr bwMode="auto">
            <a:xfrm rot="16200000">
              <a:off x="2088504" y="4262410"/>
              <a:ext cx="2370551" cy="221321"/>
            </a:xfrm>
            <a:prstGeom prst="rightArrow">
              <a:avLst>
                <a:gd name="adj1" fmla="val 50000"/>
                <a:gd name="adj2" fmla="val 61002"/>
              </a:avLst>
            </a:prstGeom>
            <a:solidFill>
              <a:sysClr val="window" lastClr="FFFFFF">
                <a:alpha val="47843"/>
              </a:sysClr>
            </a:solidFill>
            <a:ln w="12700" cap="flat" cmpd="sng" algn="ctr">
              <a:noFill/>
              <a:prstDash val="solid"/>
              <a:miter lim="800000"/>
            </a:ln>
            <a:effectLst/>
          </p:spPr>
          <p:txBody>
            <a:bodyPr anchor="ctr"/>
            <a:lstStyle/>
            <a:p>
              <a:pPr algn="ctr">
                <a:defRPr/>
              </a:pPr>
              <a:endParaRPr lang="en-US" sz="1600" kern="0" dirty="0">
                <a:solidFill>
                  <a:prstClr val="white"/>
                </a:solidFill>
                <a:latin typeface="Calibri" panose="020F0502020204030204"/>
              </a:endParaRPr>
            </a:p>
          </p:txBody>
        </p:sp>
      </p:grpSp>
      <p:sp>
        <p:nvSpPr>
          <p:cNvPr id="55301" name="TextBox 4"/>
          <p:cNvSpPr txBox="1">
            <a:spLocks noChangeArrowheads="1"/>
          </p:cNvSpPr>
          <p:nvPr/>
        </p:nvSpPr>
        <p:spPr bwMode="auto">
          <a:xfrm>
            <a:off x="2346326" y="2624869"/>
            <a:ext cx="2740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800" b="1" dirty="0">
                <a:solidFill>
                  <a:srgbClr val="000063"/>
                </a:solidFill>
                <a:latin typeface="+mn-lt"/>
              </a:rPr>
              <a:t>Private, Non-Profit Entities (PNPs)</a:t>
            </a:r>
          </a:p>
        </p:txBody>
      </p:sp>
      <p:sp>
        <p:nvSpPr>
          <p:cNvPr id="55302" name="TextBox 34"/>
          <p:cNvSpPr txBox="1">
            <a:spLocks noChangeArrowheads="1"/>
          </p:cNvSpPr>
          <p:nvPr/>
        </p:nvSpPr>
        <p:spPr bwMode="auto">
          <a:xfrm>
            <a:off x="7172324" y="2486370"/>
            <a:ext cx="27416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800" b="1" dirty="0">
                <a:solidFill>
                  <a:srgbClr val="000063"/>
                </a:solidFill>
                <a:latin typeface="+mn-lt"/>
              </a:rPr>
              <a:t>Government Applicants (State, Local, Territorial and Tribal)</a:t>
            </a:r>
          </a:p>
        </p:txBody>
      </p:sp>
      <p:sp>
        <p:nvSpPr>
          <p:cNvPr id="54285" name="Rounded Rectangle 37"/>
          <p:cNvSpPr>
            <a:spLocks noChangeArrowheads="1"/>
          </p:cNvSpPr>
          <p:nvPr/>
        </p:nvSpPr>
        <p:spPr bwMode="auto">
          <a:xfrm>
            <a:off x="1825624" y="1300164"/>
            <a:ext cx="8868395" cy="1050013"/>
          </a:xfrm>
          <a:prstGeom prst="roundRect">
            <a:avLst>
              <a:gd name="adj" fmla="val 16667"/>
            </a:avLst>
          </a:prstGeom>
          <a:solidFill>
            <a:srgbClr val="DEEBF7"/>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625475">
              <a:defRPr/>
            </a:pPr>
            <a:r>
              <a:rPr lang="en-US" sz="1600" kern="0" dirty="0">
                <a:solidFill>
                  <a:srgbClr val="333333"/>
                </a:solidFill>
                <a:latin typeface="+mn-lt"/>
                <a:cs typeface="Arial" panose="020B0604020202020204" pitchFamily="34" charset="0"/>
              </a:rPr>
              <a:t>Eligibility of PNPs and Government Applicants is determined differently, though the same criteria are considered for all damages. The ownership of the facility, type of services the PNP provides, and the population served are all part of the eligibility determination.</a:t>
            </a:r>
            <a:endParaRPr lang="en-US" altLang="en-US" sz="3200" dirty="0">
              <a:solidFill>
                <a:srgbClr val="333333"/>
              </a:solidFill>
              <a:latin typeface="+mn-lt"/>
            </a:endParaRPr>
          </a:p>
        </p:txBody>
      </p:sp>
      <p:grpSp>
        <p:nvGrpSpPr>
          <p:cNvPr id="55304" name="Group 54"/>
          <p:cNvGrpSpPr>
            <a:grpSpLocks/>
          </p:cNvGrpSpPr>
          <p:nvPr/>
        </p:nvGrpSpPr>
        <p:grpSpPr bwMode="auto">
          <a:xfrm>
            <a:off x="1905001" y="1420813"/>
            <a:ext cx="504825" cy="520700"/>
            <a:chOff x="8447928" y="2258092"/>
            <a:chExt cx="612000" cy="612000"/>
          </a:xfrm>
        </p:grpSpPr>
        <p:sp>
          <p:nvSpPr>
            <p:cNvPr id="39" name="Oval 38"/>
            <p:cNvSpPr/>
            <p:nvPr/>
          </p:nvSpPr>
          <p:spPr bwMode="ltGray">
            <a:xfrm>
              <a:off x="8447928" y="2258092"/>
              <a:ext cx="612000" cy="612000"/>
            </a:xfrm>
            <a:prstGeom prst="ellipse">
              <a:avLst/>
            </a:prstGeom>
            <a:solidFill>
              <a:srgbClr val="002060"/>
            </a:solidFill>
            <a:ln w="3175" cap="flat" cmpd="sng" algn="ctr">
              <a:solidFill>
                <a:sysClr val="window" lastClr="FFFFFF"/>
              </a:solidFill>
              <a:prstDash val="solid"/>
              <a:miter lim="800000"/>
            </a:ln>
            <a:effectLst/>
          </p:spPr>
          <p:txBody>
            <a:bodyPr anchor="ctr"/>
            <a:lstStyle/>
            <a:p>
              <a:pPr algn="ctr">
                <a:defRPr/>
              </a:pPr>
              <a:endParaRPr lang="en-GB" sz="1400" kern="0" dirty="0">
                <a:solidFill>
                  <a:prstClr val="white"/>
                </a:solidFill>
                <a:latin typeface="Georgia" pitchFamily="18" charset="0"/>
              </a:endParaRPr>
            </a:p>
          </p:txBody>
        </p:sp>
        <p:sp>
          <p:nvSpPr>
            <p:cNvPr id="43" name="Freeform 4960"/>
            <p:cNvSpPr>
              <a:spLocks noEditPoints="1"/>
            </p:cNvSpPr>
            <p:nvPr/>
          </p:nvSpPr>
          <p:spPr bwMode="auto">
            <a:xfrm>
              <a:off x="8559551" y="2480128"/>
              <a:ext cx="423396" cy="222037"/>
            </a:xfrm>
            <a:custGeom>
              <a:avLst/>
              <a:gdLst>
                <a:gd name="T0" fmla="*/ 242 w 350"/>
                <a:gd name="T1" fmla="*/ 32 h 184"/>
                <a:gd name="T2" fmla="*/ 236 w 350"/>
                <a:gd name="T3" fmla="*/ 42 h 184"/>
                <a:gd name="T4" fmla="*/ 78 w 350"/>
                <a:gd name="T5" fmla="*/ 42 h 184"/>
                <a:gd name="T6" fmla="*/ 68 w 350"/>
                <a:gd name="T7" fmla="*/ 36 h 184"/>
                <a:gd name="T8" fmla="*/ 68 w 350"/>
                <a:gd name="T9" fmla="*/ 10 h 184"/>
                <a:gd name="T10" fmla="*/ 74 w 350"/>
                <a:gd name="T11" fmla="*/ 0 h 184"/>
                <a:gd name="T12" fmla="*/ 232 w 350"/>
                <a:gd name="T13" fmla="*/ 0 h 184"/>
                <a:gd name="T14" fmla="*/ 242 w 350"/>
                <a:gd name="T15" fmla="*/ 6 h 184"/>
                <a:gd name="T16" fmla="*/ 34 w 350"/>
                <a:gd name="T17" fmla="*/ 0 h 184"/>
                <a:gd name="T18" fmla="*/ 6 w 350"/>
                <a:gd name="T19" fmla="*/ 0 h 184"/>
                <a:gd name="T20" fmla="*/ 0 w 350"/>
                <a:gd name="T21" fmla="*/ 10 h 184"/>
                <a:gd name="T22" fmla="*/ 0 w 350"/>
                <a:gd name="T23" fmla="*/ 36 h 184"/>
                <a:gd name="T24" fmla="*/ 10 w 350"/>
                <a:gd name="T25" fmla="*/ 42 h 184"/>
                <a:gd name="T26" fmla="*/ 38 w 350"/>
                <a:gd name="T27" fmla="*/ 42 h 184"/>
                <a:gd name="T28" fmla="*/ 44 w 350"/>
                <a:gd name="T29" fmla="*/ 32 h 184"/>
                <a:gd name="T30" fmla="*/ 42 w 350"/>
                <a:gd name="T31" fmla="*/ 6 h 184"/>
                <a:gd name="T32" fmla="*/ 34 w 350"/>
                <a:gd name="T33" fmla="*/ 0 h 184"/>
                <a:gd name="T34" fmla="*/ 174 w 350"/>
                <a:gd name="T35" fmla="*/ 114 h 184"/>
                <a:gd name="T36" fmla="*/ 78 w 350"/>
                <a:gd name="T37" fmla="*/ 70 h 184"/>
                <a:gd name="T38" fmla="*/ 70 w 350"/>
                <a:gd name="T39" fmla="*/ 72 h 184"/>
                <a:gd name="T40" fmla="*/ 68 w 350"/>
                <a:gd name="T41" fmla="*/ 104 h 184"/>
                <a:gd name="T42" fmla="*/ 70 w 350"/>
                <a:gd name="T43" fmla="*/ 110 h 184"/>
                <a:gd name="T44" fmla="*/ 78 w 350"/>
                <a:gd name="T45" fmla="*/ 114 h 184"/>
                <a:gd name="T46" fmla="*/ 10 w 350"/>
                <a:gd name="T47" fmla="*/ 140 h 184"/>
                <a:gd name="T48" fmla="*/ 0 w 350"/>
                <a:gd name="T49" fmla="*/ 146 h 184"/>
                <a:gd name="T50" fmla="*/ 0 w 350"/>
                <a:gd name="T51" fmla="*/ 174 h 184"/>
                <a:gd name="T52" fmla="*/ 6 w 350"/>
                <a:gd name="T53" fmla="*/ 184 h 184"/>
                <a:gd name="T54" fmla="*/ 34 w 350"/>
                <a:gd name="T55" fmla="*/ 184 h 184"/>
                <a:gd name="T56" fmla="*/ 42 w 350"/>
                <a:gd name="T57" fmla="*/ 178 h 184"/>
                <a:gd name="T58" fmla="*/ 44 w 350"/>
                <a:gd name="T59" fmla="*/ 150 h 184"/>
                <a:gd name="T60" fmla="*/ 38 w 350"/>
                <a:gd name="T61" fmla="*/ 142 h 184"/>
                <a:gd name="T62" fmla="*/ 188 w 350"/>
                <a:gd name="T63" fmla="*/ 140 h 184"/>
                <a:gd name="T64" fmla="*/ 74 w 350"/>
                <a:gd name="T65" fmla="*/ 142 h 184"/>
                <a:gd name="T66" fmla="*/ 68 w 350"/>
                <a:gd name="T67" fmla="*/ 150 h 184"/>
                <a:gd name="T68" fmla="*/ 68 w 350"/>
                <a:gd name="T69" fmla="*/ 178 h 184"/>
                <a:gd name="T70" fmla="*/ 78 w 350"/>
                <a:gd name="T71" fmla="*/ 184 h 184"/>
                <a:gd name="T72" fmla="*/ 34 w 350"/>
                <a:gd name="T73" fmla="*/ 70 h 184"/>
                <a:gd name="T74" fmla="*/ 6 w 350"/>
                <a:gd name="T75" fmla="*/ 70 h 184"/>
                <a:gd name="T76" fmla="*/ 0 w 350"/>
                <a:gd name="T77" fmla="*/ 80 h 184"/>
                <a:gd name="T78" fmla="*/ 0 w 350"/>
                <a:gd name="T79" fmla="*/ 108 h 184"/>
                <a:gd name="T80" fmla="*/ 10 w 350"/>
                <a:gd name="T81" fmla="*/ 114 h 184"/>
                <a:gd name="T82" fmla="*/ 38 w 350"/>
                <a:gd name="T83" fmla="*/ 112 h 184"/>
                <a:gd name="T84" fmla="*/ 44 w 350"/>
                <a:gd name="T85" fmla="*/ 104 h 184"/>
                <a:gd name="T86" fmla="*/ 42 w 350"/>
                <a:gd name="T87" fmla="*/ 76 h 184"/>
                <a:gd name="T88" fmla="*/ 34 w 350"/>
                <a:gd name="T89" fmla="*/ 70 h 184"/>
                <a:gd name="T90" fmla="*/ 312 w 350"/>
                <a:gd name="T91" fmla="*/ 0 h 184"/>
                <a:gd name="T92" fmla="*/ 184 w 350"/>
                <a:gd name="T93" fmla="*/ 6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0" h="184">
                  <a:moveTo>
                    <a:pt x="242" y="10"/>
                  </a:moveTo>
                  <a:lnTo>
                    <a:pt x="242" y="32"/>
                  </a:lnTo>
                  <a:lnTo>
                    <a:pt x="242" y="32"/>
                  </a:lnTo>
                  <a:lnTo>
                    <a:pt x="242" y="36"/>
                  </a:lnTo>
                  <a:lnTo>
                    <a:pt x="240" y="40"/>
                  </a:lnTo>
                  <a:lnTo>
                    <a:pt x="236" y="42"/>
                  </a:lnTo>
                  <a:lnTo>
                    <a:pt x="232" y="42"/>
                  </a:lnTo>
                  <a:lnTo>
                    <a:pt x="78" y="42"/>
                  </a:lnTo>
                  <a:lnTo>
                    <a:pt x="78" y="42"/>
                  </a:lnTo>
                  <a:lnTo>
                    <a:pt x="74" y="42"/>
                  </a:lnTo>
                  <a:lnTo>
                    <a:pt x="70" y="40"/>
                  </a:lnTo>
                  <a:lnTo>
                    <a:pt x="68" y="36"/>
                  </a:lnTo>
                  <a:lnTo>
                    <a:pt x="68" y="32"/>
                  </a:lnTo>
                  <a:lnTo>
                    <a:pt x="68" y="10"/>
                  </a:lnTo>
                  <a:lnTo>
                    <a:pt x="68" y="10"/>
                  </a:lnTo>
                  <a:lnTo>
                    <a:pt x="68" y="6"/>
                  </a:lnTo>
                  <a:lnTo>
                    <a:pt x="70" y="2"/>
                  </a:lnTo>
                  <a:lnTo>
                    <a:pt x="74" y="0"/>
                  </a:lnTo>
                  <a:lnTo>
                    <a:pt x="78" y="0"/>
                  </a:lnTo>
                  <a:lnTo>
                    <a:pt x="232" y="0"/>
                  </a:lnTo>
                  <a:lnTo>
                    <a:pt x="232" y="0"/>
                  </a:lnTo>
                  <a:lnTo>
                    <a:pt x="236" y="0"/>
                  </a:lnTo>
                  <a:lnTo>
                    <a:pt x="240" y="2"/>
                  </a:lnTo>
                  <a:lnTo>
                    <a:pt x="242" y="6"/>
                  </a:lnTo>
                  <a:lnTo>
                    <a:pt x="242" y="10"/>
                  </a:lnTo>
                  <a:lnTo>
                    <a:pt x="242" y="10"/>
                  </a:lnTo>
                  <a:close/>
                  <a:moveTo>
                    <a:pt x="34" y="0"/>
                  </a:moveTo>
                  <a:lnTo>
                    <a:pt x="10" y="0"/>
                  </a:lnTo>
                  <a:lnTo>
                    <a:pt x="10" y="0"/>
                  </a:lnTo>
                  <a:lnTo>
                    <a:pt x="6" y="0"/>
                  </a:lnTo>
                  <a:lnTo>
                    <a:pt x="2" y="2"/>
                  </a:lnTo>
                  <a:lnTo>
                    <a:pt x="0" y="6"/>
                  </a:lnTo>
                  <a:lnTo>
                    <a:pt x="0" y="10"/>
                  </a:lnTo>
                  <a:lnTo>
                    <a:pt x="0" y="32"/>
                  </a:lnTo>
                  <a:lnTo>
                    <a:pt x="0" y="32"/>
                  </a:lnTo>
                  <a:lnTo>
                    <a:pt x="0" y="36"/>
                  </a:lnTo>
                  <a:lnTo>
                    <a:pt x="2" y="40"/>
                  </a:lnTo>
                  <a:lnTo>
                    <a:pt x="6" y="42"/>
                  </a:lnTo>
                  <a:lnTo>
                    <a:pt x="10" y="42"/>
                  </a:lnTo>
                  <a:lnTo>
                    <a:pt x="34" y="42"/>
                  </a:lnTo>
                  <a:lnTo>
                    <a:pt x="34" y="42"/>
                  </a:lnTo>
                  <a:lnTo>
                    <a:pt x="38" y="42"/>
                  </a:lnTo>
                  <a:lnTo>
                    <a:pt x="40" y="40"/>
                  </a:lnTo>
                  <a:lnTo>
                    <a:pt x="42" y="36"/>
                  </a:lnTo>
                  <a:lnTo>
                    <a:pt x="44" y="32"/>
                  </a:lnTo>
                  <a:lnTo>
                    <a:pt x="44" y="10"/>
                  </a:lnTo>
                  <a:lnTo>
                    <a:pt x="44" y="10"/>
                  </a:lnTo>
                  <a:lnTo>
                    <a:pt x="42" y="6"/>
                  </a:lnTo>
                  <a:lnTo>
                    <a:pt x="40" y="2"/>
                  </a:lnTo>
                  <a:lnTo>
                    <a:pt x="38" y="0"/>
                  </a:lnTo>
                  <a:lnTo>
                    <a:pt x="34" y="0"/>
                  </a:lnTo>
                  <a:lnTo>
                    <a:pt x="34" y="0"/>
                  </a:lnTo>
                  <a:close/>
                  <a:moveTo>
                    <a:pt x="78" y="114"/>
                  </a:moveTo>
                  <a:lnTo>
                    <a:pt x="174" y="114"/>
                  </a:lnTo>
                  <a:lnTo>
                    <a:pt x="156" y="80"/>
                  </a:lnTo>
                  <a:lnTo>
                    <a:pt x="150" y="70"/>
                  </a:lnTo>
                  <a:lnTo>
                    <a:pt x="78" y="70"/>
                  </a:lnTo>
                  <a:lnTo>
                    <a:pt x="78" y="70"/>
                  </a:lnTo>
                  <a:lnTo>
                    <a:pt x="74" y="70"/>
                  </a:lnTo>
                  <a:lnTo>
                    <a:pt x="70" y="72"/>
                  </a:lnTo>
                  <a:lnTo>
                    <a:pt x="68" y="76"/>
                  </a:lnTo>
                  <a:lnTo>
                    <a:pt x="68" y="80"/>
                  </a:lnTo>
                  <a:lnTo>
                    <a:pt x="68" y="104"/>
                  </a:lnTo>
                  <a:lnTo>
                    <a:pt x="68" y="104"/>
                  </a:lnTo>
                  <a:lnTo>
                    <a:pt x="68" y="108"/>
                  </a:lnTo>
                  <a:lnTo>
                    <a:pt x="70" y="110"/>
                  </a:lnTo>
                  <a:lnTo>
                    <a:pt x="74" y="112"/>
                  </a:lnTo>
                  <a:lnTo>
                    <a:pt x="78" y="114"/>
                  </a:lnTo>
                  <a:lnTo>
                    <a:pt x="78" y="114"/>
                  </a:lnTo>
                  <a:close/>
                  <a:moveTo>
                    <a:pt x="34" y="140"/>
                  </a:moveTo>
                  <a:lnTo>
                    <a:pt x="10" y="140"/>
                  </a:lnTo>
                  <a:lnTo>
                    <a:pt x="10" y="140"/>
                  </a:lnTo>
                  <a:lnTo>
                    <a:pt x="6" y="142"/>
                  </a:lnTo>
                  <a:lnTo>
                    <a:pt x="2" y="144"/>
                  </a:lnTo>
                  <a:lnTo>
                    <a:pt x="0" y="146"/>
                  </a:lnTo>
                  <a:lnTo>
                    <a:pt x="0" y="150"/>
                  </a:lnTo>
                  <a:lnTo>
                    <a:pt x="0" y="174"/>
                  </a:lnTo>
                  <a:lnTo>
                    <a:pt x="0" y="174"/>
                  </a:lnTo>
                  <a:lnTo>
                    <a:pt x="0" y="178"/>
                  </a:lnTo>
                  <a:lnTo>
                    <a:pt x="2" y="182"/>
                  </a:lnTo>
                  <a:lnTo>
                    <a:pt x="6" y="184"/>
                  </a:lnTo>
                  <a:lnTo>
                    <a:pt x="10" y="184"/>
                  </a:lnTo>
                  <a:lnTo>
                    <a:pt x="34" y="184"/>
                  </a:lnTo>
                  <a:lnTo>
                    <a:pt x="34" y="184"/>
                  </a:lnTo>
                  <a:lnTo>
                    <a:pt x="38" y="184"/>
                  </a:lnTo>
                  <a:lnTo>
                    <a:pt x="40" y="182"/>
                  </a:lnTo>
                  <a:lnTo>
                    <a:pt x="42" y="178"/>
                  </a:lnTo>
                  <a:lnTo>
                    <a:pt x="44" y="174"/>
                  </a:lnTo>
                  <a:lnTo>
                    <a:pt x="44" y="150"/>
                  </a:lnTo>
                  <a:lnTo>
                    <a:pt x="44" y="150"/>
                  </a:lnTo>
                  <a:lnTo>
                    <a:pt x="42" y="146"/>
                  </a:lnTo>
                  <a:lnTo>
                    <a:pt x="40" y="144"/>
                  </a:lnTo>
                  <a:lnTo>
                    <a:pt x="38" y="142"/>
                  </a:lnTo>
                  <a:lnTo>
                    <a:pt x="34" y="140"/>
                  </a:lnTo>
                  <a:lnTo>
                    <a:pt x="34" y="140"/>
                  </a:lnTo>
                  <a:close/>
                  <a:moveTo>
                    <a:pt x="188" y="140"/>
                  </a:moveTo>
                  <a:lnTo>
                    <a:pt x="78" y="140"/>
                  </a:lnTo>
                  <a:lnTo>
                    <a:pt x="78" y="140"/>
                  </a:lnTo>
                  <a:lnTo>
                    <a:pt x="74" y="142"/>
                  </a:lnTo>
                  <a:lnTo>
                    <a:pt x="70" y="144"/>
                  </a:lnTo>
                  <a:lnTo>
                    <a:pt x="68" y="146"/>
                  </a:lnTo>
                  <a:lnTo>
                    <a:pt x="68" y="150"/>
                  </a:lnTo>
                  <a:lnTo>
                    <a:pt x="68" y="174"/>
                  </a:lnTo>
                  <a:lnTo>
                    <a:pt x="68" y="174"/>
                  </a:lnTo>
                  <a:lnTo>
                    <a:pt x="68" y="178"/>
                  </a:lnTo>
                  <a:lnTo>
                    <a:pt x="70" y="182"/>
                  </a:lnTo>
                  <a:lnTo>
                    <a:pt x="74" y="184"/>
                  </a:lnTo>
                  <a:lnTo>
                    <a:pt x="78" y="184"/>
                  </a:lnTo>
                  <a:lnTo>
                    <a:pt x="212" y="184"/>
                  </a:lnTo>
                  <a:lnTo>
                    <a:pt x="188" y="140"/>
                  </a:lnTo>
                  <a:close/>
                  <a:moveTo>
                    <a:pt x="34" y="70"/>
                  </a:moveTo>
                  <a:lnTo>
                    <a:pt x="10" y="70"/>
                  </a:lnTo>
                  <a:lnTo>
                    <a:pt x="10" y="70"/>
                  </a:lnTo>
                  <a:lnTo>
                    <a:pt x="6" y="70"/>
                  </a:lnTo>
                  <a:lnTo>
                    <a:pt x="2" y="72"/>
                  </a:lnTo>
                  <a:lnTo>
                    <a:pt x="0" y="76"/>
                  </a:lnTo>
                  <a:lnTo>
                    <a:pt x="0" y="80"/>
                  </a:lnTo>
                  <a:lnTo>
                    <a:pt x="0" y="104"/>
                  </a:lnTo>
                  <a:lnTo>
                    <a:pt x="0" y="104"/>
                  </a:lnTo>
                  <a:lnTo>
                    <a:pt x="0" y="108"/>
                  </a:lnTo>
                  <a:lnTo>
                    <a:pt x="2" y="110"/>
                  </a:lnTo>
                  <a:lnTo>
                    <a:pt x="6" y="112"/>
                  </a:lnTo>
                  <a:lnTo>
                    <a:pt x="10" y="114"/>
                  </a:lnTo>
                  <a:lnTo>
                    <a:pt x="34" y="114"/>
                  </a:lnTo>
                  <a:lnTo>
                    <a:pt x="34" y="114"/>
                  </a:lnTo>
                  <a:lnTo>
                    <a:pt x="38" y="112"/>
                  </a:lnTo>
                  <a:lnTo>
                    <a:pt x="40" y="110"/>
                  </a:lnTo>
                  <a:lnTo>
                    <a:pt x="42" y="108"/>
                  </a:lnTo>
                  <a:lnTo>
                    <a:pt x="44" y="104"/>
                  </a:lnTo>
                  <a:lnTo>
                    <a:pt x="44" y="80"/>
                  </a:lnTo>
                  <a:lnTo>
                    <a:pt x="44" y="80"/>
                  </a:lnTo>
                  <a:lnTo>
                    <a:pt x="42" y="76"/>
                  </a:lnTo>
                  <a:lnTo>
                    <a:pt x="40" y="72"/>
                  </a:lnTo>
                  <a:lnTo>
                    <a:pt x="38" y="70"/>
                  </a:lnTo>
                  <a:lnTo>
                    <a:pt x="34" y="70"/>
                  </a:lnTo>
                  <a:lnTo>
                    <a:pt x="34" y="70"/>
                  </a:lnTo>
                  <a:close/>
                  <a:moveTo>
                    <a:pt x="350" y="0"/>
                  </a:moveTo>
                  <a:lnTo>
                    <a:pt x="312" y="0"/>
                  </a:lnTo>
                  <a:lnTo>
                    <a:pt x="248" y="116"/>
                  </a:lnTo>
                  <a:lnTo>
                    <a:pt x="220" y="66"/>
                  </a:lnTo>
                  <a:lnTo>
                    <a:pt x="184" y="66"/>
                  </a:lnTo>
                  <a:lnTo>
                    <a:pt x="248" y="184"/>
                  </a:lnTo>
                  <a:lnTo>
                    <a:pt x="350"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400" kern="0" dirty="0">
                <a:solidFill>
                  <a:prstClr val="black"/>
                </a:solidFill>
                <a:latin typeface="Arial" charset="0"/>
              </a:endParaRPr>
            </a:p>
          </p:txBody>
        </p:sp>
      </p:grpSp>
      <p:sp>
        <p:nvSpPr>
          <p:cNvPr id="3" name="Slide Number Placeholder 2"/>
          <p:cNvSpPr>
            <a:spLocks noGrp="1"/>
          </p:cNvSpPr>
          <p:nvPr>
            <p:ph type="sldNum" sz="quarter" idx="4294967295"/>
          </p:nvPr>
        </p:nvSpPr>
        <p:spPr bwMode="black">
          <a:xfrm>
            <a:off x="4343400" y="6499225"/>
            <a:ext cx="4572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defPPr>
              <a:defRPr lang="en-US"/>
            </a:defPPr>
            <a:lvl1pPr algn="l" rtl="0" eaLnBrk="0" fontAlgn="base" hangingPunct="0">
              <a:spcBef>
                <a:spcPct val="0"/>
              </a:spcBef>
              <a:spcAft>
                <a:spcPct val="0"/>
              </a:spcAft>
              <a:defRPr sz="11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defRPr/>
            </a:pPr>
            <a:fld id="{9372577A-D6A4-48F9-8740-CA9477015987}" type="slidenum">
              <a:rPr lang="en-US" altLang="en-US" smtClean="0"/>
              <a:pPr>
                <a:defRPr/>
              </a:pPr>
              <a:t>6</a:t>
            </a:fld>
            <a:endParaRPr lang="en-US" altLang="en-US" dirty="0"/>
          </a:p>
        </p:txBody>
      </p:sp>
    </p:spTree>
    <p:extLst>
      <p:ext uri="{BB962C8B-B14F-4D97-AF65-F5344CB8AC3E}">
        <p14:creationId xmlns:p14="http://schemas.microsoft.com/office/powerpoint/2010/main" val="13035042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F02C5B-B5C4-453E-A5EC-2B86BEB378BF}"/>
              </a:ext>
            </a:extLst>
          </p:cNvPr>
          <p:cNvSpPr>
            <a:spLocks noGrp="1"/>
          </p:cNvSpPr>
          <p:nvPr>
            <p:ph idx="1"/>
          </p:nvPr>
        </p:nvSpPr>
        <p:spPr>
          <a:noFill/>
          <a:ln>
            <a:noFill/>
          </a:ln>
        </p:spPr>
        <p:txBody>
          <a:bodyPr>
            <a:normAutofit/>
          </a:bodyPr>
          <a:lstStyle/>
          <a:p>
            <a:r>
              <a:rPr lang="en-US" sz="2400"/>
              <a:t>If you administer or manage documents for FEMA Grants, you are responsible for safeguarding personally identifiable information (PII) consistent with applicable federal, state, local, and tribal laws regarding privacy and obligations of confidentiality</a:t>
            </a:r>
          </a:p>
          <a:p>
            <a:r>
              <a:rPr lang="en-US" sz="2400"/>
              <a:t>PII is any information that can directly or indirectly identify an individual, including a name, address, date of birth, driver’s license or Social Security number, or financial account information and </a:t>
            </a:r>
            <a:r>
              <a:rPr lang="en-US" sz="2400" u="sng"/>
              <a:t>MUST</a:t>
            </a:r>
            <a:r>
              <a:rPr lang="en-US" sz="2400"/>
              <a:t> not be uploaded into the Grants Portal or Grants Manager </a:t>
            </a:r>
          </a:p>
        </p:txBody>
      </p:sp>
      <p:sp>
        <p:nvSpPr>
          <p:cNvPr id="3" name="Title 2">
            <a:extLst>
              <a:ext uri="{FF2B5EF4-FFF2-40B4-BE49-F238E27FC236}">
                <a16:creationId xmlns:a16="http://schemas.microsoft.com/office/drawing/2014/main" id="{B63EEB96-77AE-4A75-A065-747E043BCBC5}"/>
              </a:ext>
            </a:extLst>
          </p:cNvPr>
          <p:cNvSpPr>
            <a:spLocks noGrp="1"/>
          </p:cNvSpPr>
          <p:nvPr>
            <p:ph type="title"/>
          </p:nvPr>
        </p:nvSpPr>
        <p:spPr/>
        <p:txBody>
          <a:bodyPr vert="horz" lIns="91440" tIns="45720" rIns="91440" bIns="45720" rtlCol="0" anchor="ctr">
            <a:normAutofit/>
          </a:bodyPr>
          <a:lstStyle/>
          <a:p>
            <a:r>
              <a:rPr lang="en-US"/>
              <a:t>Safeguarding Personally Identifiable Information (PII) </a:t>
            </a:r>
          </a:p>
        </p:txBody>
      </p:sp>
      <p:sp>
        <p:nvSpPr>
          <p:cNvPr id="4" name="Slide Number Placeholder 3">
            <a:extLst>
              <a:ext uri="{FF2B5EF4-FFF2-40B4-BE49-F238E27FC236}">
                <a16:creationId xmlns:a16="http://schemas.microsoft.com/office/drawing/2014/main" id="{0AE20922-A43C-47CD-A7D8-5D64E4B443AB}"/>
              </a:ext>
            </a:extLst>
          </p:cNvPr>
          <p:cNvSpPr>
            <a:spLocks noGrp="1"/>
          </p:cNvSpPr>
          <p:nvPr>
            <p:ph type="sldNum" sz="quarter" idx="12"/>
          </p:nvPr>
        </p:nvSpPr>
        <p:spPr/>
        <p:txBody>
          <a:bodyPr/>
          <a:lstStyle/>
          <a:p>
            <a:pPr lvl="0"/>
            <a:fld id="{8FCC257D-A786-9244-9E17-CE618C8B9275}" type="slidenum">
              <a:rPr lang="en-US" noProof="0" smtClean="0"/>
              <a:pPr lvl="0"/>
              <a:t>60</a:t>
            </a:fld>
            <a:endParaRPr lang="en-US" noProof="0"/>
          </a:p>
        </p:txBody>
      </p:sp>
    </p:spTree>
    <p:extLst>
      <p:ext uri="{BB962C8B-B14F-4D97-AF65-F5344CB8AC3E}">
        <p14:creationId xmlns:p14="http://schemas.microsoft.com/office/powerpoint/2010/main" val="34429908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0BF9E9-CC26-490C-9D15-1C9C6881D9F9}"/>
              </a:ext>
            </a:extLst>
          </p:cNvPr>
          <p:cNvSpPr>
            <a:spLocks noGrp="1"/>
          </p:cNvSpPr>
          <p:nvPr>
            <p:ph sz="half" idx="2"/>
          </p:nvPr>
        </p:nvSpPr>
        <p:spPr>
          <a:xfrm>
            <a:off x="738194" y="2098850"/>
            <a:ext cx="5129793" cy="3717750"/>
          </a:xfrm>
        </p:spPr>
        <p:txBody>
          <a:bodyPr>
            <a:normAutofit/>
          </a:bodyPr>
          <a:lstStyle/>
          <a:p>
            <a:pPr>
              <a:spcBef>
                <a:spcPts val="1200"/>
              </a:spcBef>
            </a:pPr>
            <a:r>
              <a:rPr lang="en-US"/>
              <a:t>Use to report Corruption, Waste, Fraud, Abuse, Mismanagement and Misconduct to the Department of Homeland Security Office of Inspector General. </a:t>
            </a:r>
          </a:p>
          <a:p>
            <a:pPr>
              <a:spcBef>
                <a:spcPts val="1200"/>
              </a:spcBef>
            </a:pPr>
            <a:r>
              <a:rPr lang="en-US"/>
              <a:t>Phone: 1-800-323-8603</a:t>
            </a:r>
          </a:p>
          <a:p>
            <a:pPr>
              <a:spcBef>
                <a:spcPts val="1200"/>
              </a:spcBef>
            </a:pPr>
            <a:r>
              <a:rPr lang="en-US"/>
              <a:t>DHS Office of Inspector General/MAIL STOP 0305</a:t>
            </a:r>
            <a:br>
              <a:rPr lang="en-US"/>
            </a:br>
            <a:r>
              <a:rPr lang="en-US"/>
              <a:t>Attention: Hotline</a:t>
            </a:r>
            <a:br>
              <a:rPr lang="en-US"/>
            </a:br>
            <a:r>
              <a:rPr lang="en-US"/>
              <a:t>245 Murray Lane SW</a:t>
            </a:r>
            <a:br>
              <a:rPr lang="en-US"/>
            </a:br>
            <a:r>
              <a:rPr lang="en-US"/>
              <a:t>Washington, DC 20528-0305</a:t>
            </a:r>
            <a:endParaRPr lang="en-US" altLang="en-US"/>
          </a:p>
          <a:p>
            <a:endParaRPr lang="en-US"/>
          </a:p>
        </p:txBody>
      </p:sp>
      <p:sp>
        <p:nvSpPr>
          <p:cNvPr id="5" name="Text Placeholder 4">
            <a:extLst>
              <a:ext uri="{FF2B5EF4-FFF2-40B4-BE49-F238E27FC236}">
                <a16:creationId xmlns:a16="http://schemas.microsoft.com/office/drawing/2014/main" id="{581F5177-7791-446A-991F-EFC456E02313}"/>
              </a:ext>
            </a:extLst>
          </p:cNvPr>
          <p:cNvSpPr>
            <a:spLocks noGrp="1"/>
          </p:cNvSpPr>
          <p:nvPr>
            <p:ph type="body" sz="quarter" idx="12"/>
          </p:nvPr>
        </p:nvSpPr>
        <p:spPr/>
        <p:txBody>
          <a:bodyPr/>
          <a:lstStyle/>
          <a:p>
            <a:r>
              <a:rPr lang="en-US"/>
              <a:t>DHS Office of Inspector General</a:t>
            </a:r>
          </a:p>
        </p:txBody>
      </p:sp>
      <p:sp>
        <p:nvSpPr>
          <p:cNvPr id="6" name="Title 5">
            <a:extLst>
              <a:ext uri="{FF2B5EF4-FFF2-40B4-BE49-F238E27FC236}">
                <a16:creationId xmlns:a16="http://schemas.microsoft.com/office/drawing/2014/main" id="{34D6C71C-9A69-4E60-AAB5-DB033FE86B32}"/>
              </a:ext>
            </a:extLst>
          </p:cNvPr>
          <p:cNvSpPr>
            <a:spLocks noGrp="1"/>
          </p:cNvSpPr>
          <p:nvPr>
            <p:ph type="title"/>
          </p:nvPr>
        </p:nvSpPr>
        <p:spPr/>
        <p:txBody>
          <a:bodyPr/>
          <a:lstStyle/>
          <a:p>
            <a:r>
              <a:rPr lang="en-US"/>
              <a:t>Compliance Information </a:t>
            </a:r>
          </a:p>
        </p:txBody>
      </p:sp>
      <p:sp>
        <p:nvSpPr>
          <p:cNvPr id="7" name="Footer Placeholder 6">
            <a:extLst>
              <a:ext uri="{FF2B5EF4-FFF2-40B4-BE49-F238E27FC236}">
                <a16:creationId xmlns:a16="http://schemas.microsoft.com/office/drawing/2014/main" id="{B82DEFAF-8734-4DF6-AD6F-D591707AF540}"/>
              </a:ext>
            </a:extLst>
          </p:cNvPr>
          <p:cNvSpPr>
            <a:spLocks noGrp="1"/>
          </p:cNvSpPr>
          <p:nvPr>
            <p:ph type="ftr" sz="quarter" idx="11"/>
          </p:nvPr>
        </p:nvSpPr>
        <p:spPr/>
        <p:txBody>
          <a:bodyPr/>
          <a:lstStyle/>
          <a:p>
            <a:r>
              <a:rPr lang="en-US"/>
              <a:t>Federal Emergency Management Agency</a:t>
            </a:r>
          </a:p>
        </p:txBody>
      </p:sp>
      <p:sp>
        <p:nvSpPr>
          <p:cNvPr id="8" name="Slide Number Placeholder 7">
            <a:extLst>
              <a:ext uri="{FF2B5EF4-FFF2-40B4-BE49-F238E27FC236}">
                <a16:creationId xmlns:a16="http://schemas.microsoft.com/office/drawing/2014/main" id="{B4817A47-30A9-411F-A464-F12064340D88}"/>
              </a:ext>
            </a:extLst>
          </p:cNvPr>
          <p:cNvSpPr>
            <a:spLocks noGrp="1"/>
          </p:cNvSpPr>
          <p:nvPr>
            <p:ph type="sldNum" sz="quarter" idx="13"/>
          </p:nvPr>
        </p:nvSpPr>
        <p:spPr/>
        <p:txBody>
          <a:bodyPr/>
          <a:lstStyle/>
          <a:p>
            <a:fld id="{8FCC257D-A786-9244-9E17-CE618C8B9275}" type="slidenum">
              <a:rPr lang="en-US" smtClean="0"/>
              <a:pPr/>
              <a:t>61</a:t>
            </a:fld>
            <a:endParaRPr lang="en-US"/>
          </a:p>
        </p:txBody>
      </p:sp>
      <p:sp>
        <p:nvSpPr>
          <p:cNvPr id="12" name="Text Placeholder 2">
            <a:extLst>
              <a:ext uri="{FF2B5EF4-FFF2-40B4-BE49-F238E27FC236}">
                <a16:creationId xmlns:a16="http://schemas.microsoft.com/office/drawing/2014/main" id="{DD8901E3-26E1-492A-BAA4-2E7AB98AD7F0}"/>
              </a:ext>
            </a:extLst>
          </p:cNvPr>
          <p:cNvSpPr txBox="1">
            <a:spLocks/>
          </p:cNvSpPr>
          <p:nvPr/>
        </p:nvSpPr>
        <p:spPr>
          <a:xfrm>
            <a:off x="6322005" y="1579099"/>
            <a:ext cx="5131808" cy="371679"/>
          </a:xfrm>
          <a:prstGeom prst="rect">
            <a:avLst/>
          </a:prstGeom>
        </p:spPr>
        <p:txBody>
          <a:bodyPr vert="horz" lIns="91440" tIns="45720" rIns="91440" bIns="45720" rtlCol="0" anchor="b">
            <a:noAutofit/>
          </a:bodyPr>
          <a:lstStyle>
            <a:lvl1pPr marL="0" indent="0" algn="l" defTabSz="457200" rtl="0" eaLnBrk="1" latinLnBrk="0" hangingPunct="1">
              <a:lnSpc>
                <a:spcPts val="2600"/>
              </a:lnSpc>
              <a:spcBef>
                <a:spcPts val="1000"/>
              </a:spcBef>
              <a:buClr>
                <a:schemeClr val="accent3">
                  <a:lumMod val="75000"/>
                </a:schemeClr>
              </a:buClr>
              <a:buFont typeface="Wingdings" charset="2"/>
              <a:buNone/>
              <a:defRPr sz="2000" b="1" kern="1200">
                <a:solidFill>
                  <a:schemeClr val="tx1"/>
                </a:solidFill>
                <a:latin typeface="+mj-lt"/>
                <a:ea typeface="+mn-ea"/>
                <a:cs typeface="Georgia"/>
              </a:defRPr>
            </a:lvl1pPr>
            <a:lvl2pPr marL="457200" indent="0" algn="l" defTabSz="457200" rtl="0" eaLnBrk="1" latinLnBrk="0" hangingPunct="1">
              <a:spcBef>
                <a:spcPts val="1000"/>
              </a:spcBef>
              <a:buClr>
                <a:schemeClr val="accent3">
                  <a:lumMod val="75000"/>
                </a:schemeClr>
              </a:buClr>
              <a:buSzPct val="50000"/>
              <a:buFont typeface="Wingdings" charset="2"/>
              <a:buNone/>
              <a:defRPr sz="2000" b="1" kern="1200">
                <a:solidFill>
                  <a:schemeClr val="tx1"/>
                </a:solidFill>
                <a:latin typeface="+mn-lt"/>
                <a:ea typeface="+mn-ea"/>
                <a:cs typeface="+mn-cs"/>
              </a:defRPr>
            </a:lvl2pPr>
            <a:lvl3pPr marL="914400" indent="0" algn="l" defTabSz="457200" rtl="0" eaLnBrk="1" latinLnBrk="0" hangingPunct="1">
              <a:spcBef>
                <a:spcPts val="1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a:t>Procurement Guidance	</a:t>
            </a:r>
          </a:p>
        </p:txBody>
      </p:sp>
      <p:sp>
        <p:nvSpPr>
          <p:cNvPr id="13" name="Content Placeholder 3">
            <a:extLst>
              <a:ext uri="{FF2B5EF4-FFF2-40B4-BE49-F238E27FC236}">
                <a16:creationId xmlns:a16="http://schemas.microsoft.com/office/drawing/2014/main" id="{99591756-418B-4072-BD50-0C1E719D67D2}"/>
              </a:ext>
            </a:extLst>
          </p:cNvPr>
          <p:cNvSpPr txBox="1">
            <a:spLocks/>
          </p:cNvSpPr>
          <p:nvPr/>
        </p:nvSpPr>
        <p:spPr>
          <a:xfrm>
            <a:off x="6322005" y="2030631"/>
            <a:ext cx="5131808" cy="3473276"/>
          </a:xfrm>
          <a:prstGeom prst="rect">
            <a:avLst/>
          </a:prstGeom>
        </p:spPr>
        <p:txBody>
          <a:bodyPr vert="horz" lIns="91440" tIns="45720" rIns="91440" bIns="45720" rtlCol="0">
            <a:normAutofit/>
          </a:bodyPr>
          <a:lstStyle>
            <a:lvl1pPr marL="342900" indent="-347472" algn="l" defTabSz="457200" rtl="0" eaLnBrk="1" latinLnBrk="0" hangingPunct="1">
              <a:lnSpc>
                <a:spcPts val="2400"/>
              </a:lnSpc>
              <a:spcBef>
                <a:spcPts val="1000"/>
              </a:spcBef>
              <a:buClr>
                <a:schemeClr val="accent3">
                  <a:lumMod val="75000"/>
                </a:schemeClr>
              </a:buClr>
              <a:buFont typeface="Wingdings" charset="2"/>
              <a:buChar char="§"/>
              <a:defRPr sz="2000" kern="1200" baseline="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t>PDAT – Procurement Disaster Assistance Team</a:t>
            </a:r>
          </a:p>
          <a:p>
            <a:r>
              <a:rPr lang="en-US" dirty="0"/>
              <a:t>FEMA’s Procurement Guidance for Recipients and </a:t>
            </a:r>
            <a:r>
              <a:rPr lang="en-US" dirty="0" err="1"/>
              <a:t>Subrecipients</a:t>
            </a:r>
            <a:r>
              <a:rPr lang="en-US" dirty="0"/>
              <a:t> Under 2 C.F.R. Part 200 (Uniform Rules) provides additional details regarding Federal procurement and contracting requirements.</a:t>
            </a:r>
          </a:p>
          <a:p>
            <a:r>
              <a:rPr lang="en-US" sz="1950" dirty="0">
                <a:hlinkClick r:id="rId3"/>
              </a:rPr>
              <a:t>https://www.fema.gov/grants/procurement</a:t>
            </a:r>
            <a:endParaRPr lang="en-US" sz="1950" dirty="0"/>
          </a:p>
        </p:txBody>
      </p:sp>
      <p:sp>
        <p:nvSpPr>
          <p:cNvPr id="16" name="Footer Placeholder 6">
            <a:extLst>
              <a:ext uri="{FF2B5EF4-FFF2-40B4-BE49-F238E27FC236}">
                <a16:creationId xmlns:a16="http://schemas.microsoft.com/office/drawing/2014/main" id="{B0E248B7-808B-4DB5-8FF7-36518B094973}"/>
              </a:ext>
            </a:extLst>
          </p:cNvPr>
          <p:cNvSpPr txBox="1">
            <a:spLocks/>
          </p:cNvSpPr>
          <p:nvPr/>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rgbClr val="5A5B5D"/>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Federal Emergency Management Agency</a:t>
            </a:r>
          </a:p>
        </p:txBody>
      </p:sp>
      <p:sp>
        <p:nvSpPr>
          <p:cNvPr id="17" name="Slide Number Placeholder 7">
            <a:extLst>
              <a:ext uri="{FF2B5EF4-FFF2-40B4-BE49-F238E27FC236}">
                <a16:creationId xmlns:a16="http://schemas.microsoft.com/office/drawing/2014/main" id="{516F746A-097F-4592-BA27-6B1FAE695F31}"/>
              </a:ext>
            </a:extLst>
          </p:cNvPr>
          <p:cNvSpPr txBox="1">
            <a:spLocks/>
          </p:cNvSpPr>
          <p:nvPr/>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5A5B5D"/>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pPr/>
              <a:t>61</a:t>
            </a:fld>
            <a:endParaRPr lang="en-US"/>
          </a:p>
        </p:txBody>
      </p:sp>
    </p:spTree>
    <p:extLst>
      <p:ext uri="{BB962C8B-B14F-4D97-AF65-F5344CB8AC3E}">
        <p14:creationId xmlns:p14="http://schemas.microsoft.com/office/powerpoint/2010/main" val="38330171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828039F-D4DB-4A88-BE04-52F46FC4B382}"/>
              </a:ext>
            </a:extLst>
          </p:cNvPr>
          <p:cNvSpPr>
            <a:spLocks noGrp="1"/>
          </p:cNvSpPr>
          <p:nvPr>
            <p:ph sz="half" idx="2"/>
          </p:nvPr>
        </p:nvSpPr>
        <p:spPr>
          <a:xfrm>
            <a:off x="738195" y="1476375"/>
            <a:ext cx="5444892" cy="4095751"/>
          </a:xfrm>
        </p:spPr>
        <p:txBody>
          <a:bodyPr vert="horz" lIns="91440" tIns="45720" rIns="91440" bIns="45720" rtlCol="0" anchor="t">
            <a:normAutofit fontScale="40000" lnSpcReduction="20000"/>
          </a:bodyPr>
          <a:lstStyle/>
          <a:p>
            <a:pPr marL="0" indent="0">
              <a:lnSpc>
                <a:spcPts val="2600"/>
              </a:lnSpc>
              <a:spcBef>
                <a:spcPts val="0"/>
              </a:spcBef>
              <a:buNone/>
            </a:pPr>
            <a:r>
              <a:rPr lang="en-US" sz="4800" b="1">
                <a:ea typeface="+mj-ea"/>
                <a:cs typeface="+mj-cs"/>
              </a:rPr>
              <a:t>Public Assistance Hotline</a:t>
            </a:r>
          </a:p>
          <a:p>
            <a:pPr indent="-347345">
              <a:lnSpc>
                <a:spcPts val="2600"/>
              </a:lnSpc>
              <a:spcBef>
                <a:spcPts val="0"/>
              </a:spcBef>
            </a:pPr>
            <a:r>
              <a:rPr lang="en-US" sz="4800"/>
              <a:t>Call Support: (866) 337-8448</a:t>
            </a:r>
            <a:br>
              <a:rPr lang="en-US" sz="4800"/>
            </a:br>
            <a:r>
              <a:rPr lang="en-US" sz="4800"/>
              <a:t>National Hotline Hours of Operation: 8:00 AM - 8:00 PM EST, Monday through Friday.</a:t>
            </a:r>
            <a:br>
              <a:rPr lang="en-US" sz="4800"/>
            </a:br>
            <a:r>
              <a:rPr lang="en-US" sz="4800"/>
              <a:t>Puerto Rico Hotline Hours of Operation: 8:30 AM - 5:00 PM AST, Monday through Friday</a:t>
            </a:r>
          </a:p>
          <a:p>
            <a:pPr indent="-347345">
              <a:lnSpc>
                <a:spcPts val="2600"/>
              </a:lnSpc>
              <a:spcBef>
                <a:spcPts val="0"/>
              </a:spcBef>
            </a:pPr>
            <a:r>
              <a:rPr lang="en-US" sz="4800"/>
              <a:t>Email Support: </a:t>
            </a:r>
            <a:r>
              <a:rPr lang="en-US" sz="4800">
                <a:hlinkClick r:id="rId3"/>
              </a:rPr>
              <a:t>FEMA-Recovery-PA-Grants@fema.dhs.gov</a:t>
            </a:r>
            <a:endParaRPr lang="en-US" sz="4800"/>
          </a:p>
          <a:p>
            <a:pPr marL="0" indent="0">
              <a:lnSpc>
                <a:spcPts val="2600"/>
              </a:lnSpc>
              <a:spcBef>
                <a:spcPts val="0"/>
              </a:spcBef>
              <a:buNone/>
            </a:pPr>
            <a:endParaRPr lang="en-US" sz="4800"/>
          </a:p>
          <a:p>
            <a:pPr marL="0" indent="0">
              <a:lnSpc>
                <a:spcPts val="2600"/>
              </a:lnSpc>
              <a:spcBef>
                <a:spcPts val="0"/>
              </a:spcBef>
              <a:buNone/>
            </a:pPr>
            <a:r>
              <a:rPr lang="en-US" sz="4800" b="1">
                <a:ea typeface="+mj-ea"/>
                <a:cs typeface="+mj-cs"/>
              </a:rPr>
              <a:t>Webinar Videos</a:t>
            </a:r>
          </a:p>
          <a:p>
            <a:pPr marL="339725" indent="-339725">
              <a:lnSpc>
                <a:spcPts val="2600"/>
              </a:lnSpc>
              <a:spcBef>
                <a:spcPts val="0"/>
              </a:spcBef>
              <a:buFont typeface="Wingdings" panose="05000000000000000000" pitchFamily="2" charset="2"/>
              <a:buChar char="§"/>
            </a:pPr>
            <a:r>
              <a:rPr lang="en-US" sz="4800"/>
              <a:t>Videos are available on </a:t>
            </a:r>
            <a:r>
              <a:rPr lang="en-US" sz="4800" b="1">
                <a:hlinkClick r:id="rId4"/>
              </a:rPr>
              <a:t>Youtube.com</a:t>
            </a:r>
            <a:r>
              <a:rPr lang="en-US" sz="4800" b="1"/>
              <a:t/>
            </a:r>
            <a:br>
              <a:rPr lang="en-US" sz="4800" b="1"/>
            </a:br>
            <a:r>
              <a:rPr lang="en-US" sz="4800">
                <a:ea typeface="+mn-lt"/>
                <a:cs typeface="+mn-lt"/>
              </a:rPr>
              <a:t>Search “FEMA Grants Portal”</a:t>
            </a:r>
            <a:endParaRPr lang="en-US" sz="4800"/>
          </a:p>
          <a:p>
            <a:pPr marL="0" indent="0">
              <a:buNone/>
            </a:pPr>
            <a:endParaRPr lang="en-US" sz="4000">
              <a:solidFill>
                <a:srgbClr val="005288"/>
              </a:solidFill>
              <a:latin typeface="+mj-lt"/>
              <a:ea typeface="+mj-ea"/>
              <a:cs typeface="+mj-cs"/>
            </a:endParaRPr>
          </a:p>
          <a:p>
            <a:pPr indent="-347345"/>
            <a:endParaRPr lang="en-US" sz="2200"/>
          </a:p>
        </p:txBody>
      </p:sp>
      <p:sp>
        <p:nvSpPr>
          <p:cNvPr id="19" name="Title 18">
            <a:extLst>
              <a:ext uri="{FF2B5EF4-FFF2-40B4-BE49-F238E27FC236}">
                <a16:creationId xmlns:a16="http://schemas.microsoft.com/office/drawing/2014/main" id="{46757E17-1A5E-4EBC-A77A-D1C402E4FCB8}"/>
              </a:ext>
            </a:extLst>
          </p:cNvPr>
          <p:cNvSpPr>
            <a:spLocks noGrp="1"/>
          </p:cNvSpPr>
          <p:nvPr>
            <p:ph type="title"/>
          </p:nvPr>
        </p:nvSpPr>
        <p:spPr/>
        <p:txBody>
          <a:bodyPr vert="horz" lIns="91440" tIns="45720" rIns="91440" bIns="45720" rtlCol="0" anchor="ctr">
            <a:normAutofit/>
          </a:bodyPr>
          <a:lstStyle/>
          <a:p>
            <a:r>
              <a:rPr lang="en-US"/>
              <a:t>Support</a:t>
            </a:r>
          </a:p>
        </p:txBody>
      </p:sp>
      <p:sp>
        <p:nvSpPr>
          <p:cNvPr id="7" name="Footer Placeholder 6">
            <a:extLst>
              <a:ext uri="{FF2B5EF4-FFF2-40B4-BE49-F238E27FC236}">
                <a16:creationId xmlns:a16="http://schemas.microsoft.com/office/drawing/2014/main" id="{EA342DAA-006C-4C64-81F1-92EF3374B04B}"/>
              </a:ext>
            </a:extLst>
          </p:cNvPr>
          <p:cNvSpPr>
            <a:spLocks noGrp="1"/>
          </p:cNvSpPr>
          <p:nvPr>
            <p:ph type="ftr" sz="quarter" idx="11"/>
          </p:nvPr>
        </p:nvSpPr>
        <p:spPr/>
        <p:txBody>
          <a:bodyPr/>
          <a:lstStyle/>
          <a:p>
            <a:r>
              <a:rPr lang="en-US"/>
              <a:t>Federal Emergency Management Agency</a:t>
            </a:r>
          </a:p>
        </p:txBody>
      </p:sp>
      <p:sp>
        <p:nvSpPr>
          <p:cNvPr id="8" name="Slide Number Placeholder 7">
            <a:extLst>
              <a:ext uri="{FF2B5EF4-FFF2-40B4-BE49-F238E27FC236}">
                <a16:creationId xmlns:a16="http://schemas.microsoft.com/office/drawing/2014/main" id="{20D9D18C-D50B-4BDB-B640-381020F21812}"/>
              </a:ext>
            </a:extLst>
          </p:cNvPr>
          <p:cNvSpPr>
            <a:spLocks noGrp="1"/>
          </p:cNvSpPr>
          <p:nvPr>
            <p:ph type="sldNum" sz="quarter" idx="13"/>
          </p:nvPr>
        </p:nvSpPr>
        <p:spPr/>
        <p:txBody>
          <a:bodyPr/>
          <a:lstStyle/>
          <a:p>
            <a:fld id="{8FCC257D-A786-9244-9E17-CE618C8B9275}" type="slidenum">
              <a:rPr lang="en-US" smtClean="0"/>
              <a:pPr/>
              <a:t>62</a:t>
            </a:fld>
            <a:endParaRPr lang="en-US"/>
          </a:p>
        </p:txBody>
      </p:sp>
      <p:pic>
        <p:nvPicPr>
          <p:cNvPr id="24" name="Graphic 23" descr="Call center">
            <a:extLst>
              <a:ext uri="{FF2B5EF4-FFF2-40B4-BE49-F238E27FC236}">
                <a16:creationId xmlns:a16="http://schemas.microsoft.com/office/drawing/2014/main" id="{3E155C7A-B30A-4A87-97B5-8454BCF3FBCB}"/>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13691" t="8101" r="15205" b="8033"/>
          <a:stretch/>
        </p:blipFill>
        <p:spPr>
          <a:xfrm>
            <a:off x="7460456" y="1597903"/>
            <a:ext cx="1159669" cy="1367800"/>
          </a:xfrm>
          <a:prstGeom prst="rect">
            <a:avLst/>
          </a:prstGeom>
        </p:spPr>
      </p:pic>
      <p:pic>
        <p:nvPicPr>
          <p:cNvPr id="26" name="Graphic 25" descr="Envelope">
            <a:extLst>
              <a:ext uri="{FF2B5EF4-FFF2-40B4-BE49-F238E27FC236}">
                <a16:creationId xmlns:a16="http://schemas.microsoft.com/office/drawing/2014/main" id="{138E4DB7-457D-4B23-BBCA-09107300827A}"/>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l="5398" t="19159" b="19384"/>
          <a:stretch/>
        </p:blipFill>
        <p:spPr>
          <a:xfrm>
            <a:off x="7460455" y="3196728"/>
            <a:ext cx="1502569" cy="976122"/>
          </a:xfrm>
          <a:prstGeom prst="rect">
            <a:avLst/>
          </a:prstGeom>
        </p:spPr>
      </p:pic>
      <p:pic>
        <p:nvPicPr>
          <p:cNvPr id="1026" name="Picture 2" descr="YouTube is getting a new logo every week this month – here's why | Creative  Bloq">
            <a:extLst>
              <a:ext uri="{FF2B5EF4-FFF2-40B4-BE49-F238E27FC236}">
                <a16:creationId xmlns:a16="http://schemas.microsoft.com/office/drawing/2014/main" id="{C2E0F3AC-2100-4589-A740-5FC1E7C194B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250" t="27976" b="25571"/>
          <a:stretch/>
        </p:blipFill>
        <p:spPr bwMode="auto">
          <a:xfrm>
            <a:off x="7460456" y="4888423"/>
            <a:ext cx="2707481" cy="74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4752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AFF3A-504B-C343-8D00-2FFF37AB37EC}"/>
              </a:ext>
            </a:extLst>
          </p:cNvPr>
          <p:cNvSpPr>
            <a:spLocks noGrp="1"/>
          </p:cNvSpPr>
          <p:nvPr>
            <p:ph type="title"/>
          </p:nvPr>
        </p:nvSpPr>
        <p:spPr>
          <a:xfrm>
            <a:off x="738189" y="2579484"/>
            <a:ext cx="10715627" cy="743347"/>
          </a:xfrm>
        </p:spPr>
        <p:txBody>
          <a:bodyPr/>
          <a:lstStyle/>
          <a:p>
            <a:r>
              <a:rPr lang="en-US" dirty="0"/>
              <a:t>Thank you!</a:t>
            </a:r>
          </a:p>
        </p:txBody>
      </p:sp>
      <p:pic>
        <p:nvPicPr>
          <p:cNvPr id="5" name="Picture 4" descr="Federal Emergency Management Agency (FEMA) Seal">
            <a:extLst>
              <a:ext uri="{FF2B5EF4-FFF2-40B4-BE49-F238E27FC236}">
                <a16:creationId xmlns:a16="http://schemas.microsoft.com/office/drawing/2014/main" id="{6BB693A3-D63F-4E42-A384-55677088ABDA}"/>
              </a:ext>
            </a:extLst>
          </p:cNvPr>
          <p:cNvPicPr>
            <a:picLocks noChangeAspect="1"/>
          </p:cNvPicPr>
          <p:nvPr/>
        </p:nvPicPr>
        <p:blipFill>
          <a:blip r:embed="rId3"/>
          <a:stretch>
            <a:fillRect/>
          </a:stretch>
        </p:blipFill>
        <p:spPr>
          <a:xfrm>
            <a:off x="3530600" y="3954254"/>
            <a:ext cx="4584700" cy="1633746"/>
          </a:xfrm>
          <a:prstGeom prst="rect">
            <a:avLst/>
          </a:prstGeom>
        </p:spPr>
      </p:pic>
    </p:spTree>
    <p:extLst>
      <p:ext uri="{BB962C8B-B14F-4D97-AF65-F5344CB8AC3E}">
        <p14:creationId xmlns:p14="http://schemas.microsoft.com/office/powerpoint/2010/main" val="10748117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002653"/>
              </a:clrFrom>
              <a:clrTo>
                <a:srgbClr val="002653">
                  <a:alpha val="0"/>
                </a:srgbClr>
              </a:clrTo>
            </a:clrChange>
            <a:extLst>
              <a:ext uri="{28A0092B-C50C-407E-A947-70E740481C1C}">
                <a14:useLocalDpi xmlns:a14="http://schemas.microsoft.com/office/drawing/2010/main" val="0"/>
              </a:ext>
            </a:extLst>
          </a:blip>
          <a:stretch>
            <a:fillRect/>
          </a:stretch>
        </p:blipFill>
        <p:spPr>
          <a:xfrm>
            <a:off x="1104399" y="1676400"/>
            <a:ext cx="2077784" cy="494956"/>
          </a:xfrm>
          <a:prstGeom prst="rect">
            <a:avLst/>
          </a:prstGeom>
        </p:spPr>
      </p:pic>
      <p:cxnSp>
        <p:nvCxnSpPr>
          <p:cNvPr id="11" name="Straight Connector 10"/>
          <p:cNvCxnSpPr/>
          <p:nvPr/>
        </p:nvCxnSpPr>
        <p:spPr>
          <a:xfrm>
            <a:off x="1171575" y="3441953"/>
            <a:ext cx="9496425" cy="14131"/>
          </a:xfrm>
          <a:prstGeom prst="line">
            <a:avLst/>
          </a:prstGeom>
          <a:ln w="571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104399" y="2379785"/>
            <a:ext cx="8725401" cy="85039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Discussion</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81683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504" y="1815995"/>
            <a:ext cx="9181355" cy="3187326"/>
          </a:xfrm>
        </p:spPr>
        <p:txBody>
          <a:bodyPr numCol="2">
            <a:normAutofit fontScale="55000" lnSpcReduction="20000"/>
          </a:bodyPr>
          <a:lstStyle/>
          <a:p>
            <a:pPr marL="0" indent="0">
              <a:lnSpc>
                <a:spcPct val="120000"/>
              </a:lnSpc>
              <a:spcBef>
                <a:spcPts val="0"/>
              </a:spcBef>
              <a:buNone/>
            </a:pPr>
            <a:r>
              <a:rPr lang="en-US" sz="3600" b="1" dirty="0"/>
              <a:t>Sarah A. Flanagan</a:t>
            </a:r>
          </a:p>
          <a:p>
            <a:pPr marL="0" indent="0">
              <a:lnSpc>
                <a:spcPct val="120000"/>
              </a:lnSpc>
              <a:spcBef>
                <a:spcPts val="0"/>
              </a:spcBef>
              <a:buNone/>
            </a:pPr>
            <a:r>
              <a:rPr lang="en-US" sz="3100" i="1" dirty="0"/>
              <a:t>Vice President for Government Relations and  Policy </a:t>
            </a:r>
            <a:r>
              <a:rPr lang="en-US" sz="3100" i="1" dirty="0" smtClean="0"/>
              <a:t>Development</a:t>
            </a:r>
          </a:p>
          <a:p>
            <a:pPr marL="0" indent="0">
              <a:lnSpc>
                <a:spcPct val="120000"/>
              </a:lnSpc>
              <a:spcBef>
                <a:spcPts val="0"/>
              </a:spcBef>
              <a:buNone/>
            </a:pPr>
            <a:endParaRPr lang="en-US" sz="3100" dirty="0"/>
          </a:p>
          <a:p>
            <a:pPr marL="0" indent="0">
              <a:lnSpc>
                <a:spcPct val="120000"/>
              </a:lnSpc>
              <a:spcBef>
                <a:spcPts val="0"/>
              </a:spcBef>
              <a:buNone/>
            </a:pPr>
            <a:r>
              <a:rPr lang="en-US" sz="3600" b="1" dirty="0"/>
              <a:t>Jody Feder</a:t>
            </a:r>
          </a:p>
          <a:p>
            <a:pPr marL="0" indent="0">
              <a:lnSpc>
                <a:spcPct val="120000"/>
              </a:lnSpc>
              <a:spcBef>
                <a:spcPts val="0"/>
              </a:spcBef>
              <a:buNone/>
            </a:pPr>
            <a:r>
              <a:rPr lang="en-US" sz="3100" i="1" dirty="0"/>
              <a:t>Director of Accountability and Regulatory Affairs</a:t>
            </a:r>
          </a:p>
          <a:p>
            <a:pPr marL="0" indent="0">
              <a:lnSpc>
                <a:spcPct val="120000"/>
              </a:lnSpc>
              <a:spcBef>
                <a:spcPts val="0"/>
              </a:spcBef>
              <a:buNone/>
            </a:pPr>
            <a:endParaRPr lang="en-US" sz="3100" dirty="0"/>
          </a:p>
          <a:p>
            <a:pPr marL="0" indent="0">
              <a:lnSpc>
                <a:spcPct val="120000"/>
              </a:lnSpc>
              <a:spcBef>
                <a:spcPts val="0"/>
              </a:spcBef>
              <a:buNone/>
            </a:pPr>
            <a:r>
              <a:rPr lang="en-US" sz="3600" b="1" dirty="0"/>
              <a:t>Stephanie Giesecke</a:t>
            </a:r>
          </a:p>
          <a:p>
            <a:pPr marL="0" indent="0">
              <a:lnSpc>
                <a:spcPct val="120000"/>
              </a:lnSpc>
              <a:spcBef>
                <a:spcPts val="0"/>
              </a:spcBef>
              <a:buNone/>
            </a:pPr>
            <a:r>
              <a:rPr lang="en-US" sz="3100" i="1" dirty="0"/>
              <a:t>Director of Budget and </a:t>
            </a:r>
            <a:r>
              <a:rPr lang="en-US" sz="3100" i="1" dirty="0" smtClean="0"/>
              <a:t>Appropriations</a:t>
            </a:r>
          </a:p>
          <a:p>
            <a:pPr marL="0" indent="0">
              <a:lnSpc>
                <a:spcPct val="120000"/>
              </a:lnSpc>
              <a:spcBef>
                <a:spcPts val="0"/>
              </a:spcBef>
              <a:buNone/>
            </a:pPr>
            <a:endParaRPr lang="en-US" sz="3600" b="1" dirty="0" smtClean="0"/>
          </a:p>
          <a:p>
            <a:pPr marL="0" indent="0">
              <a:lnSpc>
                <a:spcPct val="120000"/>
              </a:lnSpc>
              <a:spcBef>
                <a:spcPts val="0"/>
              </a:spcBef>
              <a:buNone/>
            </a:pPr>
            <a:endParaRPr lang="en-US" sz="3600" b="1" dirty="0"/>
          </a:p>
          <a:p>
            <a:pPr marL="0" indent="0">
              <a:lnSpc>
                <a:spcPct val="120000"/>
              </a:lnSpc>
              <a:spcBef>
                <a:spcPts val="0"/>
              </a:spcBef>
              <a:buNone/>
            </a:pPr>
            <a:r>
              <a:rPr lang="en-US" sz="3600" b="1" dirty="0" smtClean="0"/>
              <a:t>Emmanual Guillory</a:t>
            </a:r>
            <a:endParaRPr lang="en-US" sz="3600" b="1" dirty="0"/>
          </a:p>
          <a:p>
            <a:pPr marL="0" indent="0">
              <a:lnSpc>
                <a:spcPct val="120000"/>
              </a:lnSpc>
              <a:spcBef>
                <a:spcPts val="0"/>
              </a:spcBef>
              <a:buNone/>
            </a:pPr>
            <a:r>
              <a:rPr lang="en-US" sz="3100" i="1" dirty="0" smtClean="0"/>
              <a:t>Director of Student and Institutional Aid Policy</a:t>
            </a:r>
          </a:p>
          <a:p>
            <a:pPr marL="0" indent="0">
              <a:lnSpc>
                <a:spcPct val="120000"/>
              </a:lnSpc>
              <a:spcBef>
                <a:spcPts val="0"/>
              </a:spcBef>
              <a:buNone/>
            </a:pPr>
            <a:endParaRPr lang="en-US" sz="3100" i="1" dirty="0" smtClean="0"/>
          </a:p>
          <a:p>
            <a:pPr marL="0" indent="0">
              <a:lnSpc>
                <a:spcPct val="120000"/>
              </a:lnSpc>
              <a:spcBef>
                <a:spcPts val="0"/>
              </a:spcBef>
              <a:buNone/>
            </a:pPr>
            <a:endParaRPr lang="en-US" sz="3100" b="1" dirty="0" smtClean="0"/>
          </a:p>
          <a:p>
            <a:pPr marL="0" indent="0">
              <a:lnSpc>
                <a:spcPct val="120000"/>
              </a:lnSpc>
              <a:spcBef>
                <a:spcPts val="0"/>
              </a:spcBef>
              <a:buNone/>
            </a:pPr>
            <a:r>
              <a:rPr lang="en-US" sz="3600" b="1" dirty="0" smtClean="0"/>
              <a:t>Karin </a:t>
            </a:r>
            <a:r>
              <a:rPr lang="en-US" sz="3600" b="1" dirty="0"/>
              <a:t>L. Johns</a:t>
            </a:r>
          </a:p>
          <a:p>
            <a:pPr marL="0" indent="0">
              <a:lnSpc>
                <a:spcPct val="120000"/>
              </a:lnSpc>
              <a:spcBef>
                <a:spcPts val="0"/>
              </a:spcBef>
              <a:buNone/>
            </a:pPr>
            <a:r>
              <a:rPr lang="en-US" sz="3100" i="1" dirty="0"/>
              <a:t>Director of Tax Policy</a:t>
            </a:r>
          </a:p>
          <a:p>
            <a:pPr marL="0" indent="0">
              <a:lnSpc>
                <a:spcPct val="120000"/>
              </a:lnSpc>
              <a:spcBef>
                <a:spcPts val="0"/>
              </a:spcBef>
              <a:buNone/>
            </a:pPr>
            <a:endParaRPr lang="en-US" sz="3100" dirty="0"/>
          </a:p>
          <a:p>
            <a:pPr marL="0" indent="0">
              <a:lnSpc>
                <a:spcPct val="120000"/>
              </a:lnSpc>
              <a:spcBef>
                <a:spcPts val="0"/>
              </a:spcBef>
              <a:buNone/>
            </a:pPr>
            <a:r>
              <a:rPr lang="en-US" sz="3600" b="1" dirty="0"/>
              <a:t>Robert (Bo) Newsome  </a:t>
            </a:r>
          </a:p>
          <a:p>
            <a:pPr marL="0" indent="0">
              <a:lnSpc>
                <a:spcPct val="120000"/>
              </a:lnSpc>
              <a:spcBef>
                <a:spcPts val="0"/>
              </a:spcBef>
              <a:buNone/>
            </a:pPr>
            <a:r>
              <a:rPr lang="en-US" sz="3100" i="1" dirty="0"/>
              <a:t>Director of Outreach and State Relations</a:t>
            </a:r>
          </a:p>
          <a:p>
            <a:pPr marL="0" indent="0">
              <a:lnSpc>
                <a:spcPct val="120000"/>
              </a:lnSpc>
              <a:spcBef>
                <a:spcPts val="0"/>
              </a:spcBef>
              <a:buNone/>
            </a:pPr>
            <a:endParaRPr lang="en-US" sz="3100" dirty="0"/>
          </a:p>
        </p:txBody>
      </p:sp>
      <p:sp>
        <p:nvSpPr>
          <p:cNvPr id="3" name="Title 2"/>
          <p:cNvSpPr>
            <a:spLocks noGrp="1"/>
          </p:cNvSpPr>
          <p:nvPr>
            <p:ph type="title"/>
          </p:nvPr>
        </p:nvSpPr>
        <p:spPr>
          <a:xfrm>
            <a:off x="1440504" y="437789"/>
            <a:ext cx="9181355" cy="728745"/>
          </a:xfrm>
        </p:spPr>
        <p:txBody>
          <a:bodyPr>
            <a:normAutofit fontScale="90000"/>
          </a:bodyPr>
          <a:lstStyle/>
          <a:p>
            <a:r>
              <a:rPr lang="en-US" sz="3300" b="1" dirty="0" smtClean="0">
                <a:latin typeface="+mn-lt"/>
              </a:rPr>
              <a:t>NAICU Contact </a:t>
            </a:r>
            <a:r>
              <a:rPr lang="en-US" sz="3300" b="1" dirty="0">
                <a:latin typeface="+mn-lt"/>
              </a:rPr>
              <a:t>Information</a:t>
            </a:r>
            <a:r>
              <a:rPr lang="en-US" sz="3600" b="1" dirty="0">
                <a:latin typeface="+mn-lt"/>
              </a:rPr>
              <a:t/>
            </a:r>
            <a:br>
              <a:rPr lang="en-US" sz="3600" b="1" dirty="0">
                <a:latin typeface="+mn-lt"/>
              </a:rPr>
            </a:br>
            <a:endParaRPr lang="en-US" sz="3600" b="1" dirty="0">
              <a:latin typeface="+mn-lt"/>
            </a:endParaRPr>
          </a:p>
        </p:txBody>
      </p:sp>
      <p:cxnSp>
        <p:nvCxnSpPr>
          <p:cNvPr id="6" name="Straight Connector 5"/>
          <p:cNvCxnSpPr/>
          <p:nvPr/>
        </p:nvCxnSpPr>
        <p:spPr>
          <a:xfrm flipV="1">
            <a:off x="1440504" y="1046375"/>
            <a:ext cx="9354948" cy="24835"/>
          </a:xfrm>
          <a:prstGeom prst="line">
            <a:avLst/>
          </a:prstGeom>
          <a:ln w="38100">
            <a:solidFill>
              <a:srgbClr val="002654"/>
            </a:solidFill>
          </a:ln>
        </p:spPr>
        <p:style>
          <a:lnRef idx="1">
            <a:schemeClr val="accent1"/>
          </a:lnRef>
          <a:fillRef idx="0">
            <a:schemeClr val="accent1"/>
          </a:fillRef>
          <a:effectRef idx="0">
            <a:schemeClr val="accent1"/>
          </a:effectRef>
          <a:fontRef idx="minor">
            <a:schemeClr val="tx1"/>
          </a:fontRef>
        </p:style>
      </p:cxnSp>
      <p:sp>
        <p:nvSpPr>
          <p:cNvPr id="5" name="Content Placeholder 1"/>
          <p:cNvSpPr txBox="1">
            <a:spLocks/>
          </p:cNvSpPr>
          <p:nvPr/>
        </p:nvSpPr>
        <p:spPr>
          <a:xfrm>
            <a:off x="2174032" y="4784734"/>
            <a:ext cx="9181355" cy="1829681"/>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endParaRPr lang="en-US" sz="3100" dirty="0"/>
          </a:p>
          <a:p>
            <a:pPr marL="0" indent="0">
              <a:lnSpc>
                <a:spcPct val="120000"/>
              </a:lnSpc>
              <a:spcBef>
                <a:spcPts val="0"/>
              </a:spcBef>
              <a:buFont typeface="Arial" panose="020B0604020202020204" pitchFamily="34" charset="0"/>
              <a:buNone/>
            </a:pPr>
            <a:endParaRPr lang="en-US" sz="3100" dirty="0"/>
          </a:p>
          <a:p>
            <a:pPr marL="0" indent="0">
              <a:lnSpc>
                <a:spcPct val="120000"/>
              </a:lnSpc>
              <a:spcBef>
                <a:spcPts val="0"/>
              </a:spcBef>
              <a:buFont typeface="Arial" panose="020B0604020202020204" pitchFamily="34" charset="0"/>
              <a:buNone/>
            </a:pPr>
            <a:r>
              <a:rPr lang="en-US" b="1" dirty="0" smtClean="0"/>
              <a:t>   </a:t>
            </a:r>
            <a:endParaRPr lang="en-US" sz="2700" dirty="0" smtClean="0"/>
          </a:p>
          <a:p>
            <a:pPr marL="0" indent="0">
              <a:lnSpc>
                <a:spcPct val="120000"/>
              </a:lnSpc>
              <a:spcBef>
                <a:spcPts val="0"/>
              </a:spcBef>
              <a:buFont typeface="Arial" panose="020B0604020202020204" pitchFamily="34" charset="0"/>
              <a:buNone/>
            </a:pPr>
            <a:endParaRPr lang="en-US" sz="3100" dirty="0"/>
          </a:p>
        </p:txBody>
      </p:sp>
      <p:sp>
        <p:nvSpPr>
          <p:cNvPr id="4" name="Rectangle 3"/>
          <p:cNvSpPr/>
          <p:nvPr/>
        </p:nvSpPr>
        <p:spPr>
          <a:xfrm>
            <a:off x="1440503" y="1135368"/>
            <a:ext cx="8239210" cy="437043"/>
          </a:xfrm>
          <a:prstGeom prst="rect">
            <a:avLst/>
          </a:prstGeom>
        </p:spPr>
        <p:txBody>
          <a:bodyPr wrap="square">
            <a:spAutoFit/>
          </a:bodyPr>
          <a:lstStyle/>
          <a:p>
            <a:pPr>
              <a:lnSpc>
                <a:spcPct val="120000"/>
              </a:lnSpc>
            </a:pPr>
            <a:r>
              <a:rPr lang="en-US" sz="2000" b="1" dirty="0"/>
              <a:t>Government Relations General Email:  </a:t>
            </a:r>
            <a:r>
              <a:rPr lang="en-US" sz="2000" dirty="0">
                <a:hlinkClick r:id="rId3"/>
              </a:rPr>
              <a:t>governmentrelations@naicu.edu</a:t>
            </a:r>
            <a:r>
              <a:rPr lang="en-US" sz="2000" dirty="0"/>
              <a:t>  </a:t>
            </a:r>
          </a:p>
        </p:txBody>
      </p:sp>
    </p:spTree>
    <p:extLst>
      <p:ext uri="{BB962C8B-B14F-4D97-AF65-F5344CB8AC3E}">
        <p14:creationId xmlns:p14="http://schemas.microsoft.com/office/powerpoint/2010/main" val="840611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a:bodyPr>
          <a:lstStyle/>
          <a:p>
            <a:r>
              <a:rPr lang="en-US" sz="3200" dirty="0"/>
              <a:t>PNP </a:t>
            </a:r>
            <a:r>
              <a:rPr lang="en-US" altLang="en-US" sz="3200" dirty="0"/>
              <a:t>Eligibility</a:t>
            </a:r>
            <a:endParaRPr lang="en-US" sz="3200" dirty="0"/>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3999"/>
            <a:ext cx="10715627" cy="4550979"/>
          </a:xfrm>
        </p:spPr>
        <p:txBody>
          <a:bodyPr>
            <a:normAutofit/>
          </a:bodyPr>
          <a:lstStyle/>
          <a:p>
            <a:pPr marL="0" indent="0">
              <a:buNone/>
            </a:pPr>
            <a:r>
              <a:rPr lang="en-US" sz="2400" dirty="0"/>
              <a:t>Only certain PNPs are eligible for PA. </a:t>
            </a:r>
          </a:p>
          <a:p>
            <a:r>
              <a:rPr lang="en-US" sz="2400" dirty="0"/>
              <a:t>To be an eligible PNP Applicant, the PNP must </a:t>
            </a:r>
            <a:r>
              <a:rPr lang="en-US" sz="2400" u="sng" dirty="0"/>
              <a:t>first</a:t>
            </a:r>
            <a:r>
              <a:rPr lang="en-US" sz="2400" dirty="0"/>
              <a:t> demonstrate that it has either: </a:t>
            </a:r>
          </a:p>
          <a:p>
            <a:pPr lvl="1"/>
            <a:r>
              <a:rPr lang="en-US" sz="2000" dirty="0"/>
              <a:t>A ruling letter from the U.S. Internal Revenue Service (501(c), (d), or (e)); OR</a:t>
            </a:r>
          </a:p>
          <a:p>
            <a:pPr lvl="1"/>
            <a:r>
              <a:rPr lang="en-US" sz="2000" dirty="0"/>
              <a:t>Documentation from the State substantiating it is a non-revenue producing, nonprofit entity organized or doing business under State law</a:t>
            </a:r>
          </a:p>
          <a:p>
            <a:r>
              <a:rPr lang="en-US" sz="2400" dirty="0"/>
              <a:t>FEMA must </a:t>
            </a:r>
            <a:r>
              <a:rPr lang="en-US" sz="2400" u="sng" dirty="0"/>
              <a:t>then also</a:t>
            </a:r>
            <a:r>
              <a:rPr lang="en-US" sz="2400" dirty="0"/>
              <a:t> determine whether the PNP owns or operates a facility that provides an eligible service which is defined as either:</a:t>
            </a:r>
          </a:p>
          <a:p>
            <a:pPr lvl="1"/>
            <a:r>
              <a:rPr lang="en-US" sz="2000" dirty="0"/>
              <a:t>A </a:t>
            </a:r>
            <a:r>
              <a:rPr lang="en-US" sz="2000" u="sng" dirty="0"/>
              <a:t>critical service</a:t>
            </a:r>
            <a:r>
              <a:rPr lang="en-US" sz="2000" dirty="0"/>
              <a:t> which is defined as education, utility, emergency medical, or other emergency service (e.g., fire and rescue); OR </a:t>
            </a:r>
          </a:p>
          <a:p>
            <a:pPr lvl="1"/>
            <a:r>
              <a:rPr lang="en-US" sz="2000" dirty="0"/>
              <a:t>A </a:t>
            </a:r>
            <a:r>
              <a:rPr lang="en-US" sz="2000" u="sng" dirty="0"/>
              <a:t>noncritical service</a:t>
            </a:r>
            <a:r>
              <a:rPr lang="en-US" sz="2000" dirty="0"/>
              <a:t> that provides an essential social-type service</a:t>
            </a:r>
            <a:endParaRPr lang="en-US" sz="2000" dirty="0">
              <a:cs typeface="Times New Roman" panose="02020603050405020304" pitchFamily="18" charset="0"/>
            </a:endParaRPr>
          </a:p>
          <a:p>
            <a:pPr marL="457200" lvl="1" indent="0">
              <a:buNone/>
            </a:pPr>
            <a:endParaRPr lang="en-US" dirty="0"/>
          </a:p>
          <a:p>
            <a:pPr marL="0" indent="0">
              <a:buNone/>
            </a:pPr>
            <a:endParaRPr lang="en-US" sz="2900" dirty="0"/>
          </a:p>
          <a:p>
            <a:pPr>
              <a:spcBef>
                <a:spcPts val="1200"/>
              </a:spcBef>
              <a:spcAft>
                <a:spcPts val="1200"/>
              </a:spcAft>
            </a:pPr>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7</a:t>
            </a:fld>
            <a:endParaRPr lang="en-US" dirty="0"/>
          </a:p>
        </p:txBody>
      </p:sp>
    </p:spTree>
    <p:extLst>
      <p:ext uri="{BB962C8B-B14F-4D97-AF65-F5344CB8AC3E}">
        <p14:creationId xmlns:p14="http://schemas.microsoft.com/office/powerpoint/2010/main" val="4007811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06A6-CBC7-614C-89CB-0FE999A80830}"/>
              </a:ext>
            </a:extLst>
          </p:cNvPr>
          <p:cNvSpPr>
            <a:spLocks noGrp="1"/>
          </p:cNvSpPr>
          <p:nvPr>
            <p:ph type="title"/>
          </p:nvPr>
        </p:nvSpPr>
        <p:spPr>
          <a:xfrm>
            <a:off x="436631" y="1909102"/>
            <a:ext cx="10715627" cy="1340763"/>
          </a:xfrm>
        </p:spPr>
        <p:txBody>
          <a:bodyPr>
            <a:normAutofit/>
          </a:bodyPr>
          <a:lstStyle/>
          <a:p>
            <a:r>
              <a:rPr lang="en-US" dirty="0"/>
              <a:t>Public Assistance COVID-19 Overview and General Eligibility Considerations</a:t>
            </a:r>
          </a:p>
        </p:txBody>
      </p:sp>
    </p:spTree>
    <p:extLst>
      <p:ext uri="{BB962C8B-B14F-4D97-AF65-F5344CB8AC3E}">
        <p14:creationId xmlns:p14="http://schemas.microsoft.com/office/powerpoint/2010/main" val="3695903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normAutofit/>
          </a:bodyPr>
          <a:lstStyle/>
          <a:p>
            <a:r>
              <a:rPr lang="en-US" sz="3200" dirty="0"/>
              <a:t>General Eligibility Considerations for COVID-19</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6" y="1281200"/>
            <a:ext cx="10715627" cy="5411429"/>
          </a:xfrm>
        </p:spPr>
        <p:txBody>
          <a:bodyPr>
            <a:normAutofit/>
          </a:bodyPr>
          <a:lstStyle/>
          <a:p>
            <a:pPr lvl="0">
              <a:lnSpc>
                <a:spcPct val="100000"/>
              </a:lnSpc>
              <a:spcAft>
                <a:spcPts val="600"/>
              </a:spcAft>
            </a:pPr>
            <a:r>
              <a:rPr lang="en-US" sz="2400" dirty="0"/>
              <a:t>Work must be the legal responsibility of an eligible applicant. </a:t>
            </a:r>
          </a:p>
          <a:p>
            <a:pPr lvl="1">
              <a:spcAft>
                <a:spcPts val="600"/>
              </a:spcAft>
            </a:pPr>
            <a:r>
              <a:rPr lang="en-US" sz="2400" dirty="0"/>
              <a:t>Measures to protect life, public health, and safety are generally the responsibility of </a:t>
            </a:r>
            <a:r>
              <a:rPr lang="en-US" altLang="en-US" sz="2400" dirty="0"/>
              <a:t>State, Local, Territorial and Tribal (</a:t>
            </a:r>
            <a:r>
              <a:rPr lang="en-US" sz="2400" dirty="0"/>
              <a:t>SLTT) governments.</a:t>
            </a:r>
          </a:p>
          <a:p>
            <a:pPr>
              <a:lnSpc>
                <a:spcPct val="100000"/>
              </a:lnSpc>
              <a:spcAft>
                <a:spcPts val="600"/>
              </a:spcAft>
            </a:pPr>
            <a:r>
              <a:rPr lang="en-US" sz="2400" dirty="0"/>
              <a:t>Legally-responsible SLTT governments may enter into formal agreements or contracts with private organizations, including PNP organizations. 	</a:t>
            </a:r>
          </a:p>
          <a:p>
            <a:pPr lvl="1">
              <a:spcAft>
                <a:spcPts val="600"/>
              </a:spcAft>
            </a:pPr>
            <a:r>
              <a:rPr lang="en-US" sz="2400" dirty="0"/>
              <a:t>In limited circumstances, essential components of a facility are urgently needed to save lives or protect health and safety. In these cases, PNPs that own or operate an eligible facility and perform eligible work may be eligible for reimbursement of costs as a PA applicant. 	</a:t>
            </a:r>
          </a:p>
          <a:p>
            <a:pPr>
              <a:lnSpc>
                <a:spcPct val="100000"/>
              </a:lnSpc>
              <a:spcAft>
                <a:spcPts val="600"/>
              </a:spcAft>
            </a:pPr>
            <a:endParaRPr lang="en-US" sz="2400" dirty="0"/>
          </a:p>
          <a:p>
            <a:pPr marL="0" indent="0">
              <a:lnSpc>
                <a:spcPct val="100000"/>
              </a:lnSpc>
              <a:spcAft>
                <a:spcPts val="600"/>
              </a:spcAft>
              <a:buNone/>
            </a:pPr>
            <a:endParaRPr lang="en-US" sz="2400" dirty="0"/>
          </a:p>
          <a:p>
            <a:endParaRPr lang="en-US" sz="2400"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r>
              <a:rPr lang="en-US" dirty="0"/>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fld id="{8FCC257D-A786-9244-9E17-CE618C8B9275}" type="slidenum">
              <a:rPr lang="en-US" smtClean="0"/>
              <a:t>9</a:t>
            </a:fld>
            <a:endParaRPr lang="en-US" dirty="0"/>
          </a:p>
        </p:txBody>
      </p:sp>
    </p:spTree>
    <p:extLst>
      <p:ext uri="{BB962C8B-B14F-4D97-AF65-F5344CB8AC3E}">
        <p14:creationId xmlns:p14="http://schemas.microsoft.com/office/powerpoint/2010/main" val="1610776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2996</Words>
  <Application>Microsoft Office PowerPoint</Application>
  <PresentationFormat>Widescreen</PresentationFormat>
  <Paragraphs>438</Paragraphs>
  <Slides>65</Slides>
  <Notes>65</Notes>
  <HiddenSlides>8</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65</vt:i4>
      </vt:variant>
    </vt:vector>
  </HeadingPairs>
  <TitlesOfParts>
    <vt:vector size="78" baseType="lpstr">
      <vt:lpstr>Arial</vt:lpstr>
      <vt:lpstr>Calibri</vt:lpstr>
      <vt:lpstr>Calibri Light</vt:lpstr>
      <vt:lpstr>Franklin Gothic Book</vt:lpstr>
      <vt:lpstr>Franklin Gothic Medium</vt:lpstr>
      <vt:lpstr>Georgia</vt:lpstr>
      <vt:lpstr>Libre Baskerville</vt:lpstr>
      <vt:lpstr>Libre Franklin Thin</vt:lpstr>
      <vt:lpstr>Open Sans</vt:lpstr>
      <vt:lpstr>Times</vt:lpstr>
      <vt:lpstr>Times New Roman</vt:lpstr>
      <vt:lpstr>Wingdings</vt:lpstr>
      <vt:lpstr>Office Theme</vt:lpstr>
      <vt:lpstr>PowerPoint Presentation</vt:lpstr>
      <vt:lpstr>Agenda</vt:lpstr>
      <vt:lpstr>COVID-19 Pandemic: Public Assistance  </vt:lpstr>
      <vt:lpstr>General Public Assistance Eligibility </vt:lpstr>
      <vt:lpstr> Public Assistance Applicants, Recipients, &amp; Subrecipients </vt:lpstr>
      <vt:lpstr>PNP and Government Eligibility Pyramids</vt:lpstr>
      <vt:lpstr>PNP Eligibility</vt:lpstr>
      <vt:lpstr>Public Assistance COVID-19 Overview and General Eligibility Considerations</vt:lpstr>
      <vt:lpstr>General Eligibility Considerations for COVID-19</vt:lpstr>
      <vt:lpstr>Additional Considerations</vt:lpstr>
      <vt:lpstr>Equitable Pandemic Response and Recovery</vt:lpstr>
      <vt:lpstr>COVID-19 Medical Care Policy</vt:lpstr>
      <vt:lpstr>Medical Care Costs Eligible for Public Assistance Policy – Eligibility </vt:lpstr>
      <vt:lpstr>Medical Care Costs Eligible for Public Assistance – Background</vt:lpstr>
      <vt:lpstr>Medical Care Costs Eligible for Public Assistance Policy – Vaccinations</vt:lpstr>
      <vt:lpstr>Community Engagement for COVID-19 Vaccinations </vt:lpstr>
      <vt:lpstr>FEMA Assistance for Employer Vaccinations</vt:lpstr>
      <vt:lpstr>Costs Eligible for Public Assistance Policy – Testing </vt:lpstr>
      <vt:lpstr>COVID-19 Safe Opening and Operations Policy </vt:lpstr>
      <vt:lpstr>Safe Operation and Opening Policy – Background</vt:lpstr>
      <vt:lpstr>Safe Operation and Opening Policy – Eligible Costs</vt:lpstr>
      <vt:lpstr>FEMA COVID-19 Resources</vt:lpstr>
      <vt:lpstr>Contact Slide Option 2</vt:lpstr>
      <vt:lpstr>Introduction to FEMA’s Public Assistance Grants Portal</vt:lpstr>
      <vt:lpstr>Overview</vt:lpstr>
      <vt:lpstr>Terms to Know - System &amp; Process</vt:lpstr>
      <vt:lpstr>Terms to Know</vt:lpstr>
      <vt:lpstr>Public Assistance Award Process Overview Workflow Chart </vt:lpstr>
      <vt:lpstr>My Dashboard</vt:lpstr>
      <vt:lpstr>Request for Public Assistance (RPA): Private Non-Profit</vt:lpstr>
      <vt:lpstr>Submit RPA from Dashboard</vt:lpstr>
      <vt:lpstr>Request for Public Assistance - Start</vt:lpstr>
      <vt:lpstr>RPA - Declaration and Applicant Information </vt:lpstr>
      <vt:lpstr>RPA - Applicant Experience</vt:lpstr>
      <vt:lpstr>RPA - Impacts 1/2 </vt:lpstr>
      <vt:lpstr>RPA - Impacts 2/2 </vt:lpstr>
      <vt:lpstr>RPA - Facility Information 1/6</vt:lpstr>
      <vt:lpstr>RPA - Facility Information 2/6 </vt:lpstr>
      <vt:lpstr>RPA - Facility Information 3/6 </vt:lpstr>
      <vt:lpstr>RPA - Facility Information 4/6 </vt:lpstr>
      <vt:lpstr>RPA - Facility Information 5/6</vt:lpstr>
      <vt:lpstr>RPA - Facility Information 6/6 </vt:lpstr>
      <vt:lpstr>RPA - Documents 1/ 3</vt:lpstr>
      <vt:lpstr>RPA - Documents 2/3 </vt:lpstr>
      <vt:lpstr>RPA - Documents 3/3 </vt:lpstr>
      <vt:lpstr>RPA - Applicant Certifications 1/2 </vt:lpstr>
      <vt:lpstr>RPA - Applicant Certifications 2/2 </vt:lpstr>
      <vt:lpstr>RPA – Review &amp; Submit 1/3</vt:lpstr>
      <vt:lpstr>RPA – Review and Submit 2/3</vt:lpstr>
      <vt:lpstr>RPA – Review and Submit 3/3</vt:lpstr>
      <vt:lpstr>Streamlined Project Application</vt:lpstr>
      <vt:lpstr>Quick Actions: Create a Project  Application</vt:lpstr>
      <vt:lpstr>Lightning Bolt - Create a Project Application</vt:lpstr>
      <vt:lpstr>Lightning Bolt - Select Event </vt:lpstr>
      <vt:lpstr>Select the Type of Project to Formulate</vt:lpstr>
      <vt:lpstr>Streamlined Project Application Overview</vt:lpstr>
      <vt:lpstr>Streamlined Project Application Overview</vt:lpstr>
      <vt:lpstr>Resources</vt:lpstr>
      <vt:lpstr>Closing</vt:lpstr>
      <vt:lpstr>Safeguarding Personally Identifiable Information (PII) </vt:lpstr>
      <vt:lpstr>Compliance Information </vt:lpstr>
      <vt:lpstr>Support</vt:lpstr>
      <vt:lpstr>Thank you!</vt:lpstr>
      <vt:lpstr>PowerPoint Presentation</vt:lpstr>
      <vt:lpstr>NAICU 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Boyle</dc:creator>
  <cp:lastModifiedBy>Galen Vandergriff</cp:lastModifiedBy>
  <cp:revision>8</cp:revision>
  <dcterms:created xsi:type="dcterms:W3CDTF">2022-01-19T22:09:16Z</dcterms:created>
  <dcterms:modified xsi:type="dcterms:W3CDTF">2022-01-21T20:36:51Z</dcterms:modified>
</cp:coreProperties>
</file>