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31"/>
  </p:notesMasterIdLst>
  <p:sldIdLst>
    <p:sldId id="256" r:id="rId2"/>
    <p:sldId id="293" r:id="rId3"/>
    <p:sldId id="373" r:id="rId4"/>
    <p:sldId id="440" r:id="rId5"/>
    <p:sldId id="442" r:id="rId6"/>
    <p:sldId id="419" r:id="rId7"/>
    <p:sldId id="443" r:id="rId8"/>
    <p:sldId id="444" r:id="rId9"/>
    <p:sldId id="420" r:id="rId10"/>
    <p:sldId id="421" r:id="rId11"/>
    <p:sldId id="422" r:id="rId12"/>
    <p:sldId id="423" r:id="rId13"/>
    <p:sldId id="424" r:id="rId14"/>
    <p:sldId id="425" r:id="rId15"/>
    <p:sldId id="426" r:id="rId16"/>
    <p:sldId id="427" r:id="rId17"/>
    <p:sldId id="343" r:id="rId18"/>
    <p:sldId id="445" r:id="rId19"/>
    <p:sldId id="428" r:id="rId20"/>
    <p:sldId id="439" r:id="rId21"/>
    <p:sldId id="446" r:id="rId22"/>
    <p:sldId id="430" r:id="rId23"/>
    <p:sldId id="441" r:id="rId24"/>
    <p:sldId id="431" r:id="rId25"/>
    <p:sldId id="447" r:id="rId26"/>
    <p:sldId id="417" r:id="rId27"/>
    <p:sldId id="449" r:id="rId28"/>
    <p:sldId id="448" r:id="rId29"/>
    <p:sldId id="41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6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20" autoAdjust="0"/>
    <p:restoredTop sz="72268" autoAdjust="0"/>
  </p:normalViewPr>
  <p:slideViewPr>
    <p:cSldViewPr snapToGrid="0">
      <p:cViewPr varScale="1">
        <p:scale>
          <a:sx n="94" d="100"/>
          <a:sy n="94" d="100"/>
        </p:scale>
        <p:origin x="1578" y="84"/>
      </p:cViewPr>
      <p:guideLst/>
    </p:cSldViewPr>
  </p:slideViewPr>
  <p:notesTextViewPr>
    <p:cViewPr>
      <p:scale>
        <a:sx n="1" d="1"/>
        <a:sy n="1" d="1"/>
      </p:scale>
      <p:origin x="0" y="0"/>
    </p:cViewPr>
  </p:notesTextViewPr>
  <p:sorterViewPr>
    <p:cViewPr varScale="1">
      <p:scale>
        <a:sx n="1" d="1"/>
        <a:sy n="1" d="1"/>
      </p:scale>
      <p:origin x="0" y="-1640"/>
    </p:cViewPr>
  </p:sorterViewPr>
  <p:notesViewPr>
    <p:cSldViewPr snapToGrid="0">
      <p:cViewPr varScale="1">
        <p:scale>
          <a:sx n="48" d="100"/>
          <a:sy n="48" d="100"/>
        </p:scale>
        <p:origin x="2754"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B42E33-6F8E-473A-89AE-B48F7245887E}" type="datetimeFigureOut">
              <a:rPr lang="en-US" smtClean="0"/>
              <a:t>7/13/2022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EB0791-BE0A-4FDB-8703-C0B7C177DE55}" type="slidenum">
              <a:rPr lang="en-US" smtClean="0"/>
              <a:t>‹#›</a:t>
            </a:fld>
            <a:endParaRPr lang="en-US"/>
          </a:p>
        </p:txBody>
      </p:sp>
    </p:spTree>
    <p:extLst>
      <p:ext uri="{BB962C8B-B14F-4D97-AF65-F5344CB8AC3E}">
        <p14:creationId xmlns:p14="http://schemas.microsoft.com/office/powerpoint/2010/main" val="3964091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EB0791-BE0A-4FDB-8703-C0B7C177DE55}" type="slidenum">
              <a:rPr lang="en-US" smtClean="0"/>
              <a:t>1</a:t>
            </a:fld>
            <a:endParaRPr lang="en-US"/>
          </a:p>
        </p:txBody>
      </p:sp>
    </p:spTree>
    <p:extLst>
      <p:ext uri="{BB962C8B-B14F-4D97-AF65-F5344CB8AC3E}">
        <p14:creationId xmlns:p14="http://schemas.microsoft.com/office/powerpoint/2010/main" val="38154198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507230"/>
          </a:xfrm>
        </p:spPr>
        <p:txBody>
          <a:bodyPr/>
          <a:lstStyle/>
          <a:p>
            <a:endParaRPr lang="en-US" baseline="0" dirty="0"/>
          </a:p>
        </p:txBody>
      </p:sp>
      <p:sp>
        <p:nvSpPr>
          <p:cNvPr id="4" name="Slide Number Placeholder 3"/>
          <p:cNvSpPr>
            <a:spLocks noGrp="1"/>
          </p:cNvSpPr>
          <p:nvPr>
            <p:ph type="sldNum" sz="quarter" idx="5"/>
          </p:nvPr>
        </p:nvSpPr>
        <p:spPr/>
        <p:txBody>
          <a:bodyPr/>
          <a:lstStyle/>
          <a:p>
            <a:fld id="{2CEB0791-BE0A-4FDB-8703-C0B7C177DE55}" type="slidenum">
              <a:rPr lang="en-US" smtClean="0"/>
              <a:t>17</a:t>
            </a:fld>
            <a:endParaRPr lang="en-US"/>
          </a:p>
        </p:txBody>
      </p:sp>
    </p:spTree>
    <p:extLst>
      <p:ext uri="{BB962C8B-B14F-4D97-AF65-F5344CB8AC3E}">
        <p14:creationId xmlns:p14="http://schemas.microsoft.com/office/powerpoint/2010/main" val="10239490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EB0791-BE0A-4FDB-8703-C0B7C177DE55}" type="slidenum">
              <a:rPr lang="en-US" smtClean="0"/>
              <a:t>18</a:t>
            </a:fld>
            <a:endParaRPr lang="en-US"/>
          </a:p>
        </p:txBody>
      </p:sp>
    </p:spTree>
    <p:extLst>
      <p:ext uri="{BB962C8B-B14F-4D97-AF65-F5344CB8AC3E}">
        <p14:creationId xmlns:p14="http://schemas.microsoft.com/office/powerpoint/2010/main" val="2464375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EB0791-BE0A-4FDB-8703-C0B7C177DE55}" type="slidenum">
              <a:rPr lang="en-US" smtClean="0"/>
              <a:t>19</a:t>
            </a:fld>
            <a:endParaRPr lang="en-US"/>
          </a:p>
        </p:txBody>
      </p:sp>
    </p:spTree>
    <p:extLst>
      <p:ext uri="{BB962C8B-B14F-4D97-AF65-F5344CB8AC3E}">
        <p14:creationId xmlns:p14="http://schemas.microsoft.com/office/powerpoint/2010/main" val="11637401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EB0791-BE0A-4FDB-8703-C0B7C177DE55}" type="slidenum">
              <a:rPr lang="en-US" smtClean="0"/>
              <a:t>21</a:t>
            </a:fld>
            <a:endParaRPr lang="en-US"/>
          </a:p>
        </p:txBody>
      </p:sp>
    </p:spTree>
    <p:extLst>
      <p:ext uri="{BB962C8B-B14F-4D97-AF65-F5344CB8AC3E}">
        <p14:creationId xmlns:p14="http://schemas.microsoft.com/office/powerpoint/2010/main" val="4047684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EB0791-BE0A-4FDB-8703-C0B7C177DE55}" type="slidenum">
              <a:rPr lang="en-US" smtClean="0"/>
              <a:t>22</a:t>
            </a:fld>
            <a:endParaRPr lang="en-US"/>
          </a:p>
        </p:txBody>
      </p:sp>
    </p:spTree>
    <p:extLst>
      <p:ext uri="{BB962C8B-B14F-4D97-AF65-F5344CB8AC3E}">
        <p14:creationId xmlns:p14="http://schemas.microsoft.com/office/powerpoint/2010/main" val="17373652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EB0791-BE0A-4FDB-8703-C0B7C177DE55}" type="slidenum">
              <a:rPr lang="en-US" smtClean="0"/>
              <a:t>25</a:t>
            </a:fld>
            <a:endParaRPr lang="en-US"/>
          </a:p>
        </p:txBody>
      </p:sp>
    </p:spTree>
    <p:extLst>
      <p:ext uri="{BB962C8B-B14F-4D97-AF65-F5344CB8AC3E}">
        <p14:creationId xmlns:p14="http://schemas.microsoft.com/office/powerpoint/2010/main" val="2115262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CEB0791-BE0A-4FDB-8703-C0B7C177DE55}" type="slidenum">
              <a:rPr lang="en-US" smtClean="0"/>
              <a:t>26</a:t>
            </a:fld>
            <a:endParaRPr lang="en-US"/>
          </a:p>
        </p:txBody>
      </p:sp>
    </p:spTree>
    <p:extLst>
      <p:ext uri="{BB962C8B-B14F-4D97-AF65-F5344CB8AC3E}">
        <p14:creationId xmlns:p14="http://schemas.microsoft.com/office/powerpoint/2010/main" val="13416472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507230"/>
          </a:xfrm>
        </p:spPr>
        <p:txBody>
          <a:bodyPr/>
          <a:lstStyle/>
          <a:p>
            <a:endParaRPr lang="en-US" baseline="0" dirty="0"/>
          </a:p>
        </p:txBody>
      </p:sp>
      <p:sp>
        <p:nvSpPr>
          <p:cNvPr id="4" name="Slide Number Placeholder 3"/>
          <p:cNvSpPr>
            <a:spLocks noGrp="1"/>
          </p:cNvSpPr>
          <p:nvPr>
            <p:ph type="sldNum" sz="quarter" idx="5"/>
          </p:nvPr>
        </p:nvSpPr>
        <p:spPr/>
        <p:txBody>
          <a:bodyPr/>
          <a:lstStyle/>
          <a:p>
            <a:fld id="{2CEB0791-BE0A-4FDB-8703-C0B7C177DE55}" type="slidenum">
              <a:rPr lang="en-US" smtClean="0"/>
              <a:t>27</a:t>
            </a:fld>
            <a:endParaRPr lang="en-US"/>
          </a:p>
        </p:txBody>
      </p:sp>
    </p:spTree>
    <p:extLst>
      <p:ext uri="{BB962C8B-B14F-4D97-AF65-F5344CB8AC3E}">
        <p14:creationId xmlns:p14="http://schemas.microsoft.com/office/powerpoint/2010/main" val="29268074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EB0791-BE0A-4FDB-8703-C0B7C177DE55}" type="slidenum">
              <a:rPr lang="en-US" smtClean="0"/>
              <a:t>28</a:t>
            </a:fld>
            <a:endParaRPr lang="en-US"/>
          </a:p>
        </p:txBody>
      </p:sp>
    </p:spTree>
    <p:extLst>
      <p:ext uri="{BB962C8B-B14F-4D97-AF65-F5344CB8AC3E}">
        <p14:creationId xmlns:p14="http://schemas.microsoft.com/office/powerpoint/2010/main" val="40301440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CEB0791-BE0A-4FDB-8703-C0B7C177DE55}" type="slidenum">
              <a:rPr lang="en-US" smtClean="0"/>
              <a:t>29</a:t>
            </a:fld>
            <a:endParaRPr lang="en-US"/>
          </a:p>
        </p:txBody>
      </p:sp>
    </p:spTree>
    <p:extLst>
      <p:ext uri="{BB962C8B-B14F-4D97-AF65-F5344CB8AC3E}">
        <p14:creationId xmlns:p14="http://schemas.microsoft.com/office/powerpoint/2010/main" val="3487093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EB0791-BE0A-4FDB-8703-C0B7C177DE55}" type="slidenum">
              <a:rPr lang="en-US" smtClean="0"/>
              <a:t>2</a:t>
            </a:fld>
            <a:endParaRPr lang="en-US"/>
          </a:p>
        </p:txBody>
      </p:sp>
    </p:spTree>
    <p:extLst>
      <p:ext uri="{BB962C8B-B14F-4D97-AF65-F5344CB8AC3E}">
        <p14:creationId xmlns:p14="http://schemas.microsoft.com/office/powerpoint/2010/main" val="2259984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CEB0791-BE0A-4FDB-8703-C0B7C177DE55}" type="slidenum">
              <a:rPr lang="en-US" smtClean="0"/>
              <a:t>3</a:t>
            </a:fld>
            <a:endParaRPr lang="en-US"/>
          </a:p>
        </p:txBody>
      </p:sp>
    </p:spTree>
    <p:extLst>
      <p:ext uri="{BB962C8B-B14F-4D97-AF65-F5344CB8AC3E}">
        <p14:creationId xmlns:p14="http://schemas.microsoft.com/office/powerpoint/2010/main" val="4076386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EB0791-BE0A-4FDB-8703-C0B7C177DE55}" type="slidenum">
              <a:rPr lang="en-US" smtClean="0"/>
              <a:t>4</a:t>
            </a:fld>
            <a:endParaRPr lang="en-US"/>
          </a:p>
        </p:txBody>
      </p:sp>
    </p:spTree>
    <p:extLst>
      <p:ext uri="{BB962C8B-B14F-4D97-AF65-F5344CB8AC3E}">
        <p14:creationId xmlns:p14="http://schemas.microsoft.com/office/powerpoint/2010/main" val="1526030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EB0791-BE0A-4FDB-8703-C0B7C177DE55}" type="slidenum">
              <a:rPr lang="en-US" smtClean="0"/>
              <a:t>5</a:t>
            </a:fld>
            <a:endParaRPr lang="en-US"/>
          </a:p>
        </p:txBody>
      </p:sp>
    </p:spTree>
    <p:extLst>
      <p:ext uri="{BB962C8B-B14F-4D97-AF65-F5344CB8AC3E}">
        <p14:creationId xmlns:p14="http://schemas.microsoft.com/office/powerpoint/2010/main" val="2286152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EB0791-BE0A-4FDB-8703-C0B7C177DE55}" type="slidenum">
              <a:rPr lang="en-US" smtClean="0"/>
              <a:t>8</a:t>
            </a:fld>
            <a:endParaRPr lang="en-US"/>
          </a:p>
        </p:txBody>
      </p:sp>
    </p:spTree>
    <p:extLst>
      <p:ext uri="{BB962C8B-B14F-4D97-AF65-F5344CB8AC3E}">
        <p14:creationId xmlns:p14="http://schemas.microsoft.com/office/powerpoint/2010/main" val="2553063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EB0791-BE0A-4FDB-8703-C0B7C177DE55}" type="slidenum">
              <a:rPr lang="en-US" smtClean="0"/>
              <a:t>10</a:t>
            </a:fld>
            <a:endParaRPr lang="en-US"/>
          </a:p>
        </p:txBody>
      </p:sp>
    </p:spTree>
    <p:extLst>
      <p:ext uri="{BB962C8B-B14F-4D97-AF65-F5344CB8AC3E}">
        <p14:creationId xmlns:p14="http://schemas.microsoft.com/office/powerpoint/2010/main" val="1878057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EB0791-BE0A-4FDB-8703-C0B7C177DE55}" type="slidenum">
              <a:rPr lang="en-US" smtClean="0"/>
              <a:t>12</a:t>
            </a:fld>
            <a:endParaRPr lang="en-US"/>
          </a:p>
        </p:txBody>
      </p:sp>
    </p:spTree>
    <p:extLst>
      <p:ext uri="{BB962C8B-B14F-4D97-AF65-F5344CB8AC3E}">
        <p14:creationId xmlns:p14="http://schemas.microsoft.com/office/powerpoint/2010/main" val="38762825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EB0791-BE0A-4FDB-8703-C0B7C177DE55}" type="slidenum">
              <a:rPr lang="en-US" smtClean="0"/>
              <a:t>14</a:t>
            </a:fld>
            <a:endParaRPr lang="en-US"/>
          </a:p>
        </p:txBody>
      </p:sp>
    </p:spTree>
    <p:extLst>
      <p:ext uri="{BB962C8B-B14F-4D97-AF65-F5344CB8AC3E}">
        <p14:creationId xmlns:p14="http://schemas.microsoft.com/office/powerpoint/2010/main" val="3855922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gradFill>
          <a:gsLst>
            <a:gs pos="15000">
              <a:srgbClr val="002654"/>
            </a:gs>
            <a:gs pos="53000">
              <a:schemeClr val="accent1">
                <a:lumMod val="50000"/>
              </a:schemeClr>
            </a:gs>
            <a:gs pos="87000">
              <a:srgbClr val="002654">
                <a:lumMod val="100000"/>
              </a:srgbClr>
            </a:gs>
          </a:gsLst>
          <a:lin ang="5400000" scaled="0"/>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119038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stretch>
            <a:fillRect/>
          </a:stretch>
        </p:blipFill>
        <p:spPr>
          <a:xfrm>
            <a:off x="0" y="0"/>
            <a:ext cx="1536325" cy="6864691"/>
          </a:xfrm>
          <a:prstGeom prst="rect">
            <a:avLst/>
          </a:prstGeom>
        </p:spPr>
      </p:pic>
      <p:sp>
        <p:nvSpPr>
          <p:cNvPr id="7" name="TextBox 6"/>
          <p:cNvSpPr txBox="1"/>
          <p:nvPr userDrawn="1"/>
        </p:nvSpPr>
        <p:spPr>
          <a:xfrm>
            <a:off x="0" y="2306595"/>
            <a:ext cx="1536325" cy="607859"/>
          </a:xfrm>
          <a:prstGeom prst="rect">
            <a:avLst/>
          </a:prstGeom>
          <a:noFill/>
        </p:spPr>
        <p:txBody>
          <a:bodyPr wrap="square" rtlCol="0">
            <a:spAutoFit/>
          </a:bodyPr>
          <a:lstStyle/>
          <a:p>
            <a:pPr algn="ctr">
              <a:spcAft>
                <a:spcPts val="600"/>
              </a:spcAft>
            </a:pPr>
            <a:r>
              <a:rPr lang="en-US" sz="1050" b="1" dirty="0">
                <a:solidFill>
                  <a:schemeClr val="bg1"/>
                </a:solidFill>
                <a:latin typeface="Modern20 BT" panose="02070704070505020304" pitchFamily="18" charset="0"/>
              </a:rPr>
              <a:t>Jason Ramirez</a:t>
            </a:r>
          </a:p>
          <a:p>
            <a:pPr algn="ctr">
              <a:spcAft>
                <a:spcPts val="0"/>
              </a:spcAft>
            </a:pPr>
            <a:r>
              <a:rPr lang="en-US" sz="900" b="0" i="1" dirty="0">
                <a:solidFill>
                  <a:schemeClr val="bg1"/>
                </a:solidFill>
                <a:latin typeface="Modern20 BT" panose="02070704070505020304" pitchFamily="18" charset="0"/>
              </a:rPr>
              <a:t>Director of Research and</a:t>
            </a:r>
          </a:p>
          <a:p>
            <a:pPr algn="ctr">
              <a:spcAft>
                <a:spcPts val="0"/>
              </a:spcAft>
            </a:pPr>
            <a:r>
              <a:rPr lang="en-US" sz="900" b="0" i="1" dirty="0">
                <a:solidFill>
                  <a:schemeClr val="bg1"/>
                </a:solidFill>
                <a:latin typeface="Modern20 BT" panose="02070704070505020304" pitchFamily="18" charset="0"/>
              </a:rPr>
              <a:t>Policy Analysis</a:t>
            </a:r>
          </a:p>
        </p:txBody>
      </p:sp>
      <p:sp>
        <p:nvSpPr>
          <p:cNvPr id="9" name="TextBox 8"/>
          <p:cNvSpPr txBox="1"/>
          <p:nvPr userDrawn="1"/>
        </p:nvSpPr>
        <p:spPr>
          <a:xfrm>
            <a:off x="-35028" y="297291"/>
            <a:ext cx="1606377" cy="253916"/>
          </a:xfrm>
          <a:prstGeom prst="rect">
            <a:avLst/>
          </a:prstGeom>
          <a:noFill/>
        </p:spPr>
        <p:txBody>
          <a:bodyPr wrap="square" rtlCol="0">
            <a:spAutoFit/>
          </a:bodyPr>
          <a:lstStyle/>
          <a:p>
            <a:pPr algn="ctr">
              <a:spcAft>
                <a:spcPts val="600"/>
              </a:spcAft>
            </a:pPr>
            <a:r>
              <a:rPr lang="en-US" sz="1050" dirty="0">
                <a:solidFill>
                  <a:schemeClr val="bg1"/>
                </a:solidFill>
                <a:latin typeface="Modern20 BT" panose="02070704070505020304" pitchFamily="18" charset="0"/>
              </a:rPr>
              <a:t>NOW SPEAKING: </a:t>
            </a:r>
            <a:endParaRPr lang="en-US" sz="900" i="1" dirty="0">
              <a:solidFill>
                <a:schemeClr val="bg1"/>
              </a:solidFill>
              <a:latin typeface="Modern20 BT" panose="02070704070505020304" pitchFamily="18" charset="0"/>
            </a:endParaRPr>
          </a:p>
        </p:txBody>
      </p:sp>
      <p:sp>
        <p:nvSpPr>
          <p:cNvPr id="10" name="Content Placeholder 2"/>
          <p:cNvSpPr>
            <a:spLocks noGrp="1"/>
          </p:cNvSpPr>
          <p:nvPr>
            <p:ph idx="1"/>
          </p:nvPr>
        </p:nvSpPr>
        <p:spPr>
          <a:xfrm>
            <a:off x="2174033" y="1090061"/>
            <a:ext cx="9181355" cy="52547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2174033" y="258680"/>
            <a:ext cx="9181355" cy="728745"/>
          </a:xfrm>
        </p:spPr>
        <p:txBody>
          <a:bodyPr/>
          <a:lstStyle/>
          <a:p>
            <a:r>
              <a:rPr lang="en-US"/>
              <a:t>Click to edit Master title style</a:t>
            </a:r>
            <a:endParaRPr lang="en-US"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1817" y="848498"/>
            <a:ext cx="912686" cy="1371600"/>
          </a:xfrm>
          <a:prstGeom prst="rect">
            <a:avLst/>
          </a:prstGeom>
          <a:ln>
            <a:solidFill>
              <a:schemeClr val="bg1"/>
            </a:solidFill>
          </a:ln>
        </p:spPr>
      </p:pic>
    </p:spTree>
    <p:extLst>
      <p:ext uri="{BB962C8B-B14F-4D97-AF65-F5344CB8AC3E}">
        <p14:creationId xmlns:p14="http://schemas.microsoft.com/office/powerpoint/2010/main" val="1198405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stretch>
            <a:fillRect/>
          </a:stretch>
        </p:blipFill>
        <p:spPr>
          <a:xfrm>
            <a:off x="0" y="0"/>
            <a:ext cx="1536325" cy="6864691"/>
          </a:xfrm>
          <a:prstGeom prst="rect">
            <a:avLst/>
          </a:prstGeom>
        </p:spPr>
      </p:pic>
      <p:sp>
        <p:nvSpPr>
          <p:cNvPr id="7" name="TextBox 6"/>
          <p:cNvSpPr txBox="1"/>
          <p:nvPr userDrawn="1"/>
        </p:nvSpPr>
        <p:spPr>
          <a:xfrm>
            <a:off x="0" y="2306595"/>
            <a:ext cx="1536325" cy="607859"/>
          </a:xfrm>
          <a:prstGeom prst="rect">
            <a:avLst/>
          </a:prstGeom>
          <a:noFill/>
        </p:spPr>
        <p:txBody>
          <a:bodyPr wrap="square" rtlCol="0">
            <a:spAutoFit/>
          </a:bodyPr>
          <a:lstStyle/>
          <a:p>
            <a:pPr algn="ctr">
              <a:spcAft>
                <a:spcPts val="600"/>
              </a:spcAft>
            </a:pPr>
            <a:r>
              <a:rPr lang="en-US" sz="1050" b="1" dirty="0">
                <a:solidFill>
                  <a:schemeClr val="bg1"/>
                </a:solidFill>
                <a:latin typeface="Modern20 BT" panose="02070704070505020304" pitchFamily="18" charset="0"/>
              </a:rPr>
              <a:t>Pete Boyle</a:t>
            </a:r>
          </a:p>
          <a:p>
            <a:pPr algn="ctr">
              <a:spcAft>
                <a:spcPts val="0"/>
              </a:spcAft>
            </a:pPr>
            <a:r>
              <a:rPr lang="en-US" sz="900" b="0" i="1" dirty="0">
                <a:solidFill>
                  <a:schemeClr val="bg1"/>
                </a:solidFill>
                <a:latin typeface="Modern20 BT" panose="02070704070505020304" pitchFamily="18" charset="0"/>
              </a:rPr>
              <a:t>Vice President for </a:t>
            </a:r>
            <a:br>
              <a:rPr lang="en-US" sz="900" b="0" i="1" dirty="0">
                <a:solidFill>
                  <a:schemeClr val="bg1"/>
                </a:solidFill>
                <a:latin typeface="Modern20 BT" panose="02070704070505020304" pitchFamily="18" charset="0"/>
              </a:rPr>
            </a:br>
            <a:r>
              <a:rPr lang="en-US" sz="900" b="0" i="1" dirty="0">
                <a:solidFill>
                  <a:schemeClr val="bg1"/>
                </a:solidFill>
                <a:latin typeface="Modern20 BT" panose="02070704070505020304" pitchFamily="18" charset="0"/>
              </a:rPr>
              <a:t>Public Affairs</a:t>
            </a:r>
          </a:p>
        </p:txBody>
      </p:sp>
      <p:sp>
        <p:nvSpPr>
          <p:cNvPr id="9" name="TextBox 8"/>
          <p:cNvSpPr txBox="1"/>
          <p:nvPr userDrawn="1"/>
        </p:nvSpPr>
        <p:spPr>
          <a:xfrm>
            <a:off x="-35028" y="297291"/>
            <a:ext cx="1606377" cy="253916"/>
          </a:xfrm>
          <a:prstGeom prst="rect">
            <a:avLst/>
          </a:prstGeom>
          <a:noFill/>
        </p:spPr>
        <p:txBody>
          <a:bodyPr wrap="square" rtlCol="0">
            <a:spAutoFit/>
          </a:bodyPr>
          <a:lstStyle/>
          <a:p>
            <a:pPr algn="ctr">
              <a:spcAft>
                <a:spcPts val="600"/>
              </a:spcAft>
            </a:pPr>
            <a:r>
              <a:rPr lang="en-US" sz="1050" dirty="0">
                <a:solidFill>
                  <a:schemeClr val="bg1"/>
                </a:solidFill>
                <a:latin typeface="Modern20 BT" panose="02070704070505020304" pitchFamily="18" charset="0"/>
              </a:rPr>
              <a:t>NOW SPEAKING: </a:t>
            </a:r>
            <a:endParaRPr lang="en-US" sz="900" i="1" dirty="0">
              <a:solidFill>
                <a:schemeClr val="bg1"/>
              </a:solidFill>
              <a:latin typeface="Modern20 BT" panose="02070704070505020304" pitchFamily="18" charset="0"/>
            </a:endParaRPr>
          </a:p>
        </p:txBody>
      </p:sp>
      <p:sp>
        <p:nvSpPr>
          <p:cNvPr id="10" name="Content Placeholder 2"/>
          <p:cNvSpPr>
            <a:spLocks noGrp="1"/>
          </p:cNvSpPr>
          <p:nvPr>
            <p:ph idx="1"/>
          </p:nvPr>
        </p:nvSpPr>
        <p:spPr>
          <a:xfrm>
            <a:off x="2174033" y="1090061"/>
            <a:ext cx="9181355" cy="52547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2174033" y="258680"/>
            <a:ext cx="9181355" cy="728745"/>
          </a:xfrm>
        </p:spPr>
        <p:txBody>
          <a:bodyPr/>
          <a:lstStyle/>
          <a:p>
            <a:r>
              <a:rPr lang="en-US"/>
              <a:t>Click to edit Master title style</a:t>
            </a:r>
            <a:endParaRPr lang="en-US" dirty="0"/>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1702" y="848498"/>
            <a:ext cx="912916" cy="1371600"/>
          </a:xfrm>
          <a:prstGeom prst="rect">
            <a:avLst/>
          </a:prstGeom>
          <a:ln>
            <a:solidFill>
              <a:schemeClr val="bg1"/>
            </a:solidFill>
          </a:ln>
        </p:spPr>
      </p:pic>
    </p:spTree>
    <p:extLst>
      <p:ext uri="{BB962C8B-B14F-4D97-AF65-F5344CB8AC3E}">
        <p14:creationId xmlns:p14="http://schemas.microsoft.com/office/powerpoint/2010/main" val="1100247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stretch>
            <a:fillRect/>
          </a:stretch>
        </p:blipFill>
        <p:spPr>
          <a:xfrm>
            <a:off x="0" y="0"/>
            <a:ext cx="1536325" cy="6864691"/>
          </a:xfrm>
          <a:prstGeom prst="rect">
            <a:avLst/>
          </a:prstGeom>
        </p:spPr>
      </p:pic>
      <p:sp>
        <p:nvSpPr>
          <p:cNvPr id="10" name="Content Placeholder 2"/>
          <p:cNvSpPr>
            <a:spLocks noGrp="1"/>
          </p:cNvSpPr>
          <p:nvPr>
            <p:ph idx="1"/>
          </p:nvPr>
        </p:nvSpPr>
        <p:spPr>
          <a:xfrm>
            <a:off x="2174033" y="1090061"/>
            <a:ext cx="9181355" cy="52547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2174033" y="258680"/>
            <a:ext cx="9181355" cy="728745"/>
          </a:xfrm>
        </p:spPr>
        <p:txBody>
          <a:bodyPr/>
          <a:lstStyle/>
          <a:p>
            <a:r>
              <a:rPr lang="en-US"/>
              <a:t>Click to edit Master title style</a:t>
            </a:r>
            <a:endParaRPr lang="en-US" dirty="0"/>
          </a:p>
        </p:txBody>
      </p:sp>
    </p:spTree>
    <p:extLst>
      <p:ext uri="{BB962C8B-B14F-4D97-AF65-F5344CB8AC3E}">
        <p14:creationId xmlns:p14="http://schemas.microsoft.com/office/powerpoint/2010/main" val="2540161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1_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stretch>
            <a:fillRect/>
          </a:stretch>
        </p:blipFill>
        <p:spPr>
          <a:xfrm>
            <a:off x="0" y="0"/>
            <a:ext cx="1536325" cy="6864691"/>
          </a:xfrm>
          <a:prstGeom prst="rect">
            <a:avLst/>
          </a:prstGeom>
        </p:spPr>
      </p:pic>
      <p:sp>
        <p:nvSpPr>
          <p:cNvPr id="7" name="TextBox 6"/>
          <p:cNvSpPr txBox="1"/>
          <p:nvPr userDrawn="1"/>
        </p:nvSpPr>
        <p:spPr>
          <a:xfrm>
            <a:off x="-35028" y="2306595"/>
            <a:ext cx="1606377" cy="469359"/>
          </a:xfrm>
          <a:prstGeom prst="rect">
            <a:avLst/>
          </a:prstGeom>
          <a:noFill/>
        </p:spPr>
        <p:txBody>
          <a:bodyPr wrap="square" rtlCol="0">
            <a:spAutoFit/>
          </a:bodyPr>
          <a:lstStyle/>
          <a:p>
            <a:pPr algn="ctr">
              <a:spcAft>
                <a:spcPts val="600"/>
              </a:spcAft>
            </a:pPr>
            <a:r>
              <a:rPr lang="en-US" sz="1050" b="1" spc="-30" baseline="0" dirty="0">
                <a:solidFill>
                  <a:schemeClr val="bg1"/>
                </a:solidFill>
                <a:latin typeface="Modern20 BT" panose="02070704070505020304" pitchFamily="18" charset="0"/>
              </a:rPr>
              <a:t>Barbara K. Mistick, DM</a:t>
            </a:r>
          </a:p>
          <a:p>
            <a:pPr algn="ctr"/>
            <a:r>
              <a:rPr lang="en-US" sz="900" i="1" dirty="0">
                <a:solidFill>
                  <a:schemeClr val="bg1"/>
                </a:solidFill>
                <a:latin typeface="Modern20 BT" panose="02070704070505020304" pitchFamily="18" charset="0"/>
              </a:rPr>
              <a:t>President</a:t>
            </a:r>
          </a:p>
        </p:txBody>
      </p:sp>
      <p:sp>
        <p:nvSpPr>
          <p:cNvPr id="9" name="TextBox 8"/>
          <p:cNvSpPr txBox="1"/>
          <p:nvPr userDrawn="1"/>
        </p:nvSpPr>
        <p:spPr>
          <a:xfrm>
            <a:off x="-35028" y="297291"/>
            <a:ext cx="1606377" cy="253916"/>
          </a:xfrm>
          <a:prstGeom prst="rect">
            <a:avLst/>
          </a:prstGeom>
          <a:noFill/>
        </p:spPr>
        <p:txBody>
          <a:bodyPr wrap="square" rtlCol="0">
            <a:spAutoFit/>
          </a:bodyPr>
          <a:lstStyle/>
          <a:p>
            <a:pPr algn="ctr">
              <a:spcAft>
                <a:spcPts val="600"/>
              </a:spcAft>
            </a:pPr>
            <a:r>
              <a:rPr lang="en-US" sz="1050" dirty="0">
                <a:solidFill>
                  <a:schemeClr val="bg1"/>
                </a:solidFill>
                <a:latin typeface="Modern20 BT" panose="02070704070505020304" pitchFamily="18" charset="0"/>
              </a:rPr>
              <a:t>NOW SPEAKING: </a:t>
            </a:r>
            <a:endParaRPr lang="en-US" sz="900" i="1" dirty="0">
              <a:solidFill>
                <a:schemeClr val="bg1"/>
              </a:solidFill>
              <a:latin typeface="Modern20 BT" panose="02070704070505020304" pitchFamily="18" charset="0"/>
            </a:endParaRPr>
          </a:p>
        </p:txBody>
      </p:sp>
      <p:sp>
        <p:nvSpPr>
          <p:cNvPr id="10" name="Content Placeholder 2"/>
          <p:cNvSpPr>
            <a:spLocks noGrp="1"/>
          </p:cNvSpPr>
          <p:nvPr>
            <p:ph idx="1"/>
          </p:nvPr>
        </p:nvSpPr>
        <p:spPr>
          <a:xfrm>
            <a:off x="2174033" y="1090061"/>
            <a:ext cx="9181355" cy="52547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2174033" y="258680"/>
            <a:ext cx="9181355" cy="728745"/>
          </a:xfrm>
        </p:spPr>
        <p:txBody>
          <a:bodyPr/>
          <a:lstStyle/>
          <a:p>
            <a:r>
              <a:rPr lang="en-US"/>
              <a:t>Click to edit Master title style</a:t>
            </a:r>
            <a:endParaRPr lang="en-US"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7918" y="743101"/>
            <a:ext cx="980483" cy="1371600"/>
          </a:xfrm>
          <a:prstGeom prst="rect">
            <a:avLst/>
          </a:prstGeom>
          <a:ln>
            <a:solidFill>
              <a:schemeClr val="bg1"/>
            </a:solidFill>
          </a:ln>
        </p:spPr>
      </p:pic>
    </p:spTree>
    <p:extLst>
      <p:ext uri="{BB962C8B-B14F-4D97-AF65-F5344CB8AC3E}">
        <p14:creationId xmlns:p14="http://schemas.microsoft.com/office/powerpoint/2010/main" val="2553083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_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stretch>
            <a:fillRect/>
          </a:stretch>
        </p:blipFill>
        <p:spPr>
          <a:xfrm>
            <a:off x="0" y="0"/>
            <a:ext cx="1536325" cy="6864691"/>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1700" y="848498"/>
            <a:ext cx="912919" cy="1371600"/>
          </a:xfrm>
          <a:prstGeom prst="rect">
            <a:avLst/>
          </a:prstGeom>
          <a:ln>
            <a:solidFill>
              <a:schemeClr val="bg1"/>
            </a:solidFill>
          </a:ln>
        </p:spPr>
      </p:pic>
      <p:sp>
        <p:nvSpPr>
          <p:cNvPr id="7" name="TextBox 6"/>
          <p:cNvSpPr txBox="1"/>
          <p:nvPr userDrawn="1"/>
        </p:nvSpPr>
        <p:spPr>
          <a:xfrm>
            <a:off x="0" y="2306595"/>
            <a:ext cx="1536325" cy="746358"/>
          </a:xfrm>
          <a:prstGeom prst="rect">
            <a:avLst/>
          </a:prstGeom>
          <a:noFill/>
        </p:spPr>
        <p:txBody>
          <a:bodyPr wrap="square" rtlCol="0">
            <a:spAutoFit/>
          </a:bodyPr>
          <a:lstStyle/>
          <a:p>
            <a:pPr algn="ctr">
              <a:spcAft>
                <a:spcPts val="600"/>
              </a:spcAft>
            </a:pPr>
            <a:r>
              <a:rPr lang="en-US" sz="1050" b="1" dirty="0">
                <a:solidFill>
                  <a:schemeClr val="bg1"/>
                </a:solidFill>
                <a:latin typeface="Modern20 BT" panose="02070704070505020304" pitchFamily="18" charset="0"/>
              </a:rPr>
              <a:t>Sarah A. Flanagan</a:t>
            </a:r>
          </a:p>
          <a:p>
            <a:pPr algn="ctr"/>
            <a:r>
              <a:rPr lang="en-US" sz="900" i="1" dirty="0">
                <a:solidFill>
                  <a:schemeClr val="bg1"/>
                </a:solidFill>
                <a:latin typeface="Modern20 BT" panose="02070704070505020304" pitchFamily="18" charset="0"/>
              </a:rPr>
              <a:t>Vice President for</a:t>
            </a:r>
          </a:p>
          <a:p>
            <a:pPr algn="ctr"/>
            <a:r>
              <a:rPr lang="en-US" sz="900" i="1" dirty="0">
                <a:solidFill>
                  <a:schemeClr val="bg1"/>
                </a:solidFill>
                <a:latin typeface="Modern20 BT" panose="02070704070505020304" pitchFamily="18" charset="0"/>
              </a:rPr>
              <a:t>Government Relations and Policy Development</a:t>
            </a:r>
          </a:p>
        </p:txBody>
      </p:sp>
      <p:sp>
        <p:nvSpPr>
          <p:cNvPr id="9" name="TextBox 8"/>
          <p:cNvSpPr txBox="1"/>
          <p:nvPr userDrawn="1"/>
        </p:nvSpPr>
        <p:spPr>
          <a:xfrm>
            <a:off x="-35028" y="297291"/>
            <a:ext cx="1606377" cy="253916"/>
          </a:xfrm>
          <a:prstGeom prst="rect">
            <a:avLst/>
          </a:prstGeom>
          <a:noFill/>
        </p:spPr>
        <p:txBody>
          <a:bodyPr wrap="square" rtlCol="0">
            <a:spAutoFit/>
          </a:bodyPr>
          <a:lstStyle/>
          <a:p>
            <a:pPr algn="ctr">
              <a:spcAft>
                <a:spcPts val="600"/>
              </a:spcAft>
            </a:pPr>
            <a:r>
              <a:rPr lang="en-US" sz="1050" dirty="0">
                <a:solidFill>
                  <a:schemeClr val="bg1"/>
                </a:solidFill>
                <a:latin typeface="Modern20 BT" panose="02070704070505020304" pitchFamily="18" charset="0"/>
              </a:rPr>
              <a:t>NOW SPEAKING: </a:t>
            </a:r>
            <a:endParaRPr lang="en-US" sz="900" i="1" dirty="0">
              <a:solidFill>
                <a:schemeClr val="bg1"/>
              </a:solidFill>
              <a:latin typeface="Modern20 BT" panose="02070704070505020304" pitchFamily="18" charset="0"/>
            </a:endParaRPr>
          </a:p>
        </p:txBody>
      </p:sp>
      <p:sp>
        <p:nvSpPr>
          <p:cNvPr id="10" name="Content Placeholder 2"/>
          <p:cNvSpPr>
            <a:spLocks noGrp="1"/>
          </p:cNvSpPr>
          <p:nvPr>
            <p:ph idx="1"/>
          </p:nvPr>
        </p:nvSpPr>
        <p:spPr>
          <a:xfrm>
            <a:off x="2174033" y="1090061"/>
            <a:ext cx="9181355" cy="52547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2174033" y="258680"/>
            <a:ext cx="9181355" cy="728745"/>
          </a:xfrm>
        </p:spPr>
        <p:txBody>
          <a:bodyPr/>
          <a:lstStyle/>
          <a:p>
            <a:r>
              <a:rPr lang="en-US"/>
              <a:t>Click to edit Master title style</a:t>
            </a:r>
            <a:endParaRPr lang="en-US" dirty="0"/>
          </a:p>
        </p:txBody>
      </p:sp>
    </p:spTree>
    <p:extLst>
      <p:ext uri="{BB962C8B-B14F-4D97-AF65-F5344CB8AC3E}">
        <p14:creationId xmlns:p14="http://schemas.microsoft.com/office/powerpoint/2010/main" val="2011858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stretch>
            <a:fillRect/>
          </a:stretch>
        </p:blipFill>
        <p:spPr>
          <a:xfrm>
            <a:off x="0" y="-6691"/>
            <a:ext cx="1536325" cy="6864691"/>
          </a:xfrm>
          <a:prstGeom prst="rect">
            <a:avLst/>
          </a:prstGeom>
        </p:spPr>
      </p:pic>
      <p:sp>
        <p:nvSpPr>
          <p:cNvPr id="7" name="TextBox 6"/>
          <p:cNvSpPr txBox="1"/>
          <p:nvPr userDrawn="1"/>
        </p:nvSpPr>
        <p:spPr>
          <a:xfrm>
            <a:off x="0" y="2306595"/>
            <a:ext cx="1536325" cy="607859"/>
          </a:xfrm>
          <a:prstGeom prst="rect">
            <a:avLst/>
          </a:prstGeom>
          <a:noFill/>
        </p:spPr>
        <p:txBody>
          <a:bodyPr wrap="square" rtlCol="0">
            <a:spAutoFit/>
          </a:bodyPr>
          <a:lstStyle/>
          <a:p>
            <a:pPr algn="ctr">
              <a:spcAft>
                <a:spcPts val="600"/>
              </a:spcAft>
            </a:pPr>
            <a:r>
              <a:rPr lang="en-US" sz="1050" b="1" dirty="0">
                <a:solidFill>
                  <a:schemeClr val="bg1"/>
                </a:solidFill>
                <a:latin typeface="Modern20 BT" panose="02070704070505020304" pitchFamily="18" charset="0"/>
              </a:rPr>
              <a:t>Stephanie </a:t>
            </a:r>
            <a:r>
              <a:rPr lang="en-US" sz="1050" b="1" dirty="0" err="1">
                <a:solidFill>
                  <a:schemeClr val="bg1"/>
                </a:solidFill>
                <a:latin typeface="Modern20 BT" panose="02070704070505020304" pitchFamily="18" charset="0"/>
              </a:rPr>
              <a:t>Giesecke</a:t>
            </a:r>
            <a:endParaRPr lang="en-US" sz="1050" b="1" dirty="0">
              <a:solidFill>
                <a:schemeClr val="bg1"/>
              </a:solidFill>
              <a:latin typeface="Modern20 BT" panose="02070704070505020304" pitchFamily="18" charset="0"/>
            </a:endParaRPr>
          </a:p>
          <a:p>
            <a:pPr algn="ctr">
              <a:spcAft>
                <a:spcPts val="0"/>
              </a:spcAft>
            </a:pPr>
            <a:r>
              <a:rPr lang="en-US" sz="900" i="1" dirty="0">
                <a:solidFill>
                  <a:schemeClr val="bg1"/>
                </a:solidFill>
                <a:latin typeface="Modern20 BT" panose="02070704070505020304" pitchFamily="18" charset="0"/>
              </a:rPr>
              <a:t>Director of Budget and</a:t>
            </a:r>
          </a:p>
          <a:p>
            <a:pPr algn="ctr">
              <a:spcAft>
                <a:spcPts val="0"/>
              </a:spcAft>
            </a:pPr>
            <a:r>
              <a:rPr lang="en-US" sz="900" i="1" dirty="0">
                <a:solidFill>
                  <a:schemeClr val="bg1"/>
                </a:solidFill>
                <a:latin typeface="Modern20 BT" panose="02070704070505020304" pitchFamily="18" charset="0"/>
              </a:rPr>
              <a:t>   Appropriations</a:t>
            </a:r>
          </a:p>
        </p:txBody>
      </p:sp>
      <p:sp>
        <p:nvSpPr>
          <p:cNvPr id="9" name="TextBox 8"/>
          <p:cNvSpPr txBox="1"/>
          <p:nvPr userDrawn="1"/>
        </p:nvSpPr>
        <p:spPr>
          <a:xfrm>
            <a:off x="-35028" y="297291"/>
            <a:ext cx="1606377" cy="253916"/>
          </a:xfrm>
          <a:prstGeom prst="rect">
            <a:avLst/>
          </a:prstGeom>
          <a:noFill/>
        </p:spPr>
        <p:txBody>
          <a:bodyPr wrap="square" rtlCol="0">
            <a:spAutoFit/>
          </a:bodyPr>
          <a:lstStyle/>
          <a:p>
            <a:pPr algn="ctr">
              <a:spcAft>
                <a:spcPts val="600"/>
              </a:spcAft>
            </a:pPr>
            <a:r>
              <a:rPr lang="en-US" sz="1050" dirty="0">
                <a:solidFill>
                  <a:schemeClr val="bg1"/>
                </a:solidFill>
                <a:latin typeface="Modern20 BT" panose="02070704070505020304" pitchFamily="18" charset="0"/>
              </a:rPr>
              <a:t>NOW SPEAKING: </a:t>
            </a:r>
            <a:endParaRPr lang="en-US" sz="900" i="1" dirty="0">
              <a:solidFill>
                <a:schemeClr val="bg1"/>
              </a:solidFill>
              <a:latin typeface="Modern20 BT" panose="02070704070505020304" pitchFamily="18" charset="0"/>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1817" y="839868"/>
            <a:ext cx="912686" cy="1371600"/>
          </a:xfrm>
          <a:prstGeom prst="rect">
            <a:avLst/>
          </a:prstGeom>
          <a:ln>
            <a:solidFill>
              <a:schemeClr val="bg1"/>
            </a:solidFill>
          </a:ln>
        </p:spPr>
      </p:pic>
      <p:sp>
        <p:nvSpPr>
          <p:cNvPr id="8" name="Content Placeholder 2"/>
          <p:cNvSpPr>
            <a:spLocks noGrp="1"/>
          </p:cNvSpPr>
          <p:nvPr>
            <p:ph idx="1"/>
          </p:nvPr>
        </p:nvSpPr>
        <p:spPr>
          <a:xfrm>
            <a:off x="2174033" y="1090061"/>
            <a:ext cx="9181355" cy="52547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1"/>
          <p:cNvSpPr>
            <a:spLocks noGrp="1"/>
          </p:cNvSpPr>
          <p:nvPr>
            <p:ph type="title"/>
          </p:nvPr>
        </p:nvSpPr>
        <p:spPr>
          <a:xfrm>
            <a:off x="2174033" y="258680"/>
            <a:ext cx="9181355" cy="728745"/>
          </a:xfrm>
        </p:spPr>
        <p:txBody>
          <a:bodyPr/>
          <a:lstStyle/>
          <a:p>
            <a:r>
              <a:rPr lang="en-US"/>
              <a:t>Click to edit Master title style</a:t>
            </a:r>
            <a:endParaRPr lang="en-US" dirty="0"/>
          </a:p>
        </p:txBody>
      </p:sp>
    </p:spTree>
    <p:extLst>
      <p:ext uri="{BB962C8B-B14F-4D97-AF65-F5344CB8AC3E}">
        <p14:creationId xmlns:p14="http://schemas.microsoft.com/office/powerpoint/2010/main" val="1228545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stretch>
            <a:fillRect/>
          </a:stretch>
        </p:blipFill>
        <p:spPr>
          <a:xfrm>
            <a:off x="0" y="-6691"/>
            <a:ext cx="1536325" cy="6864691"/>
          </a:xfrm>
          <a:prstGeom prst="rect">
            <a:avLst/>
          </a:prstGeom>
        </p:spPr>
      </p:pic>
      <p:sp>
        <p:nvSpPr>
          <p:cNvPr id="7" name="TextBox 6"/>
          <p:cNvSpPr txBox="1"/>
          <p:nvPr userDrawn="1"/>
        </p:nvSpPr>
        <p:spPr>
          <a:xfrm>
            <a:off x="0" y="2306595"/>
            <a:ext cx="1536325" cy="607859"/>
          </a:xfrm>
          <a:prstGeom prst="rect">
            <a:avLst/>
          </a:prstGeom>
          <a:noFill/>
        </p:spPr>
        <p:txBody>
          <a:bodyPr wrap="square" rtlCol="0">
            <a:spAutoFit/>
          </a:bodyPr>
          <a:lstStyle/>
          <a:p>
            <a:pPr algn="ctr">
              <a:spcAft>
                <a:spcPts val="600"/>
              </a:spcAft>
            </a:pPr>
            <a:r>
              <a:rPr lang="en-US" sz="1050" b="1" dirty="0">
                <a:solidFill>
                  <a:schemeClr val="bg1"/>
                </a:solidFill>
                <a:latin typeface="Modern20 BT" panose="02070704070505020304" pitchFamily="18" charset="0"/>
              </a:rPr>
              <a:t>Jody </a:t>
            </a:r>
            <a:r>
              <a:rPr lang="en-US" sz="1050" b="1" dirty="0" err="1">
                <a:solidFill>
                  <a:schemeClr val="bg1"/>
                </a:solidFill>
                <a:latin typeface="Modern20 BT" panose="02070704070505020304" pitchFamily="18" charset="0"/>
              </a:rPr>
              <a:t>Feder</a:t>
            </a:r>
            <a:endParaRPr lang="en-US" sz="1050" b="1" dirty="0">
              <a:solidFill>
                <a:schemeClr val="bg1"/>
              </a:solidFill>
              <a:latin typeface="Modern20 BT" panose="02070704070505020304" pitchFamily="18" charset="0"/>
            </a:endParaRPr>
          </a:p>
          <a:p>
            <a:pPr algn="ctr">
              <a:spcAft>
                <a:spcPts val="0"/>
              </a:spcAft>
            </a:pPr>
            <a:r>
              <a:rPr lang="en-US" sz="900" b="0" i="1" dirty="0">
                <a:solidFill>
                  <a:schemeClr val="bg1"/>
                </a:solidFill>
                <a:latin typeface="Modern20 BT" panose="02070704070505020304" pitchFamily="18" charset="0"/>
              </a:rPr>
              <a:t>Director of Accountability</a:t>
            </a:r>
          </a:p>
          <a:p>
            <a:pPr algn="ctr">
              <a:spcAft>
                <a:spcPts val="0"/>
              </a:spcAft>
            </a:pPr>
            <a:r>
              <a:rPr lang="en-US" sz="900" b="0" i="1" dirty="0">
                <a:solidFill>
                  <a:schemeClr val="bg1"/>
                </a:solidFill>
                <a:latin typeface="Modern20 BT" panose="02070704070505020304" pitchFamily="18" charset="0"/>
              </a:rPr>
              <a:t>  and Regulatory Affairs</a:t>
            </a:r>
          </a:p>
        </p:txBody>
      </p:sp>
      <p:sp>
        <p:nvSpPr>
          <p:cNvPr id="9" name="TextBox 8"/>
          <p:cNvSpPr txBox="1"/>
          <p:nvPr userDrawn="1"/>
        </p:nvSpPr>
        <p:spPr>
          <a:xfrm>
            <a:off x="-35028" y="297291"/>
            <a:ext cx="1606377" cy="253916"/>
          </a:xfrm>
          <a:prstGeom prst="rect">
            <a:avLst/>
          </a:prstGeom>
          <a:noFill/>
        </p:spPr>
        <p:txBody>
          <a:bodyPr wrap="square" rtlCol="0">
            <a:spAutoFit/>
          </a:bodyPr>
          <a:lstStyle/>
          <a:p>
            <a:pPr algn="ctr">
              <a:spcAft>
                <a:spcPts val="600"/>
              </a:spcAft>
            </a:pPr>
            <a:r>
              <a:rPr lang="en-US" sz="1050" dirty="0">
                <a:solidFill>
                  <a:schemeClr val="bg1"/>
                </a:solidFill>
                <a:latin typeface="Modern20 BT" panose="02070704070505020304" pitchFamily="18" charset="0"/>
              </a:rPr>
              <a:t>NOW SPEAKING: </a:t>
            </a:r>
            <a:endParaRPr lang="en-US" sz="900" i="1" dirty="0">
              <a:solidFill>
                <a:schemeClr val="bg1"/>
              </a:solidFill>
              <a:latin typeface="Modern20 BT" panose="02070704070505020304" pitchFamily="18" charset="0"/>
            </a:endParaRPr>
          </a:p>
        </p:txBody>
      </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1702" y="855189"/>
            <a:ext cx="912916" cy="1371600"/>
          </a:xfrm>
          <a:prstGeom prst="rect">
            <a:avLst/>
          </a:prstGeom>
          <a:solidFill>
            <a:schemeClr val="bg1"/>
          </a:solidFill>
          <a:ln>
            <a:solidFill>
              <a:schemeClr val="bg1"/>
            </a:solidFill>
          </a:ln>
        </p:spPr>
      </p:pic>
      <p:sp>
        <p:nvSpPr>
          <p:cNvPr id="8" name="Content Placeholder 2"/>
          <p:cNvSpPr>
            <a:spLocks noGrp="1"/>
          </p:cNvSpPr>
          <p:nvPr>
            <p:ph idx="1"/>
          </p:nvPr>
        </p:nvSpPr>
        <p:spPr>
          <a:xfrm>
            <a:off x="2174033" y="1090061"/>
            <a:ext cx="9181355" cy="52547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1"/>
          <p:cNvSpPr>
            <a:spLocks noGrp="1"/>
          </p:cNvSpPr>
          <p:nvPr>
            <p:ph type="title"/>
          </p:nvPr>
        </p:nvSpPr>
        <p:spPr>
          <a:xfrm>
            <a:off x="2174033" y="258680"/>
            <a:ext cx="9181355" cy="728745"/>
          </a:xfrm>
        </p:spPr>
        <p:txBody>
          <a:bodyPr/>
          <a:lstStyle/>
          <a:p>
            <a:r>
              <a:rPr lang="en-US"/>
              <a:t>Click to edit Master title style</a:t>
            </a:r>
            <a:endParaRPr lang="en-US" dirty="0"/>
          </a:p>
        </p:txBody>
      </p:sp>
    </p:spTree>
    <p:extLst>
      <p:ext uri="{BB962C8B-B14F-4D97-AF65-F5344CB8AC3E}">
        <p14:creationId xmlns:p14="http://schemas.microsoft.com/office/powerpoint/2010/main" val="1820005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stretch>
            <a:fillRect/>
          </a:stretch>
        </p:blipFill>
        <p:spPr>
          <a:xfrm>
            <a:off x="0" y="-6691"/>
            <a:ext cx="1536325" cy="6864691"/>
          </a:xfrm>
          <a:prstGeom prst="rect">
            <a:avLst/>
          </a:prstGeom>
        </p:spPr>
      </p:pic>
      <p:sp>
        <p:nvSpPr>
          <p:cNvPr id="7" name="TextBox 6"/>
          <p:cNvSpPr txBox="1"/>
          <p:nvPr userDrawn="1"/>
        </p:nvSpPr>
        <p:spPr>
          <a:xfrm>
            <a:off x="0" y="2306595"/>
            <a:ext cx="1536325" cy="607859"/>
          </a:xfrm>
          <a:prstGeom prst="rect">
            <a:avLst/>
          </a:prstGeom>
          <a:noFill/>
        </p:spPr>
        <p:txBody>
          <a:bodyPr wrap="square" rtlCol="0">
            <a:spAutoFit/>
          </a:bodyPr>
          <a:lstStyle/>
          <a:p>
            <a:pPr algn="ctr">
              <a:spcAft>
                <a:spcPts val="600"/>
              </a:spcAft>
            </a:pPr>
            <a:r>
              <a:rPr lang="en-US" sz="1050" b="1" dirty="0">
                <a:solidFill>
                  <a:schemeClr val="bg1"/>
                </a:solidFill>
                <a:latin typeface="Modern20 BT" panose="02070704070505020304" pitchFamily="18" charset="0"/>
              </a:rPr>
              <a:t>Robert (Bo) Newsome  </a:t>
            </a:r>
          </a:p>
          <a:p>
            <a:pPr algn="ctr">
              <a:spcAft>
                <a:spcPts val="0"/>
              </a:spcAft>
            </a:pPr>
            <a:r>
              <a:rPr lang="en-US" sz="900" b="0" i="1" dirty="0">
                <a:solidFill>
                  <a:schemeClr val="bg1"/>
                </a:solidFill>
                <a:latin typeface="Modern20 BT" panose="02070704070505020304" pitchFamily="18" charset="0"/>
              </a:rPr>
              <a:t>Director of Outreach and</a:t>
            </a:r>
          </a:p>
          <a:p>
            <a:pPr algn="ctr">
              <a:spcAft>
                <a:spcPts val="0"/>
              </a:spcAft>
            </a:pPr>
            <a:r>
              <a:rPr lang="en-US" sz="900" b="0" i="1" dirty="0">
                <a:solidFill>
                  <a:schemeClr val="bg1"/>
                </a:solidFill>
                <a:latin typeface="Modern20 BT" panose="02070704070505020304" pitchFamily="18" charset="0"/>
              </a:rPr>
              <a:t>State Relations</a:t>
            </a:r>
          </a:p>
        </p:txBody>
      </p:sp>
      <p:sp>
        <p:nvSpPr>
          <p:cNvPr id="9" name="TextBox 8"/>
          <p:cNvSpPr txBox="1"/>
          <p:nvPr userDrawn="1"/>
        </p:nvSpPr>
        <p:spPr>
          <a:xfrm>
            <a:off x="-35028" y="297291"/>
            <a:ext cx="1606377" cy="253916"/>
          </a:xfrm>
          <a:prstGeom prst="rect">
            <a:avLst/>
          </a:prstGeom>
          <a:noFill/>
        </p:spPr>
        <p:txBody>
          <a:bodyPr wrap="square" rtlCol="0">
            <a:spAutoFit/>
          </a:bodyPr>
          <a:lstStyle/>
          <a:p>
            <a:pPr algn="ctr">
              <a:spcAft>
                <a:spcPts val="600"/>
              </a:spcAft>
            </a:pPr>
            <a:r>
              <a:rPr lang="en-US" sz="1050" dirty="0">
                <a:solidFill>
                  <a:schemeClr val="bg1"/>
                </a:solidFill>
                <a:latin typeface="Modern20 BT" panose="02070704070505020304" pitchFamily="18" charset="0"/>
              </a:rPr>
              <a:t>NOW SPEAKING: </a:t>
            </a:r>
            <a:endParaRPr lang="en-US" sz="900" i="1" dirty="0">
              <a:solidFill>
                <a:schemeClr val="bg1"/>
              </a:solidFill>
              <a:latin typeface="Modern20 BT" panose="02070704070505020304" pitchFamily="18" charset="0"/>
            </a:endParaRPr>
          </a:p>
        </p:txBody>
      </p:sp>
      <p:sp>
        <p:nvSpPr>
          <p:cNvPr id="8" name="Content Placeholder 2"/>
          <p:cNvSpPr>
            <a:spLocks noGrp="1"/>
          </p:cNvSpPr>
          <p:nvPr>
            <p:ph idx="1"/>
          </p:nvPr>
        </p:nvSpPr>
        <p:spPr>
          <a:xfrm>
            <a:off x="2174033" y="1090061"/>
            <a:ext cx="9181355" cy="52547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1"/>
          <p:cNvSpPr>
            <a:spLocks noGrp="1"/>
          </p:cNvSpPr>
          <p:nvPr>
            <p:ph type="title"/>
          </p:nvPr>
        </p:nvSpPr>
        <p:spPr>
          <a:xfrm>
            <a:off x="2174033" y="258680"/>
            <a:ext cx="9181355" cy="728745"/>
          </a:xfrm>
        </p:spPr>
        <p:txBody>
          <a:bodyPr/>
          <a:lstStyle/>
          <a:p>
            <a:r>
              <a:rPr lang="en-US"/>
              <a:t>Click to edit Master title style</a:t>
            </a:r>
            <a:endParaRPr lang="en-US" dirty="0"/>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0435" y="855189"/>
            <a:ext cx="875450" cy="1371600"/>
          </a:xfrm>
          <a:prstGeom prst="rect">
            <a:avLst/>
          </a:prstGeom>
          <a:ln>
            <a:solidFill>
              <a:schemeClr val="bg1"/>
            </a:solidFill>
          </a:ln>
        </p:spPr>
      </p:pic>
    </p:spTree>
    <p:extLst>
      <p:ext uri="{BB962C8B-B14F-4D97-AF65-F5344CB8AC3E}">
        <p14:creationId xmlns:p14="http://schemas.microsoft.com/office/powerpoint/2010/main" val="4035914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stretch>
            <a:fillRect/>
          </a:stretch>
        </p:blipFill>
        <p:spPr>
          <a:xfrm>
            <a:off x="0" y="-6691"/>
            <a:ext cx="1536325" cy="6864691"/>
          </a:xfrm>
          <a:prstGeom prst="rect">
            <a:avLst/>
          </a:prstGeom>
        </p:spPr>
      </p:pic>
      <p:sp>
        <p:nvSpPr>
          <p:cNvPr id="7" name="TextBox 6"/>
          <p:cNvSpPr txBox="1"/>
          <p:nvPr userDrawn="1"/>
        </p:nvSpPr>
        <p:spPr>
          <a:xfrm>
            <a:off x="0" y="2306595"/>
            <a:ext cx="1536325" cy="607859"/>
          </a:xfrm>
          <a:prstGeom prst="rect">
            <a:avLst/>
          </a:prstGeom>
          <a:noFill/>
        </p:spPr>
        <p:txBody>
          <a:bodyPr wrap="square" rtlCol="0">
            <a:spAutoFit/>
          </a:bodyPr>
          <a:lstStyle/>
          <a:p>
            <a:pPr algn="ctr">
              <a:spcAft>
                <a:spcPts val="600"/>
              </a:spcAft>
            </a:pPr>
            <a:r>
              <a:rPr lang="en-US" sz="1050" b="1" dirty="0">
                <a:solidFill>
                  <a:schemeClr val="bg1"/>
                </a:solidFill>
                <a:latin typeface="Modern20 BT" panose="02070704070505020304" pitchFamily="18" charset="0"/>
              </a:rPr>
              <a:t>Tim Powers</a:t>
            </a:r>
          </a:p>
          <a:p>
            <a:pPr algn="ctr">
              <a:spcAft>
                <a:spcPts val="600"/>
              </a:spcAft>
            </a:pPr>
            <a:r>
              <a:rPr lang="en-US" sz="900" b="0" i="1" dirty="0">
                <a:solidFill>
                  <a:schemeClr val="bg1"/>
                </a:solidFill>
                <a:latin typeface="Modern20 BT" panose="02070704070505020304" pitchFamily="18" charset="0"/>
              </a:rPr>
              <a:t>Director of </a:t>
            </a:r>
            <a:br>
              <a:rPr lang="en-US" sz="900" b="0" i="1" dirty="0">
                <a:solidFill>
                  <a:schemeClr val="bg1"/>
                </a:solidFill>
                <a:latin typeface="Modern20 BT" panose="02070704070505020304" pitchFamily="18" charset="0"/>
              </a:rPr>
            </a:br>
            <a:r>
              <a:rPr lang="en-US" sz="900" b="0" i="1" dirty="0">
                <a:solidFill>
                  <a:schemeClr val="bg1"/>
                </a:solidFill>
                <a:latin typeface="Modern20 BT" panose="02070704070505020304" pitchFamily="18" charset="0"/>
              </a:rPr>
              <a:t>Student Aid Policy</a:t>
            </a:r>
          </a:p>
        </p:txBody>
      </p:sp>
      <p:sp>
        <p:nvSpPr>
          <p:cNvPr id="9" name="TextBox 8"/>
          <p:cNvSpPr txBox="1"/>
          <p:nvPr userDrawn="1"/>
        </p:nvSpPr>
        <p:spPr>
          <a:xfrm>
            <a:off x="-35028" y="297291"/>
            <a:ext cx="1606377" cy="253916"/>
          </a:xfrm>
          <a:prstGeom prst="rect">
            <a:avLst/>
          </a:prstGeom>
          <a:noFill/>
        </p:spPr>
        <p:txBody>
          <a:bodyPr wrap="square" rtlCol="0">
            <a:spAutoFit/>
          </a:bodyPr>
          <a:lstStyle/>
          <a:p>
            <a:pPr algn="ctr">
              <a:spcAft>
                <a:spcPts val="600"/>
              </a:spcAft>
            </a:pPr>
            <a:r>
              <a:rPr lang="en-US" sz="1050" dirty="0">
                <a:solidFill>
                  <a:schemeClr val="bg1"/>
                </a:solidFill>
                <a:latin typeface="Modern20 BT" panose="02070704070505020304" pitchFamily="18" charset="0"/>
              </a:rPr>
              <a:t>NOW SPEAKING: </a:t>
            </a:r>
            <a:endParaRPr lang="en-US" sz="900" i="1" dirty="0">
              <a:solidFill>
                <a:schemeClr val="bg1"/>
              </a:solidFill>
              <a:latin typeface="Modern20 BT" panose="02070704070505020304" pitchFamily="18" charset="0"/>
            </a:endParaRPr>
          </a:p>
        </p:txBody>
      </p:sp>
      <p:sp>
        <p:nvSpPr>
          <p:cNvPr id="8" name="Content Placeholder 2"/>
          <p:cNvSpPr>
            <a:spLocks noGrp="1"/>
          </p:cNvSpPr>
          <p:nvPr>
            <p:ph idx="1"/>
          </p:nvPr>
        </p:nvSpPr>
        <p:spPr>
          <a:xfrm>
            <a:off x="2174033" y="1090061"/>
            <a:ext cx="9181355" cy="52547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1"/>
          <p:cNvSpPr>
            <a:spLocks noGrp="1"/>
          </p:cNvSpPr>
          <p:nvPr>
            <p:ph type="title"/>
          </p:nvPr>
        </p:nvSpPr>
        <p:spPr>
          <a:xfrm>
            <a:off x="2174033" y="258680"/>
            <a:ext cx="9181355" cy="728745"/>
          </a:xfrm>
        </p:spPr>
        <p:txBody>
          <a:bodyPr/>
          <a:lstStyle/>
          <a:p>
            <a:r>
              <a:rPr lang="en-US"/>
              <a:t>Click to edit Master title style</a:t>
            </a:r>
            <a:endParaRPr lang="en-US" dirty="0"/>
          </a:p>
        </p:txBody>
      </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1702" y="855189"/>
            <a:ext cx="912916" cy="1371600"/>
          </a:xfrm>
          <a:prstGeom prst="rect">
            <a:avLst/>
          </a:prstGeom>
          <a:ln>
            <a:solidFill>
              <a:schemeClr val="bg1"/>
            </a:solidFill>
          </a:ln>
        </p:spPr>
      </p:pic>
    </p:spTree>
    <p:extLst>
      <p:ext uri="{BB962C8B-B14F-4D97-AF65-F5344CB8AC3E}">
        <p14:creationId xmlns:p14="http://schemas.microsoft.com/office/powerpoint/2010/main" val="932435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stretch>
            <a:fillRect/>
          </a:stretch>
        </p:blipFill>
        <p:spPr>
          <a:xfrm>
            <a:off x="0" y="-6691"/>
            <a:ext cx="1536325" cy="6864691"/>
          </a:xfrm>
          <a:prstGeom prst="rect">
            <a:avLst/>
          </a:prstGeom>
        </p:spPr>
      </p:pic>
      <p:sp>
        <p:nvSpPr>
          <p:cNvPr id="7" name="TextBox 6"/>
          <p:cNvSpPr txBox="1"/>
          <p:nvPr userDrawn="1"/>
        </p:nvSpPr>
        <p:spPr>
          <a:xfrm>
            <a:off x="-35028" y="987425"/>
            <a:ext cx="1536325" cy="469359"/>
          </a:xfrm>
          <a:prstGeom prst="rect">
            <a:avLst/>
          </a:prstGeom>
          <a:noFill/>
        </p:spPr>
        <p:txBody>
          <a:bodyPr wrap="square" rtlCol="0">
            <a:spAutoFit/>
          </a:bodyPr>
          <a:lstStyle/>
          <a:p>
            <a:pPr algn="ctr">
              <a:spcAft>
                <a:spcPts val="600"/>
              </a:spcAft>
            </a:pPr>
            <a:r>
              <a:rPr lang="en-US" sz="1050" b="1" dirty="0">
                <a:solidFill>
                  <a:schemeClr val="bg1"/>
                </a:solidFill>
                <a:latin typeface="Modern20 BT" panose="02070704070505020304" pitchFamily="18" charset="0"/>
              </a:rPr>
              <a:t>Karin Johns</a:t>
            </a:r>
          </a:p>
          <a:p>
            <a:pPr algn="ctr">
              <a:spcAft>
                <a:spcPts val="600"/>
              </a:spcAft>
            </a:pPr>
            <a:r>
              <a:rPr lang="en-US" sz="900" b="0" i="1" dirty="0">
                <a:solidFill>
                  <a:schemeClr val="bg1"/>
                </a:solidFill>
                <a:latin typeface="Modern20 BT" panose="02070704070505020304" pitchFamily="18" charset="0"/>
              </a:rPr>
              <a:t>Director of Tax Policy</a:t>
            </a:r>
          </a:p>
        </p:txBody>
      </p:sp>
      <p:sp>
        <p:nvSpPr>
          <p:cNvPr id="9" name="TextBox 8"/>
          <p:cNvSpPr txBox="1"/>
          <p:nvPr userDrawn="1"/>
        </p:nvSpPr>
        <p:spPr>
          <a:xfrm>
            <a:off x="-35028" y="297291"/>
            <a:ext cx="1606377" cy="253916"/>
          </a:xfrm>
          <a:prstGeom prst="rect">
            <a:avLst/>
          </a:prstGeom>
          <a:noFill/>
        </p:spPr>
        <p:txBody>
          <a:bodyPr wrap="square" rtlCol="0">
            <a:spAutoFit/>
          </a:bodyPr>
          <a:lstStyle/>
          <a:p>
            <a:pPr algn="ctr">
              <a:spcAft>
                <a:spcPts val="600"/>
              </a:spcAft>
            </a:pPr>
            <a:r>
              <a:rPr lang="en-US" sz="1050" dirty="0">
                <a:solidFill>
                  <a:schemeClr val="bg1"/>
                </a:solidFill>
                <a:latin typeface="Modern20 BT" panose="02070704070505020304" pitchFamily="18" charset="0"/>
              </a:rPr>
              <a:t>NOW SPEAKING: </a:t>
            </a:r>
            <a:endParaRPr lang="en-US" sz="900" i="1" dirty="0">
              <a:solidFill>
                <a:schemeClr val="bg1"/>
              </a:solidFill>
              <a:latin typeface="Modern20 BT" panose="02070704070505020304" pitchFamily="18" charset="0"/>
            </a:endParaRPr>
          </a:p>
        </p:txBody>
      </p:sp>
      <p:sp>
        <p:nvSpPr>
          <p:cNvPr id="8" name="Content Placeholder 2"/>
          <p:cNvSpPr>
            <a:spLocks noGrp="1"/>
          </p:cNvSpPr>
          <p:nvPr>
            <p:ph idx="1"/>
          </p:nvPr>
        </p:nvSpPr>
        <p:spPr>
          <a:xfrm>
            <a:off x="2174033" y="1090061"/>
            <a:ext cx="9181355" cy="52547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1"/>
          <p:cNvSpPr>
            <a:spLocks noGrp="1"/>
          </p:cNvSpPr>
          <p:nvPr>
            <p:ph type="title"/>
          </p:nvPr>
        </p:nvSpPr>
        <p:spPr>
          <a:xfrm>
            <a:off x="2174033" y="258680"/>
            <a:ext cx="9181355" cy="728745"/>
          </a:xfrm>
        </p:spPr>
        <p:txBody>
          <a:bodyPr/>
          <a:lstStyle/>
          <a:p>
            <a:r>
              <a:rPr lang="en-US"/>
              <a:t>Click to edit Master title style</a:t>
            </a:r>
            <a:endParaRPr lang="en-US" dirty="0"/>
          </a:p>
        </p:txBody>
      </p:sp>
    </p:spTree>
    <p:extLst>
      <p:ext uri="{BB962C8B-B14F-4D97-AF65-F5344CB8AC3E}">
        <p14:creationId xmlns:p14="http://schemas.microsoft.com/office/powerpoint/2010/main" val="399625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AB159-0351-4636-8B45-513D370B3F1E}" type="datetimeFigureOut">
              <a:rPr lang="en-US" smtClean="0"/>
              <a:t>7/13/2022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A8405D-5785-46AD-A807-DA20C1BE8293}" type="slidenum">
              <a:rPr lang="en-US" smtClean="0"/>
              <a:t>‹#›</a:t>
            </a:fld>
            <a:endParaRPr lang="en-US"/>
          </a:p>
        </p:txBody>
      </p:sp>
    </p:spTree>
    <p:extLst>
      <p:ext uri="{BB962C8B-B14F-4D97-AF65-F5344CB8AC3E}">
        <p14:creationId xmlns:p14="http://schemas.microsoft.com/office/powerpoint/2010/main" val="1287307764"/>
      </p:ext>
    </p:extLst>
  </p:cSld>
  <p:clrMap bg1="lt1" tx1="dk1" bg2="lt2" tx2="dk2" accent1="accent1" accent2="accent2" accent3="accent3" accent4="accent4" accent5="accent5" accent6="accent6" hlink="hlink" folHlink="folHlink"/>
  <p:sldLayoutIdLst>
    <p:sldLayoutId id="2147483680" r:id="rId1"/>
    <p:sldLayoutId id="2147483677" r:id="rId2"/>
    <p:sldLayoutId id="2147483706" r:id="rId3"/>
    <p:sldLayoutId id="2147483692" r:id="rId4"/>
    <p:sldLayoutId id="2147483660" r:id="rId5"/>
    <p:sldLayoutId id="2147483661" r:id="rId6"/>
    <p:sldLayoutId id="2147483674" r:id="rId7"/>
    <p:sldLayoutId id="2147483675" r:id="rId8"/>
    <p:sldLayoutId id="2147483676" r:id="rId9"/>
    <p:sldLayoutId id="2147483678" r:id="rId10"/>
    <p:sldLayoutId id="214748370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www.regulations.gov/"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www.naicu.edu/getmedia/f961e4b6-fa84-4553-b29e-84f2372d459e/Executive-Summary-of-Biden-NPRM.pdf?_cldee=qKcELGcna4dY9Qg4oVEsWP7iBcP8SrAMZvzuC2M30NV0_fIncGiGE8Qad_Hnn5OD&amp;recipientid=contact-da913b074619e7118cfb0050569142af-ed9cd857a40e49f1b2d42e3a1ead1ed6&amp;utm_source=ClickDimensions&amp;utm_medium=email&amp;utm_campaign=Washington%20Update&amp;esid=35512da1-0ffe-ec11-8124-000d3a0de1a1"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mailto:jody@naicu.edu" TargetMode="External"/><Relationship Id="rId5" Type="http://schemas.openxmlformats.org/officeDocument/2006/relationships/hyperlink" Target="https://www.naicu.edu/titleix" TargetMode="External"/><Relationship Id="rId4" Type="http://schemas.openxmlformats.org/officeDocument/2006/relationships/hyperlink" Target="https://www.naicu.edu/getmedia/f76be7d7-706a-4e2b-ad96-2ca85059651c/Technical-Summary-of-Biden-NPRM.pdf?_cldee=qKcELGcna4dY9Qg4oVEsWP7iBcP8SrAMZvzuC2M30NV0_fIncGiGE8Qad_Hnn5OD&amp;recipientid=contact-da913b074619e7118cfb0050569142af-ed9cd857a40e49f1b2d42e3a1ead1ed6&amp;utm_source=ClickDimensions&amp;utm_medium=email&amp;utm_campaign=Washington%20Update&amp;esid=35512da1-0ffe-ec11-8124-000d3a0de1a1"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pixabay.com/en/warning-note-caution-attention-1656189/" TargetMode="External"/><Relationship Id="rId7" Type="http://schemas.openxmlformats.org/officeDocument/2006/relationships/image" Target="../media/image15.sv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clrChange>
              <a:clrFrom>
                <a:srgbClr val="002653"/>
              </a:clrFrom>
              <a:clrTo>
                <a:srgbClr val="002653">
                  <a:alpha val="0"/>
                </a:srgbClr>
              </a:clrTo>
            </a:clrChange>
            <a:extLst>
              <a:ext uri="{28A0092B-C50C-407E-A947-70E740481C1C}">
                <a14:useLocalDpi xmlns:a14="http://schemas.microsoft.com/office/drawing/2010/main" val="0"/>
              </a:ext>
            </a:extLst>
          </a:blip>
          <a:stretch>
            <a:fillRect/>
          </a:stretch>
        </p:blipFill>
        <p:spPr>
          <a:xfrm>
            <a:off x="1104400" y="1493436"/>
            <a:ext cx="2077784" cy="494956"/>
          </a:xfrm>
          <a:prstGeom prst="rect">
            <a:avLst/>
          </a:prstGeom>
        </p:spPr>
      </p:pic>
      <p:sp>
        <p:nvSpPr>
          <p:cNvPr id="9" name="TextBox 8"/>
          <p:cNvSpPr txBox="1"/>
          <p:nvPr/>
        </p:nvSpPr>
        <p:spPr>
          <a:xfrm>
            <a:off x="7318163" y="6224085"/>
            <a:ext cx="4484772" cy="400110"/>
          </a:xfrm>
          <a:prstGeom prst="rect">
            <a:avLst/>
          </a:prstGeom>
          <a:noFill/>
        </p:spPr>
        <p:txBody>
          <a:bodyPr wrap="square" rtlCol="0">
            <a:spAutoFit/>
          </a:bodyPr>
          <a:lstStyle/>
          <a:p>
            <a:pPr algn="r"/>
            <a:r>
              <a:rPr lang="en-US" sz="20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July 13, 2022</a:t>
            </a:r>
          </a:p>
        </p:txBody>
      </p:sp>
      <p:cxnSp>
        <p:nvCxnSpPr>
          <p:cNvPr id="11" name="Straight Connector 10"/>
          <p:cNvCxnSpPr/>
          <p:nvPr/>
        </p:nvCxnSpPr>
        <p:spPr>
          <a:xfrm>
            <a:off x="1104400" y="3168325"/>
            <a:ext cx="9496425" cy="14131"/>
          </a:xfrm>
          <a:prstGeom prst="line">
            <a:avLst/>
          </a:prstGeom>
          <a:ln w="5715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itle 1"/>
          <p:cNvSpPr txBox="1">
            <a:spLocks/>
          </p:cNvSpPr>
          <p:nvPr/>
        </p:nvSpPr>
        <p:spPr>
          <a:xfrm>
            <a:off x="1104400" y="2378992"/>
            <a:ext cx="9930745" cy="70880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Title IX: Third Time’s the Charm?</a:t>
            </a:r>
            <a:endParaRPr lang="en-US" sz="36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TextBox 6"/>
          <p:cNvSpPr txBox="1"/>
          <p:nvPr/>
        </p:nvSpPr>
        <p:spPr>
          <a:xfrm>
            <a:off x="1104400" y="2871705"/>
            <a:ext cx="10903527" cy="2739211"/>
          </a:xfrm>
          <a:prstGeom prst="rect">
            <a:avLst/>
          </a:prstGeom>
          <a:noFill/>
        </p:spPr>
        <p:txBody>
          <a:bodyPr wrap="square" rtlCol="0">
            <a:spAutoFit/>
          </a:bodyPr>
          <a:lstStyle/>
          <a:p>
            <a:endParaRPr lang="en-US" sz="2800" b="1" dirty="0">
              <a:effectLst>
                <a:outerShdw blurRad="38100" dist="38100" dir="2700000" algn="tl">
                  <a:srgbClr val="000000">
                    <a:alpha val="43137"/>
                  </a:srgbClr>
                </a:outerShdw>
              </a:effectLst>
              <a:latin typeface="+mj-lt"/>
            </a:endParaRPr>
          </a:p>
          <a:p>
            <a:r>
              <a:rPr lang="en-US" sz="28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Barbara K. Mistick, D.M., NAICU President</a:t>
            </a:r>
          </a:p>
          <a:p>
            <a:r>
              <a:rPr lang="en-US" sz="2800" i="1" dirty="0">
                <a:latin typeface="Arial" panose="020B0604020202020204" pitchFamily="34" charset="0"/>
                <a:cs typeface="Arial" panose="020B0604020202020204" pitchFamily="34" charset="0"/>
              </a:rPr>
              <a:t>Jody Feder, Director of Accountability and </a:t>
            </a:r>
            <a:br>
              <a:rPr lang="en-US" sz="2800" i="1" dirty="0">
                <a:latin typeface="Arial" panose="020B0604020202020204" pitchFamily="34" charset="0"/>
                <a:cs typeface="Arial" panose="020B0604020202020204" pitchFamily="34" charset="0"/>
              </a:rPr>
            </a:br>
            <a:r>
              <a:rPr lang="en-US" sz="2800" i="1" dirty="0">
                <a:latin typeface="Arial" panose="020B0604020202020204" pitchFamily="34" charset="0"/>
                <a:cs typeface="Arial" panose="020B0604020202020204" pitchFamily="34" charset="0"/>
              </a:rPr>
              <a:t>   Regulatory Affairs, NAICU</a:t>
            </a:r>
          </a:p>
          <a:p>
            <a:endParaRPr lang="en-US" sz="3200" dirty="0">
              <a:effectLst>
                <a:outerShdw blurRad="38100" dist="38100" dir="2700000" algn="tl">
                  <a:srgbClr val="000000">
                    <a:alpha val="43137"/>
                  </a:srgbClr>
                </a:outerShdw>
              </a:effectLst>
              <a:latin typeface="+mj-lt"/>
            </a:endParaRPr>
          </a:p>
          <a:p>
            <a:endParaRPr lang="en-US" sz="28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3490070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20A3793-7DDF-D6D3-1D82-8E8C94B3026A}"/>
              </a:ext>
            </a:extLst>
          </p:cNvPr>
          <p:cNvSpPr>
            <a:spLocks noGrp="1"/>
          </p:cNvSpPr>
          <p:nvPr>
            <p:ph idx="1"/>
          </p:nvPr>
        </p:nvSpPr>
        <p:spPr/>
        <p:txBody>
          <a:bodyPr>
            <a:normAutofit/>
          </a:bodyPr>
          <a:lstStyle/>
          <a:p>
            <a:pPr>
              <a:lnSpc>
                <a:spcPct val="100000"/>
              </a:lnSpc>
              <a:spcBef>
                <a:spcPts val="0"/>
              </a:spcBef>
              <a:spcAft>
                <a:spcPts val="1200"/>
              </a:spcAft>
            </a:pPr>
            <a:r>
              <a:rPr lang="en-US" dirty="0">
                <a:latin typeface="Arial" panose="020B0604020202020204" pitchFamily="34" charset="0"/>
                <a:cs typeface="Arial" panose="020B0604020202020204" pitchFamily="34" charset="0"/>
              </a:rPr>
              <a:t>Students</a:t>
            </a:r>
          </a:p>
          <a:p>
            <a:pPr>
              <a:lnSpc>
                <a:spcPct val="100000"/>
              </a:lnSpc>
              <a:spcBef>
                <a:spcPts val="0"/>
              </a:spcBef>
              <a:spcAft>
                <a:spcPts val="1200"/>
              </a:spcAft>
            </a:pPr>
            <a:r>
              <a:rPr lang="en-US" dirty="0">
                <a:latin typeface="Arial" panose="020B0604020202020204" pitchFamily="34" charset="0"/>
                <a:cs typeface="Arial" panose="020B0604020202020204" pitchFamily="34" charset="0"/>
              </a:rPr>
              <a:t>Employees</a:t>
            </a:r>
          </a:p>
          <a:p>
            <a:pPr>
              <a:lnSpc>
                <a:spcPct val="100000"/>
              </a:lnSpc>
              <a:spcBef>
                <a:spcPts val="0"/>
              </a:spcBef>
              <a:spcAft>
                <a:spcPts val="1200"/>
              </a:spcAft>
            </a:pPr>
            <a:r>
              <a:rPr lang="en-US" dirty="0">
                <a:latin typeface="Arial" panose="020B0604020202020204" pitchFamily="34" charset="0"/>
                <a:ea typeface="Calibri" panose="020F0502020204030204" pitchFamily="34" charset="0"/>
                <a:cs typeface="Arial" panose="020B0604020202020204" pitchFamily="34" charset="0"/>
              </a:rPr>
              <a:t>T</a:t>
            </a:r>
            <a:r>
              <a:rPr lang="en-US" sz="3200" dirty="0">
                <a:effectLst/>
                <a:latin typeface="Arial" panose="020B0604020202020204" pitchFamily="34" charset="0"/>
                <a:ea typeface="Calibri" panose="020F0502020204030204" pitchFamily="34" charset="0"/>
                <a:cs typeface="Arial" panose="020B0604020202020204" pitchFamily="34" charset="0"/>
              </a:rPr>
              <a:t>hird parties who participated or attempted to participate in the school’s educational program or activity at the time the alleged sex discrimination occurred</a:t>
            </a:r>
          </a:p>
          <a:p>
            <a:pPr>
              <a:lnSpc>
                <a:spcPct val="100000"/>
              </a:lnSpc>
              <a:spcBef>
                <a:spcPts val="0"/>
              </a:spcBef>
              <a:spcAft>
                <a:spcPts val="1200"/>
              </a:spcAft>
            </a:pPr>
            <a:r>
              <a:rPr lang="en-US" dirty="0">
                <a:latin typeface="Arial" panose="020B0604020202020204" pitchFamily="34" charset="0"/>
                <a:cs typeface="Arial" panose="020B0604020202020204" pitchFamily="34" charset="0"/>
              </a:rPr>
              <a:t>Current religious exemptions would apply</a:t>
            </a:r>
          </a:p>
        </p:txBody>
      </p:sp>
      <p:sp>
        <p:nvSpPr>
          <p:cNvPr id="3" name="Title 2">
            <a:extLst>
              <a:ext uri="{FF2B5EF4-FFF2-40B4-BE49-F238E27FC236}">
                <a16:creationId xmlns:a16="http://schemas.microsoft.com/office/drawing/2014/main" id="{7D29F703-6E4F-ECB8-5E8D-E7950CB08AF1}"/>
              </a:ext>
            </a:extLst>
          </p:cNvPr>
          <p:cNvSpPr>
            <a:spLocks noGrp="1"/>
          </p:cNvSpPr>
          <p:nvPr>
            <p:ph type="title"/>
          </p:nvPr>
        </p:nvSpPr>
        <p:spPr>
          <a:xfrm>
            <a:off x="2174033" y="432900"/>
            <a:ext cx="9181355" cy="728745"/>
          </a:xfrm>
        </p:spPr>
        <p:txBody>
          <a:bodyPr>
            <a:normAutofit/>
          </a:bodyPr>
          <a:lstStyle/>
          <a:p>
            <a:r>
              <a:rPr lang="en-US" sz="3600" b="1" dirty="0">
                <a:latin typeface="Arial" panose="020B0604020202020204" pitchFamily="34" charset="0"/>
                <a:cs typeface="Arial" panose="020B0604020202020204" pitchFamily="34" charset="0"/>
              </a:rPr>
              <a:t>Who is Protected?</a:t>
            </a:r>
          </a:p>
        </p:txBody>
      </p:sp>
      <p:cxnSp>
        <p:nvCxnSpPr>
          <p:cNvPr id="4" name="Straight Connector 3">
            <a:extLst>
              <a:ext uri="{FF2B5EF4-FFF2-40B4-BE49-F238E27FC236}">
                <a16:creationId xmlns:a16="http://schemas.microsoft.com/office/drawing/2014/main" id="{B40A3963-5FF3-221E-B9CB-8681E70F3DD2}"/>
              </a:ext>
            </a:extLst>
          </p:cNvPr>
          <p:cNvCxnSpPr>
            <a:cxnSpLocks/>
          </p:cNvCxnSpPr>
          <p:nvPr/>
        </p:nvCxnSpPr>
        <p:spPr>
          <a:xfrm>
            <a:off x="2174033" y="1071210"/>
            <a:ext cx="9268151"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7041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21CD3D-DC95-E546-FA64-3636CE9A4652}"/>
              </a:ext>
            </a:extLst>
          </p:cNvPr>
          <p:cNvSpPr>
            <a:spLocks noGrp="1"/>
          </p:cNvSpPr>
          <p:nvPr>
            <p:ph idx="1"/>
          </p:nvPr>
        </p:nvSpPr>
        <p:spPr>
          <a:xfrm>
            <a:off x="2174034" y="1090061"/>
            <a:ext cx="3921966" cy="5254755"/>
          </a:xfrm>
        </p:spPr>
        <p:txBody>
          <a:bodyPr>
            <a:noAutofit/>
          </a:bodyPr>
          <a:lstStyle/>
          <a:p>
            <a:pPr marR="0" lvl="0">
              <a:lnSpc>
                <a:spcPct val="100000"/>
              </a:lnSpc>
              <a:spcBef>
                <a:spcPts val="0"/>
              </a:spcBef>
            </a:pPr>
            <a:r>
              <a:rPr lang="en-US" dirty="0">
                <a:effectLst/>
                <a:latin typeface="Arial" panose="020B0604020202020204" pitchFamily="34" charset="0"/>
                <a:ea typeface="Calibri" panose="020F0502020204030204" pitchFamily="34" charset="0"/>
                <a:cs typeface="Arial" panose="020B0604020202020204" pitchFamily="34" charset="0"/>
              </a:rPr>
              <a:t>Sexual harassment</a:t>
            </a:r>
          </a:p>
          <a:p>
            <a:pPr marL="573088" lvl="1" indent="-233363">
              <a:lnSpc>
                <a:spcPct val="100000"/>
              </a:lnSpc>
              <a:spcBef>
                <a:spcPts val="0"/>
              </a:spcBef>
            </a:pPr>
            <a:r>
              <a:rPr lang="en-US" dirty="0">
                <a:latin typeface="Arial" panose="020B0604020202020204" pitchFamily="34" charset="0"/>
                <a:ea typeface="Calibri" panose="020F0502020204030204" pitchFamily="34" charset="0"/>
                <a:cs typeface="Arial" panose="020B0604020202020204" pitchFamily="34" charset="0"/>
              </a:rPr>
              <a:t>Q</a:t>
            </a:r>
            <a:r>
              <a:rPr lang="en-US" dirty="0">
                <a:effectLst/>
                <a:latin typeface="Arial" panose="020B0604020202020204" pitchFamily="34" charset="0"/>
                <a:ea typeface="Calibri" panose="020F0502020204030204" pitchFamily="34" charset="0"/>
                <a:cs typeface="Arial" panose="020B0604020202020204" pitchFamily="34" charset="0"/>
              </a:rPr>
              <a:t>uid pro quo harassment</a:t>
            </a:r>
          </a:p>
          <a:p>
            <a:pPr marL="573088" lvl="1" indent="-233363">
              <a:lnSpc>
                <a:spcPct val="100000"/>
              </a:lnSpc>
              <a:spcBef>
                <a:spcPts val="0"/>
              </a:spcBef>
            </a:pPr>
            <a:r>
              <a:rPr lang="en-US" dirty="0">
                <a:latin typeface="Arial" panose="020B0604020202020204" pitchFamily="34" charset="0"/>
                <a:ea typeface="Calibri" panose="020F0502020204030204" pitchFamily="34" charset="0"/>
                <a:cs typeface="Arial" panose="020B0604020202020204" pitchFamily="34" charset="0"/>
              </a:rPr>
              <a:t>H</a:t>
            </a:r>
            <a:r>
              <a:rPr lang="en-US" dirty="0">
                <a:effectLst/>
                <a:latin typeface="Arial" panose="020B0604020202020204" pitchFamily="34" charset="0"/>
                <a:ea typeface="Calibri" panose="020F0502020204030204" pitchFamily="34" charset="0"/>
                <a:cs typeface="Arial" panose="020B0604020202020204" pitchFamily="34" charset="0"/>
              </a:rPr>
              <a:t>ostile environment harassment</a:t>
            </a:r>
          </a:p>
          <a:p>
            <a:pPr marR="0" lvl="0">
              <a:lnSpc>
                <a:spcPct val="100000"/>
              </a:lnSpc>
              <a:spcBef>
                <a:spcPts val="0"/>
              </a:spcBef>
            </a:pPr>
            <a:endParaRPr lang="en-US" sz="2800" dirty="0">
              <a:effectLst/>
              <a:latin typeface="Arial" panose="020B0604020202020204" pitchFamily="34" charset="0"/>
              <a:ea typeface="Calibri" panose="020F0502020204030204" pitchFamily="34" charset="0"/>
              <a:cs typeface="Arial" panose="020B0604020202020204" pitchFamily="34" charset="0"/>
            </a:endParaRPr>
          </a:p>
          <a:p>
            <a:pPr marR="0" lvl="0">
              <a:lnSpc>
                <a:spcPct val="100000"/>
              </a:lnSpc>
              <a:spcBef>
                <a:spcPts val="0"/>
              </a:spcBef>
            </a:pPr>
            <a:r>
              <a:rPr lang="en-US" dirty="0">
                <a:effectLst/>
                <a:latin typeface="Arial" panose="020B0604020202020204" pitchFamily="34" charset="0"/>
                <a:ea typeface="Calibri" panose="020F0502020204030204" pitchFamily="34" charset="0"/>
                <a:cs typeface="Arial" panose="020B0604020202020204" pitchFamily="34" charset="0"/>
              </a:rPr>
              <a:t>Sexual violence</a:t>
            </a:r>
          </a:p>
          <a:p>
            <a:pPr marL="573088" lvl="1" indent="-285750">
              <a:lnSpc>
                <a:spcPct val="100000"/>
              </a:lnSpc>
              <a:spcBef>
                <a:spcPts val="0"/>
              </a:spcBef>
            </a:pPr>
            <a:r>
              <a:rPr lang="en-US" dirty="0">
                <a:latin typeface="Arial" panose="020B0604020202020204" pitchFamily="34" charset="0"/>
                <a:ea typeface="Calibri" panose="020F0502020204030204" pitchFamily="34" charset="0"/>
                <a:cs typeface="Arial" panose="020B0604020202020204" pitchFamily="34" charset="0"/>
              </a:rPr>
              <a:t>S</a:t>
            </a:r>
            <a:r>
              <a:rPr lang="en-US" dirty="0">
                <a:effectLst/>
                <a:latin typeface="Arial" panose="020B0604020202020204" pitchFamily="34" charset="0"/>
                <a:ea typeface="Calibri" panose="020F0502020204030204" pitchFamily="34" charset="0"/>
                <a:cs typeface="Arial" panose="020B0604020202020204" pitchFamily="34" charset="0"/>
              </a:rPr>
              <a:t>exual assault</a:t>
            </a:r>
          </a:p>
          <a:p>
            <a:pPr marL="573088" lvl="1" indent="-285750">
              <a:lnSpc>
                <a:spcPct val="100000"/>
              </a:lnSpc>
              <a:spcBef>
                <a:spcPts val="0"/>
              </a:spcBef>
            </a:pPr>
            <a:r>
              <a:rPr lang="en-US" dirty="0">
                <a:latin typeface="Arial" panose="020B0604020202020204" pitchFamily="34" charset="0"/>
                <a:ea typeface="Calibri" panose="020F0502020204030204" pitchFamily="34" charset="0"/>
                <a:cs typeface="Arial" panose="020B0604020202020204" pitchFamily="34" charset="0"/>
              </a:rPr>
              <a:t>D</a:t>
            </a:r>
            <a:r>
              <a:rPr lang="en-US" dirty="0">
                <a:effectLst/>
                <a:latin typeface="Arial" panose="020B0604020202020204" pitchFamily="34" charset="0"/>
                <a:ea typeface="Calibri" panose="020F0502020204030204" pitchFamily="34" charset="0"/>
                <a:cs typeface="Arial" panose="020B0604020202020204" pitchFamily="34" charset="0"/>
              </a:rPr>
              <a:t>ating violence</a:t>
            </a:r>
          </a:p>
          <a:p>
            <a:pPr marL="573088" lvl="1" indent="-285750">
              <a:lnSpc>
                <a:spcPct val="100000"/>
              </a:lnSpc>
              <a:spcBef>
                <a:spcPts val="0"/>
              </a:spcBef>
            </a:pPr>
            <a:r>
              <a:rPr lang="en-US" dirty="0">
                <a:effectLst/>
                <a:latin typeface="Arial" panose="020B0604020202020204" pitchFamily="34" charset="0"/>
                <a:ea typeface="Calibri" panose="020F0502020204030204" pitchFamily="34" charset="0"/>
                <a:cs typeface="Arial" panose="020B0604020202020204" pitchFamily="34" charset="0"/>
              </a:rPr>
              <a:t>Domestic violence</a:t>
            </a:r>
          </a:p>
          <a:p>
            <a:pPr marL="573088" lvl="1" indent="-285750">
              <a:lnSpc>
                <a:spcPct val="100000"/>
              </a:lnSpc>
              <a:spcBef>
                <a:spcPts val="0"/>
              </a:spcBef>
            </a:pPr>
            <a:r>
              <a:rPr lang="en-US" dirty="0">
                <a:latin typeface="Arial" panose="020B0604020202020204" pitchFamily="34" charset="0"/>
                <a:ea typeface="Calibri" panose="020F0502020204030204" pitchFamily="34" charset="0"/>
                <a:cs typeface="Arial" panose="020B0604020202020204" pitchFamily="34" charset="0"/>
              </a:rPr>
              <a:t>S</a:t>
            </a:r>
            <a:r>
              <a:rPr lang="en-US" dirty="0">
                <a:effectLst/>
                <a:latin typeface="Arial" panose="020B0604020202020204" pitchFamily="34" charset="0"/>
                <a:ea typeface="Calibri" panose="020F0502020204030204" pitchFamily="34" charset="0"/>
                <a:cs typeface="Arial" panose="020B0604020202020204" pitchFamily="34" charset="0"/>
              </a:rPr>
              <a:t>talking</a:t>
            </a:r>
          </a:p>
          <a:p>
            <a:pPr marL="342900" marR="0" lvl="0" indent="-342900">
              <a:lnSpc>
                <a:spcPct val="107000"/>
              </a:lnSpc>
              <a:spcBef>
                <a:spcPts val="0"/>
              </a:spcBef>
              <a:spcAft>
                <a:spcPts val="0"/>
              </a:spcAft>
              <a:buFont typeface="Symbol" panose="05050102010706020507" pitchFamily="18" charset="2"/>
              <a:buChar char=""/>
            </a:pP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2">
            <a:extLst>
              <a:ext uri="{FF2B5EF4-FFF2-40B4-BE49-F238E27FC236}">
                <a16:creationId xmlns:a16="http://schemas.microsoft.com/office/drawing/2014/main" id="{83FD32EE-6C53-2BD4-8D2A-91366808ACBD}"/>
              </a:ext>
            </a:extLst>
          </p:cNvPr>
          <p:cNvSpPr>
            <a:spLocks noGrp="1"/>
          </p:cNvSpPr>
          <p:nvPr>
            <p:ph type="title"/>
          </p:nvPr>
        </p:nvSpPr>
        <p:spPr>
          <a:xfrm>
            <a:off x="2174033" y="431655"/>
            <a:ext cx="9181355" cy="728745"/>
          </a:xfrm>
        </p:spPr>
        <p:txBody>
          <a:bodyPr>
            <a:normAutofit/>
          </a:bodyPr>
          <a:lstStyle/>
          <a:p>
            <a:r>
              <a:rPr lang="en-US" sz="3600" b="1" dirty="0">
                <a:latin typeface="Arial" panose="020B0604020202020204" pitchFamily="34" charset="0"/>
                <a:cs typeface="Arial" panose="020B0604020202020204" pitchFamily="34" charset="0"/>
              </a:rPr>
              <a:t>What Conduct Is Covered?</a:t>
            </a:r>
          </a:p>
        </p:txBody>
      </p:sp>
      <p:cxnSp>
        <p:nvCxnSpPr>
          <p:cNvPr id="4" name="Straight Connector 3">
            <a:extLst>
              <a:ext uri="{FF2B5EF4-FFF2-40B4-BE49-F238E27FC236}">
                <a16:creationId xmlns:a16="http://schemas.microsoft.com/office/drawing/2014/main" id="{7A096A6E-A92B-4C85-F0D9-898649BC4163}"/>
              </a:ext>
            </a:extLst>
          </p:cNvPr>
          <p:cNvCxnSpPr>
            <a:cxnSpLocks/>
          </p:cNvCxnSpPr>
          <p:nvPr/>
        </p:nvCxnSpPr>
        <p:spPr>
          <a:xfrm>
            <a:off x="2174033" y="1071210"/>
            <a:ext cx="9268151"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
        <p:nvSpPr>
          <p:cNvPr id="5" name="Content Placeholder 1">
            <a:extLst>
              <a:ext uri="{FF2B5EF4-FFF2-40B4-BE49-F238E27FC236}">
                <a16:creationId xmlns:a16="http://schemas.microsoft.com/office/drawing/2014/main" id="{DB301A8A-ECEB-E7FB-D6F2-2AAB65E288C0}"/>
              </a:ext>
            </a:extLst>
          </p:cNvPr>
          <p:cNvSpPr txBox="1">
            <a:spLocks/>
          </p:cNvSpPr>
          <p:nvPr/>
        </p:nvSpPr>
        <p:spPr>
          <a:xfrm>
            <a:off x="6562274" y="1071210"/>
            <a:ext cx="4879910" cy="5254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spcBef>
                <a:spcPts val="0"/>
              </a:spcBef>
            </a:pPr>
            <a:r>
              <a:rPr lang="en-US" dirty="0">
                <a:latin typeface="Arial" panose="020B0604020202020204" pitchFamily="34" charset="0"/>
                <a:ea typeface="Calibri" panose="020F0502020204030204" pitchFamily="34" charset="0"/>
                <a:cs typeface="Arial" panose="020B0604020202020204" pitchFamily="34" charset="0"/>
              </a:rPr>
              <a:t>Discrimination based on:</a:t>
            </a:r>
          </a:p>
          <a:p>
            <a:pPr marL="461963" lvl="1" indent="-230188">
              <a:lnSpc>
                <a:spcPct val="100000"/>
              </a:lnSpc>
              <a:spcBef>
                <a:spcPts val="0"/>
              </a:spcBef>
            </a:pPr>
            <a:r>
              <a:rPr lang="en-US" dirty="0">
                <a:latin typeface="Arial" panose="020B0604020202020204" pitchFamily="34" charset="0"/>
                <a:ea typeface="Calibri" panose="020F0502020204030204" pitchFamily="34" charset="0"/>
                <a:cs typeface="Arial" panose="020B0604020202020204" pitchFamily="34" charset="0"/>
              </a:rPr>
              <a:t>Sex stereotypes or characteristics</a:t>
            </a:r>
          </a:p>
          <a:p>
            <a:pPr marL="461963" lvl="1" indent="-230188">
              <a:lnSpc>
                <a:spcPct val="100000"/>
              </a:lnSpc>
              <a:spcBef>
                <a:spcPts val="0"/>
              </a:spcBef>
            </a:pPr>
            <a:r>
              <a:rPr lang="en-US" dirty="0">
                <a:latin typeface="Arial" panose="020B0604020202020204" pitchFamily="34" charset="0"/>
                <a:ea typeface="Calibri" panose="020F0502020204030204" pitchFamily="34" charset="0"/>
                <a:cs typeface="Arial" panose="020B0604020202020204" pitchFamily="34" charset="0"/>
              </a:rPr>
              <a:t>Pregnancy or related conditions</a:t>
            </a:r>
          </a:p>
          <a:p>
            <a:pPr marL="461963" lvl="1" indent="-230188">
              <a:lnSpc>
                <a:spcPct val="100000"/>
              </a:lnSpc>
              <a:spcBef>
                <a:spcPts val="0"/>
              </a:spcBef>
            </a:pPr>
            <a:r>
              <a:rPr lang="en-US" dirty="0">
                <a:latin typeface="Arial" panose="020B0604020202020204" pitchFamily="34" charset="0"/>
                <a:ea typeface="Calibri" panose="020F0502020204030204" pitchFamily="34" charset="0"/>
                <a:cs typeface="Arial" panose="020B0604020202020204" pitchFamily="34" charset="0"/>
              </a:rPr>
              <a:t>Sexual orientation or gender identity</a:t>
            </a:r>
          </a:p>
          <a:p>
            <a:pPr marL="461963" lvl="1" indent="-230188">
              <a:lnSpc>
                <a:spcPct val="100000"/>
              </a:lnSpc>
              <a:spcBef>
                <a:spcPts val="0"/>
              </a:spcBef>
            </a:pPr>
            <a:r>
              <a:rPr lang="en-US" dirty="0">
                <a:latin typeface="Arial" panose="020B0604020202020204" pitchFamily="34" charset="0"/>
                <a:ea typeface="Calibri" panose="020F0502020204030204" pitchFamily="34" charset="0"/>
                <a:cs typeface="Arial" panose="020B0604020202020204" pitchFamily="34" charset="0"/>
              </a:rPr>
              <a:t>Parental, family, or marital status</a:t>
            </a:r>
          </a:p>
          <a:p>
            <a:pPr marL="0" indent="0">
              <a:lnSpc>
                <a:spcPct val="100000"/>
              </a:lnSpc>
              <a:spcBef>
                <a:spcPts val="0"/>
              </a:spcBef>
              <a:buNone/>
            </a:pPr>
            <a:endParaRPr lang="en-US" sz="2800" dirty="0">
              <a:latin typeface="Arial" panose="020B0604020202020204" pitchFamily="34" charset="0"/>
              <a:ea typeface="Calibri" panose="020F0502020204030204" pitchFamily="34" charset="0"/>
              <a:cs typeface="Arial" panose="020B0604020202020204" pitchFamily="34" charset="0"/>
            </a:endParaRPr>
          </a:p>
          <a:p>
            <a:pPr>
              <a:lnSpc>
                <a:spcPct val="100000"/>
              </a:lnSpc>
              <a:spcBef>
                <a:spcPts val="0"/>
              </a:spcBef>
            </a:pPr>
            <a:r>
              <a:rPr lang="en-US" dirty="0">
                <a:latin typeface="Arial" panose="020B0604020202020204" pitchFamily="34" charset="0"/>
                <a:ea typeface="Calibri" panose="020F0502020204030204" pitchFamily="34" charset="0"/>
                <a:cs typeface="Arial" panose="020B0604020202020204" pitchFamily="34" charset="0"/>
              </a:rPr>
              <a:t>Retaliation</a:t>
            </a:r>
          </a:p>
        </p:txBody>
      </p:sp>
    </p:spTree>
    <p:extLst>
      <p:ext uri="{BB962C8B-B14F-4D97-AF65-F5344CB8AC3E}">
        <p14:creationId xmlns:p14="http://schemas.microsoft.com/office/powerpoint/2010/main" val="2909657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9FFBA6-4E15-7219-9C52-3468086D12FB}"/>
              </a:ext>
            </a:extLst>
          </p:cNvPr>
          <p:cNvSpPr>
            <a:spLocks noGrp="1"/>
          </p:cNvSpPr>
          <p:nvPr>
            <p:ph idx="1"/>
          </p:nvPr>
        </p:nvSpPr>
        <p:spPr>
          <a:xfrm>
            <a:off x="2174032" y="1180496"/>
            <a:ext cx="9181355" cy="5254755"/>
          </a:xfrm>
        </p:spPr>
        <p:txBody>
          <a:bodyPr>
            <a:normAutofit/>
          </a:bodyPr>
          <a:lstStyle/>
          <a:p>
            <a:pPr>
              <a:lnSpc>
                <a:spcPct val="100000"/>
              </a:lnSpc>
              <a:spcBef>
                <a:spcPts val="0"/>
              </a:spcBef>
              <a:spcAft>
                <a:spcPts val="600"/>
              </a:spcAft>
            </a:pPr>
            <a:r>
              <a:rPr lang="en-US" dirty="0">
                <a:latin typeface="Arial" panose="020B0604020202020204" pitchFamily="34" charset="0"/>
                <a:cs typeface="Arial" panose="020B0604020202020204" pitchFamily="34" charset="0"/>
              </a:rPr>
              <a:t>Expanded definition</a:t>
            </a:r>
          </a:p>
          <a:p>
            <a:pPr lvl="1"/>
            <a:r>
              <a:rPr lang="en-US" sz="2800" i="1" dirty="0">
                <a:effectLst/>
                <a:latin typeface="Arial" panose="020B0604020202020204" pitchFamily="34" charset="0"/>
                <a:ea typeface="Calibri" panose="020F0502020204030204" pitchFamily="34" charset="0"/>
                <a:cs typeface="Arial" panose="020B0604020202020204" pitchFamily="34" charset="0"/>
              </a:rPr>
              <a:t>“Unwelcome sex-based conduct that is sufficiently severe or pervasive, that, based on the totality of the circumstances and evaluated subjectively and objectively, denies or limits a person’s ability to participate in or benefit from the recipient’s education program or activity” </a:t>
            </a:r>
            <a:endParaRPr lang="en-US" i="1"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marL="231775" lvl="1"/>
            <a:r>
              <a:rPr lang="en-US" sz="3200" dirty="0">
                <a:latin typeface="Arial" panose="020B0604020202020204" pitchFamily="34" charset="0"/>
                <a:cs typeface="Arial" panose="020B0604020202020204" pitchFamily="34" charset="0"/>
              </a:rPr>
              <a:t>Current standard</a:t>
            </a:r>
          </a:p>
          <a:p>
            <a:pPr marL="682625" lvl="2"/>
            <a:r>
              <a:rPr lang="en-US" i="1" dirty="0">
                <a:latin typeface="Arial" panose="020B0604020202020204" pitchFamily="34" charset="0"/>
                <a:cs typeface="Arial" panose="020B0604020202020204" pitchFamily="34" charset="0"/>
              </a:rPr>
              <a:t>“Severe, pervasive, and objectively offensive”</a:t>
            </a:r>
          </a:p>
        </p:txBody>
      </p:sp>
      <p:sp>
        <p:nvSpPr>
          <p:cNvPr id="3" name="Title 2">
            <a:extLst>
              <a:ext uri="{FF2B5EF4-FFF2-40B4-BE49-F238E27FC236}">
                <a16:creationId xmlns:a16="http://schemas.microsoft.com/office/drawing/2014/main" id="{8813E0A5-154E-034E-E8DD-77629B7B6AF9}"/>
              </a:ext>
            </a:extLst>
          </p:cNvPr>
          <p:cNvSpPr>
            <a:spLocks noGrp="1"/>
          </p:cNvSpPr>
          <p:nvPr>
            <p:ph type="title"/>
          </p:nvPr>
        </p:nvSpPr>
        <p:spPr>
          <a:xfrm>
            <a:off x="2174031" y="451751"/>
            <a:ext cx="9181355" cy="728745"/>
          </a:xfrm>
        </p:spPr>
        <p:txBody>
          <a:bodyPr>
            <a:normAutofit/>
          </a:bodyPr>
          <a:lstStyle/>
          <a:p>
            <a:r>
              <a:rPr lang="en-US" sz="3600" b="1" dirty="0">
                <a:latin typeface="Arial" panose="020B0604020202020204" pitchFamily="34" charset="0"/>
                <a:cs typeface="Arial" panose="020B0604020202020204" pitchFamily="34" charset="0"/>
              </a:rPr>
              <a:t>Hostile Environment Harassment</a:t>
            </a:r>
          </a:p>
        </p:txBody>
      </p:sp>
      <p:cxnSp>
        <p:nvCxnSpPr>
          <p:cNvPr id="4" name="Straight Connector 3">
            <a:extLst>
              <a:ext uri="{FF2B5EF4-FFF2-40B4-BE49-F238E27FC236}">
                <a16:creationId xmlns:a16="http://schemas.microsoft.com/office/drawing/2014/main" id="{975586E0-F807-5CA1-0D2B-25C245E51ECA}"/>
              </a:ext>
            </a:extLst>
          </p:cNvPr>
          <p:cNvCxnSpPr>
            <a:cxnSpLocks/>
          </p:cNvCxnSpPr>
          <p:nvPr/>
        </p:nvCxnSpPr>
        <p:spPr>
          <a:xfrm>
            <a:off x="2174033" y="1071210"/>
            <a:ext cx="9268151"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8146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B5256DB-012E-6994-31DC-081D7A4DE3CA}"/>
              </a:ext>
            </a:extLst>
          </p:cNvPr>
          <p:cNvSpPr>
            <a:spLocks noGrp="1"/>
          </p:cNvSpPr>
          <p:nvPr>
            <p:ph idx="1"/>
          </p:nvPr>
        </p:nvSpPr>
        <p:spPr>
          <a:xfrm>
            <a:off x="2174032" y="1230738"/>
            <a:ext cx="9181355" cy="5254755"/>
          </a:xfrm>
        </p:spPr>
        <p:txBody>
          <a:bodyPr/>
          <a:lstStyle/>
          <a:p>
            <a:pPr marL="0" indent="0">
              <a:lnSpc>
                <a:spcPct val="100000"/>
              </a:lnSpc>
              <a:spcBef>
                <a:spcPts val="0"/>
              </a:spcBef>
              <a:buNone/>
            </a:pPr>
            <a:r>
              <a:rPr lang="en-US" dirty="0">
                <a:latin typeface="Arial" panose="020B0604020202020204" pitchFamily="34" charset="0"/>
                <a:cs typeface="Arial" panose="020B0604020202020204" pitchFamily="34" charset="0"/>
              </a:rPr>
              <a:t>In addition to the general prohibition, the NPRM:</a:t>
            </a:r>
          </a:p>
          <a:p>
            <a:pPr marL="461963" lvl="1">
              <a:lnSpc>
                <a:spcPct val="100000"/>
              </a:lnSpc>
              <a:spcBef>
                <a:spcPts val="600"/>
              </a:spcBef>
            </a:pPr>
            <a:r>
              <a:rPr lang="en-US" dirty="0">
                <a:latin typeface="Arial" panose="020B0604020202020204" pitchFamily="34" charset="0"/>
                <a:cs typeface="Arial" panose="020B0604020202020204" pitchFamily="34" charset="0"/>
              </a:rPr>
              <a:t>Would prohibit </a:t>
            </a:r>
            <a:r>
              <a:rPr lang="en-US" sz="2800" dirty="0">
                <a:effectLst/>
                <a:latin typeface="Arial" panose="020B0604020202020204" pitchFamily="34" charset="0"/>
                <a:ea typeface="Calibri" panose="020F0502020204030204" pitchFamily="34" charset="0"/>
                <a:cs typeface="Arial" panose="020B0604020202020204" pitchFamily="34" charset="0"/>
              </a:rPr>
              <a:t>differential treatment that causes “more than </a:t>
            </a:r>
            <a:r>
              <a:rPr lang="en-US" sz="2800" i="1" dirty="0">
                <a:effectLst/>
                <a:latin typeface="Arial" panose="020B0604020202020204" pitchFamily="34" charset="0"/>
                <a:ea typeface="Calibri" panose="020F0502020204030204" pitchFamily="34" charset="0"/>
                <a:cs typeface="Arial" panose="020B0604020202020204" pitchFamily="34" charset="0"/>
              </a:rPr>
              <a:t>de minimis </a:t>
            </a:r>
            <a:r>
              <a:rPr lang="en-US" sz="2800" dirty="0">
                <a:effectLst/>
                <a:latin typeface="Arial" panose="020B0604020202020204" pitchFamily="34" charset="0"/>
                <a:ea typeface="Calibri" panose="020F0502020204030204" pitchFamily="34" charset="0"/>
                <a:cs typeface="Arial" panose="020B0604020202020204" pitchFamily="34" charset="0"/>
              </a:rPr>
              <a:t>harm” in sex-segregated programs or activities</a:t>
            </a:r>
          </a:p>
          <a:p>
            <a:pPr marL="682625" lvl="2">
              <a:lnSpc>
                <a:spcPct val="100000"/>
              </a:lnSpc>
              <a:spcBef>
                <a:spcPts val="600"/>
              </a:spcBef>
            </a:pPr>
            <a:r>
              <a:rPr lang="en-US" dirty="0">
                <a:latin typeface="Arial" panose="020B0604020202020204" pitchFamily="34" charset="0"/>
                <a:ea typeface="Calibri" panose="020F0502020204030204" pitchFamily="34" charset="0"/>
                <a:cs typeface="Arial" panose="020B0604020202020204" pitchFamily="34" charset="0"/>
              </a:rPr>
              <a:t>Specifically references gender identity</a:t>
            </a:r>
            <a:endParaRPr lang="en-US" dirty="0">
              <a:effectLst/>
              <a:latin typeface="Arial" panose="020B0604020202020204" pitchFamily="34" charset="0"/>
              <a:ea typeface="Calibri" panose="020F0502020204030204" pitchFamily="34" charset="0"/>
              <a:cs typeface="Arial" panose="020B0604020202020204" pitchFamily="34" charset="0"/>
            </a:endParaRPr>
          </a:p>
          <a:p>
            <a:pPr marL="461963" lvl="1">
              <a:lnSpc>
                <a:spcPct val="100000"/>
              </a:lnSpc>
              <a:spcBef>
                <a:spcPts val="1200"/>
              </a:spcBef>
            </a:pPr>
            <a:endParaRPr lang="en-US" dirty="0">
              <a:latin typeface="Arial" panose="020B0604020202020204" pitchFamily="34" charset="0"/>
              <a:ea typeface="Calibri" panose="020F0502020204030204" pitchFamily="34" charset="0"/>
              <a:cs typeface="Arial" panose="020B0604020202020204" pitchFamily="34" charset="0"/>
            </a:endParaRPr>
          </a:p>
          <a:p>
            <a:pPr marL="461963" lvl="1">
              <a:lnSpc>
                <a:spcPct val="100000"/>
              </a:lnSpc>
              <a:spcBef>
                <a:spcPts val="1200"/>
              </a:spcBef>
            </a:pPr>
            <a:r>
              <a:rPr lang="en-US" dirty="0">
                <a:latin typeface="Arial" panose="020B0604020202020204" pitchFamily="34" charset="0"/>
                <a:ea typeface="Calibri" panose="020F0502020204030204" pitchFamily="34" charset="0"/>
                <a:cs typeface="Arial" panose="020B0604020202020204" pitchFamily="34" charset="0"/>
              </a:rPr>
              <a:t>Would not amend the regulations governing athletics</a:t>
            </a:r>
          </a:p>
          <a:p>
            <a:pPr marL="682625" lvl="2">
              <a:lnSpc>
                <a:spcPct val="100000"/>
              </a:lnSpc>
              <a:spcBef>
                <a:spcPts val="600"/>
              </a:spcBef>
            </a:pPr>
            <a:r>
              <a:rPr lang="en-US" dirty="0">
                <a:effectLst/>
                <a:latin typeface="Arial" panose="020B0604020202020204" pitchFamily="34" charset="0"/>
                <a:ea typeface="Calibri" panose="020F0502020204030204" pitchFamily="34" charset="0"/>
                <a:cs typeface="Arial" panose="020B0604020202020204" pitchFamily="34" charset="0"/>
              </a:rPr>
              <a:t>Separate rulemaking</a:t>
            </a:r>
            <a:r>
              <a:rPr lang="en-US" dirty="0">
                <a:latin typeface="Arial" panose="020B0604020202020204" pitchFamily="34" charset="0"/>
                <a:ea typeface="Calibri" panose="020F0502020204030204" pitchFamily="34" charset="0"/>
                <a:cs typeface="Arial" panose="020B0604020202020204" pitchFamily="34" charset="0"/>
              </a:rPr>
              <a:t> planned</a:t>
            </a:r>
            <a:endParaRPr lang="en-US" dirty="0">
              <a:effectLst/>
              <a:latin typeface="Arial" panose="020B0604020202020204" pitchFamily="34" charset="0"/>
              <a:ea typeface="Calibri" panose="020F050202020403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endParaRPr lang="en-US" dirty="0"/>
          </a:p>
        </p:txBody>
      </p:sp>
      <p:sp>
        <p:nvSpPr>
          <p:cNvPr id="3" name="Title 2">
            <a:extLst>
              <a:ext uri="{FF2B5EF4-FFF2-40B4-BE49-F238E27FC236}">
                <a16:creationId xmlns:a16="http://schemas.microsoft.com/office/drawing/2014/main" id="{22AB1C63-6DD6-E4C5-BE10-54142A930778}"/>
              </a:ext>
            </a:extLst>
          </p:cNvPr>
          <p:cNvSpPr>
            <a:spLocks noGrp="1"/>
          </p:cNvSpPr>
          <p:nvPr>
            <p:ph type="title"/>
          </p:nvPr>
        </p:nvSpPr>
        <p:spPr>
          <a:xfrm>
            <a:off x="2174031" y="422229"/>
            <a:ext cx="9181355" cy="728745"/>
          </a:xfrm>
        </p:spPr>
        <p:txBody>
          <a:bodyPr>
            <a:normAutofit/>
          </a:bodyPr>
          <a:lstStyle/>
          <a:p>
            <a:r>
              <a:rPr lang="en-US" sz="3600" b="1" dirty="0">
                <a:latin typeface="Arial" panose="020B0604020202020204" pitchFamily="34" charset="0"/>
                <a:cs typeface="Arial" panose="020B0604020202020204" pitchFamily="34" charset="0"/>
              </a:rPr>
              <a:t>Sexual Orientation &amp; Gender Identity</a:t>
            </a:r>
          </a:p>
        </p:txBody>
      </p:sp>
      <p:cxnSp>
        <p:nvCxnSpPr>
          <p:cNvPr id="4" name="Straight Connector 3">
            <a:extLst>
              <a:ext uri="{FF2B5EF4-FFF2-40B4-BE49-F238E27FC236}">
                <a16:creationId xmlns:a16="http://schemas.microsoft.com/office/drawing/2014/main" id="{5A37F8F3-8000-9AAE-D4DC-291B121C5B17}"/>
              </a:ext>
            </a:extLst>
          </p:cNvPr>
          <p:cNvCxnSpPr>
            <a:cxnSpLocks/>
          </p:cNvCxnSpPr>
          <p:nvPr/>
        </p:nvCxnSpPr>
        <p:spPr>
          <a:xfrm>
            <a:off x="2174033" y="1071210"/>
            <a:ext cx="9268151"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7676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C96567D-6874-7011-AF0D-FBD4582E863B}"/>
              </a:ext>
            </a:extLst>
          </p:cNvPr>
          <p:cNvSpPr>
            <a:spLocks noGrp="1"/>
          </p:cNvSpPr>
          <p:nvPr>
            <p:ph idx="1"/>
          </p:nvPr>
        </p:nvSpPr>
        <p:spPr>
          <a:xfrm>
            <a:off x="2174033" y="1310456"/>
            <a:ext cx="9181355" cy="5254755"/>
          </a:xfrm>
        </p:spPr>
        <p:txBody>
          <a:bodyPr>
            <a:normAutofit/>
          </a:bodyPr>
          <a:lstStyle/>
          <a:p>
            <a:pPr marL="0" indent="0">
              <a:lnSpc>
                <a:spcPct val="100000"/>
              </a:lnSpc>
              <a:spcBef>
                <a:spcPts val="0"/>
              </a:spcBef>
              <a:spcAft>
                <a:spcPts val="600"/>
              </a:spcAft>
              <a:buNone/>
            </a:pPr>
            <a:r>
              <a:rPr lang="en-US" dirty="0">
                <a:latin typeface="Arial" panose="020B0604020202020204" pitchFamily="34" charset="0"/>
                <a:cs typeface="Arial" panose="020B0604020202020204" pitchFamily="34" charset="0"/>
              </a:rPr>
              <a:t>NPRM would:</a:t>
            </a:r>
          </a:p>
          <a:p>
            <a:pPr marL="512763" lvl="1" indent="-225425">
              <a:lnSpc>
                <a:spcPct val="100000"/>
              </a:lnSpc>
              <a:spcBef>
                <a:spcPts val="0"/>
              </a:spcBef>
              <a:spcAft>
                <a:spcPts val="600"/>
              </a:spcAft>
            </a:pPr>
            <a:r>
              <a:rPr lang="en-US" dirty="0">
                <a:latin typeface="Arial" panose="020B0604020202020204" pitchFamily="34" charset="0"/>
                <a:cs typeface="Arial" panose="020B0604020202020204" pitchFamily="34" charset="0"/>
              </a:rPr>
              <a:t>Cover pregnancy, termination or lactation</a:t>
            </a:r>
          </a:p>
          <a:p>
            <a:pPr marL="512763" lvl="1" indent="-225425">
              <a:lnSpc>
                <a:spcPct val="100000"/>
              </a:lnSpc>
              <a:spcBef>
                <a:spcPts val="0"/>
              </a:spcBef>
              <a:spcAft>
                <a:spcPts val="600"/>
              </a:spcAft>
            </a:pPr>
            <a:r>
              <a:rPr lang="en-US" dirty="0">
                <a:latin typeface="Arial" panose="020B0604020202020204" pitchFamily="34" charset="0"/>
                <a:cs typeface="Arial" panose="020B0604020202020204" pitchFamily="34" charset="0"/>
              </a:rPr>
              <a:t>Require same treatment as other temporary disabilities</a:t>
            </a:r>
          </a:p>
          <a:p>
            <a:pPr marL="512763" lvl="1" indent="-225425">
              <a:lnSpc>
                <a:spcPct val="100000"/>
              </a:lnSpc>
              <a:spcBef>
                <a:spcPts val="0"/>
              </a:spcBef>
              <a:spcAft>
                <a:spcPts val="600"/>
              </a:spcAft>
            </a:pPr>
            <a:r>
              <a:rPr lang="en-US" dirty="0">
                <a:latin typeface="Arial" panose="020B0604020202020204" pitchFamily="34" charset="0"/>
                <a:cs typeface="Arial" panose="020B0604020202020204" pitchFamily="34" charset="0"/>
              </a:rPr>
              <a:t>Require reasonable modifications, including voluntary leave of absence</a:t>
            </a:r>
          </a:p>
          <a:p>
            <a:pPr marL="512763" lvl="1" indent="-225425">
              <a:lnSpc>
                <a:spcPct val="100000"/>
              </a:lnSpc>
              <a:spcBef>
                <a:spcPts val="0"/>
              </a:spcBef>
              <a:spcAft>
                <a:spcPts val="600"/>
              </a:spcAft>
            </a:pPr>
            <a:r>
              <a:rPr lang="en-US" dirty="0">
                <a:latin typeface="Arial" panose="020B0604020202020204" pitchFamily="34" charset="0"/>
                <a:cs typeface="Arial" panose="020B0604020202020204" pitchFamily="34" charset="0"/>
              </a:rPr>
              <a:t>Require notification of Title IX Coordinator</a:t>
            </a:r>
          </a:p>
          <a:p>
            <a:pPr marL="512763" lvl="1" indent="-225425">
              <a:lnSpc>
                <a:spcPct val="100000"/>
              </a:lnSpc>
              <a:spcBef>
                <a:spcPts val="0"/>
              </a:spcBef>
              <a:spcAft>
                <a:spcPts val="600"/>
              </a:spcAft>
            </a:pPr>
            <a:r>
              <a:rPr lang="en-US" dirty="0">
                <a:latin typeface="Arial" panose="020B0604020202020204" pitchFamily="34" charset="0"/>
                <a:cs typeface="Arial" panose="020B0604020202020204" pitchFamily="34" charset="0"/>
              </a:rPr>
              <a:t>Require clean and private lactation room</a:t>
            </a:r>
          </a:p>
          <a:p>
            <a:endParaRPr lang="en-US" dirty="0"/>
          </a:p>
        </p:txBody>
      </p:sp>
      <p:sp>
        <p:nvSpPr>
          <p:cNvPr id="3" name="Title 2">
            <a:extLst>
              <a:ext uri="{FF2B5EF4-FFF2-40B4-BE49-F238E27FC236}">
                <a16:creationId xmlns:a16="http://schemas.microsoft.com/office/drawing/2014/main" id="{B1B84404-DEA2-3A6D-268A-BF4B3C2D507D}"/>
              </a:ext>
            </a:extLst>
          </p:cNvPr>
          <p:cNvSpPr>
            <a:spLocks noGrp="1"/>
          </p:cNvSpPr>
          <p:nvPr>
            <p:ph type="title"/>
          </p:nvPr>
        </p:nvSpPr>
        <p:spPr>
          <a:xfrm>
            <a:off x="2174033" y="428938"/>
            <a:ext cx="9181355" cy="642272"/>
          </a:xfrm>
        </p:spPr>
        <p:txBody>
          <a:bodyPr>
            <a:normAutofit/>
          </a:bodyPr>
          <a:lstStyle/>
          <a:p>
            <a:r>
              <a:rPr lang="en-US" sz="3600" b="1" dirty="0">
                <a:latin typeface="Arial" panose="020B0604020202020204" pitchFamily="34" charset="0"/>
                <a:cs typeface="Arial" panose="020B0604020202020204" pitchFamily="34" charset="0"/>
              </a:rPr>
              <a:t>Pregnancy or Related Conditions</a:t>
            </a:r>
          </a:p>
        </p:txBody>
      </p:sp>
      <p:cxnSp>
        <p:nvCxnSpPr>
          <p:cNvPr id="4" name="Straight Connector 3">
            <a:extLst>
              <a:ext uri="{FF2B5EF4-FFF2-40B4-BE49-F238E27FC236}">
                <a16:creationId xmlns:a16="http://schemas.microsoft.com/office/drawing/2014/main" id="{9B60AF5A-4DCA-C059-56C0-C06165753DE2}"/>
              </a:ext>
            </a:extLst>
          </p:cNvPr>
          <p:cNvCxnSpPr>
            <a:cxnSpLocks/>
          </p:cNvCxnSpPr>
          <p:nvPr/>
        </p:nvCxnSpPr>
        <p:spPr>
          <a:xfrm>
            <a:off x="2174033" y="1071210"/>
            <a:ext cx="9268151"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3990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557537C-5563-96EF-08C6-F158E992EB30}"/>
              </a:ext>
            </a:extLst>
          </p:cNvPr>
          <p:cNvSpPr>
            <a:spLocks noGrp="1"/>
          </p:cNvSpPr>
          <p:nvPr>
            <p:ph idx="1"/>
          </p:nvPr>
        </p:nvSpPr>
        <p:spPr>
          <a:xfrm>
            <a:off x="2174033" y="1241929"/>
            <a:ext cx="9181355" cy="5254755"/>
          </a:xfrm>
        </p:spPr>
        <p:txBody>
          <a:bodyPr/>
          <a:lstStyle/>
          <a:p>
            <a:pPr marL="0" marR="0" indent="0">
              <a:lnSpc>
                <a:spcPct val="100000"/>
              </a:lnSpc>
              <a:spcBef>
                <a:spcPts val="0"/>
              </a:spcBef>
              <a:spcAft>
                <a:spcPts val="600"/>
              </a:spcAft>
              <a:buNone/>
            </a:pPr>
            <a:r>
              <a:rPr lang="en-US" sz="3200" dirty="0">
                <a:effectLst/>
                <a:latin typeface="Arial" panose="020B0604020202020204" pitchFamily="34" charset="0"/>
                <a:ea typeface="Calibri" panose="020F0502020204030204" pitchFamily="34" charset="0"/>
                <a:cs typeface="Arial" panose="020B0604020202020204" pitchFamily="34" charset="0"/>
              </a:rPr>
              <a:t>NPRM would:</a:t>
            </a:r>
          </a:p>
          <a:p>
            <a:pPr marL="457200" lvl="1">
              <a:lnSpc>
                <a:spcPct val="100000"/>
              </a:lnSpc>
              <a:spcBef>
                <a:spcPts val="0"/>
              </a:spcBef>
              <a:spcAft>
                <a:spcPts val="600"/>
              </a:spcAft>
            </a:pPr>
            <a:r>
              <a:rPr lang="en-US" dirty="0">
                <a:latin typeface="Arial" panose="020B0604020202020204" pitchFamily="34" charset="0"/>
                <a:ea typeface="Calibri" panose="020F0502020204030204" pitchFamily="34" charset="0"/>
                <a:cs typeface="Arial" panose="020B0604020202020204" pitchFamily="34" charset="0"/>
              </a:rPr>
              <a:t>C</a:t>
            </a:r>
            <a:r>
              <a:rPr lang="en-US" dirty="0">
                <a:effectLst/>
                <a:latin typeface="Arial" panose="020B0604020202020204" pitchFamily="34" charset="0"/>
                <a:ea typeface="Calibri" panose="020F0502020204030204" pitchFamily="34" charset="0"/>
                <a:cs typeface="Arial" panose="020B0604020202020204" pitchFamily="34" charset="0"/>
              </a:rPr>
              <a:t>larify current regulatory prohibitions</a:t>
            </a:r>
          </a:p>
          <a:p>
            <a:pPr marL="228600" lvl="1" indent="0">
              <a:lnSpc>
                <a:spcPct val="100000"/>
              </a:lnSpc>
              <a:spcBef>
                <a:spcPts val="0"/>
              </a:spcBef>
              <a:spcAft>
                <a:spcPts val="600"/>
              </a:spcAft>
              <a:buNone/>
            </a:pPr>
            <a:endParaRPr lang="en-US" dirty="0">
              <a:effectLst/>
              <a:latin typeface="Arial" panose="020B0604020202020204" pitchFamily="34" charset="0"/>
              <a:ea typeface="Calibri" panose="020F0502020204030204" pitchFamily="34" charset="0"/>
              <a:cs typeface="Arial" panose="020B0604020202020204" pitchFamily="34" charset="0"/>
            </a:endParaRPr>
          </a:p>
          <a:p>
            <a:pPr marL="457200" lvl="1">
              <a:lnSpc>
                <a:spcPct val="100000"/>
              </a:lnSpc>
              <a:spcBef>
                <a:spcPts val="0"/>
              </a:spcBef>
              <a:spcAft>
                <a:spcPts val="600"/>
              </a:spcAft>
            </a:pPr>
            <a:r>
              <a:rPr lang="en-US" dirty="0">
                <a:effectLst/>
                <a:latin typeface="Arial" panose="020B0604020202020204" pitchFamily="34" charset="0"/>
                <a:ea typeface="Calibri" panose="020F0502020204030204" pitchFamily="34" charset="0"/>
                <a:cs typeface="Arial" panose="020B0604020202020204" pitchFamily="34" charset="0"/>
              </a:rPr>
              <a:t>Prohibit pre-employment inquires regarding a job applicant’s marital status</a:t>
            </a:r>
          </a:p>
          <a:p>
            <a:endParaRPr lang="en-US" dirty="0"/>
          </a:p>
        </p:txBody>
      </p:sp>
      <p:sp>
        <p:nvSpPr>
          <p:cNvPr id="3" name="Title 2">
            <a:extLst>
              <a:ext uri="{FF2B5EF4-FFF2-40B4-BE49-F238E27FC236}">
                <a16:creationId xmlns:a16="http://schemas.microsoft.com/office/drawing/2014/main" id="{8457367F-84EA-9D41-8E23-D8E74830EC52}"/>
              </a:ext>
            </a:extLst>
          </p:cNvPr>
          <p:cNvSpPr>
            <a:spLocks noGrp="1"/>
          </p:cNvSpPr>
          <p:nvPr>
            <p:ph type="title"/>
          </p:nvPr>
        </p:nvSpPr>
        <p:spPr>
          <a:xfrm>
            <a:off x="2093647" y="427825"/>
            <a:ext cx="9181355" cy="728745"/>
          </a:xfrm>
        </p:spPr>
        <p:txBody>
          <a:bodyPr>
            <a:normAutofit/>
          </a:bodyPr>
          <a:lstStyle/>
          <a:p>
            <a:r>
              <a:rPr lang="en-US" sz="3600" b="1" dirty="0">
                <a:latin typeface="Arial" panose="020B0604020202020204" pitchFamily="34" charset="0"/>
                <a:cs typeface="Arial" panose="020B0604020202020204" pitchFamily="34" charset="0"/>
              </a:rPr>
              <a:t>Parental, Family or Marital Status</a:t>
            </a:r>
          </a:p>
        </p:txBody>
      </p:sp>
      <p:cxnSp>
        <p:nvCxnSpPr>
          <p:cNvPr id="4" name="Straight Connector 3">
            <a:extLst>
              <a:ext uri="{FF2B5EF4-FFF2-40B4-BE49-F238E27FC236}">
                <a16:creationId xmlns:a16="http://schemas.microsoft.com/office/drawing/2014/main" id="{82A06E42-DA57-E790-ED4A-42E1F735B73F}"/>
              </a:ext>
            </a:extLst>
          </p:cNvPr>
          <p:cNvCxnSpPr>
            <a:cxnSpLocks/>
          </p:cNvCxnSpPr>
          <p:nvPr/>
        </p:nvCxnSpPr>
        <p:spPr>
          <a:xfrm>
            <a:off x="2174033" y="1071210"/>
            <a:ext cx="9268151"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2124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88024C-B13A-0944-42F8-165D7EF865C9}"/>
              </a:ext>
            </a:extLst>
          </p:cNvPr>
          <p:cNvSpPr>
            <a:spLocks noGrp="1"/>
          </p:cNvSpPr>
          <p:nvPr>
            <p:ph idx="1"/>
          </p:nvPr>
        </p:nvSpPr>
        <p:spPr>
          <a:xfrm>
            <a:off x="2174032" y="1241929"/>
            <a:ext cx="9181355" cy="5254755"/>
          </a:xfrm>
        </p:spPr>
        <p:txBody>
          <a:bodyPr>
            <a:normAutofit/>
          </a:bodyPr>
          <a:lstStyle/>
          <a:p>
            <a:pPr marL="0" indent="0">
              <a:lnSpc>
                <a:spcPct val="100000"/>
              </a:lnSpc>
              <a:spcBef>
                <a:spcPts val="0"/>
              </a:spcBef>
              <a:spcAft>
                <a:spcPts val="600"/>
              </a:spcAft>
              <a:buNone/>
            </a:pPr>
            <a:r>
              <a:rPr lang="en-US" dirty="0">
                <a:latin typeface="Arial" panose="020B0604020202020204" pitchFamily="34" charset="0"/>
                <a:cs typeface="Arial" panose="020B0604020202020204" pitchFamily="34" charset="0"/>
              </a:rPr>
              <a:t>NPRM covers all sex discrimination in the program or activity, including conduct that:</a:t>
            </a:r>
          </a:p>
          <a:p>
            <a:pPr marL="573088" lvl="1" indent="-292100">
              <a:lnSpc>
                <a:spcPct val="100000"/>
              </a:lnSpc>
              <a:spcBef>
                <a:spcPts val="600"/>
              </a:spcBef>
            </a:pPr>
            <a:r>
              <a:rPr lang="en-US" dirty="0">
                <a:latin typeface="Arial" panose="020B0604020202020204" pitchFamily="34" charset="0"/>
                <a:ea typeface="Calibri" panose="020F0502020204030204" pitchFamily="34" charset="0"/>
                <a:cs typeface="Arial" panose="020B0604020202020204" pitchFamily="34" charset="0"/>
              </a:rPr>
              <a:t>O</a:t>
            </a:r>
            <a:r>
              <a:rPr lang="en-US" dirty="0">
                <a:effectLst/>
                <a:latin typeface="Arial" panose="020B0604020202020204" pitchFamily="34" charset="0"/>
                <a:ea typeface="Calibri" panose="020F0502020204030204" pitchFamily="34" charset="0"/>
                <a:cs typeface="Arial" panose="020B0604020202020204" pitchFamily="34" charset="0"/>
              </a:rPr>
              <a:t>ccurs in a building owned or controlled by an officially recognized student organization</a:t>
            </a:r>
          </a:p>
          <a:p>
            <a:pPr marL="280988" lvl="1" indent="0">
              <a:lnSpc>
                <a:spcPct val="100000"/>
              </a:lnSpc>
              <a:spcBef>
                <a:spcPts val="600"/>
              </a:spcBef>
              <a:buNone/>
            </a:pPr>
            <a:endParaRPr lang="en-US" dirty="0">
              <a:effectLst/>
              <a:latin typeface="Arial" panose="020B0604020202020204" pitchFamily="34" charset="0"/>
              <a:ea typeface="Calibri" panose="020F0502020204030204" pitchFamily="34" charset="0"/>
              <a:cs typeface="Arial" panose="020B0604020202020204" pitchFamily="34" charset="0"/>
            </a:endParaRPr>
          </a:p>
          <a:p>
            <a:pPr marL="573088" lvl="1" indent="-292100">
              <a:lnSpc>
                <a:spcPct val="100000"/>
              </a:lnSpc>
              <a:spcBef>
                <a:spcPts val="600"/>
              </a:spcBef>
            </a:pPr>
            <a:r>
              <a:rPr lang="en-US" dirty="0">
                <a:latin typeface="Arial" panose="020B0604020202020204" pitchFamily="34" charset="0"/>
                <a:cs typeface="Arial" panose="020B0604020202020204" pitchFamily="34" charset="0"/>
              </a:rPr>
              <a:t>Is subject to an institution’s disciplinary authority</a:t>
            </a:r>
          </a:p>
          <a:p>
            <a:pPr marL="280988" lvl="1" indent="0">
              <a:lnSpc>
                <a:spcPct val="100000"/>
              </a:lnSpc>
              <a:spcBef>
                <a:spcPts val="600"/>
              </a:spcBef>
              <a:buNone/>
            </a:pPr>
            <a:endParaRPr lang="en-US" dirty="0">
              <a:latin typeface="Arial" panose="020B0604020202020204" pitchFamily="34" charset="0"/>
              <a:cs typeface="Arial" panose="020B0604020202020204" pitchFamily="34" charset="0"/>
            </a:endParaRPr>
          </a:p>
          <a:p>
            <a:pPr marL="573088" lvl="1" indent="-292100">
              <a:lnSpc>
                <a:spcPct val="100000"/>
              </a:lnSpc>
              <a:spcBef>
                <a:spcPts val="600"/>
              </a:spcBef>
            </a:pPr>
            <a:r>
              <a:rPr lang="en-US" dirty="0">
                <a:latin typeface="Arial" panose="020B0604020202020204" pitchFamily="34" charset="0"/>
                <a:ea typeface="Calibri" panose="020F0502020204030204" pitchFamily="34" charset="0"/>
                <a:cs typeface="Arial" panose="020B0604020202020204" pitchFamily="34" charset="0"/>
              </a:rPr>
              <a:t>O</a:t>
            </a:r>
            <a:r>
              <a:rPr lang="en-US" dirty="0">
                <a:effectLst/>
                <a:latin typeface="Arial" panose="020B0604020202020204" pitchFamily="34" charset="0"/>
                <a:ea typeface="Calibri" panose="020F0502020204030204" pitchFamily="34" charset="0"/>
                <a:cs typeface="Arial" panose="020B0604020202020204" pitchFamily="34" charset="0"/>
              </a:rPr>
              <a:t>ccurs outside the educational program or activity or outside the </a:t>
            </a:r>
            <a:r>
              <a:rPr lang="en-US" dirty="0">
                <a:latin typeface="Arial" panose="020B0604020202020204" pitchFamily="34" charset="0"/>
                <a:ea typeface="Calibri" panose="020F0502020204030204" pitchFamily="34" charset="0"/>
                <a:cs typeface="Arial" panose="020B0604020202020204" pitchFamily="34" charset="0"/>
              </a:rPr>
              <a:t>U.</a:t>
            </a:r>
            <a:r>
              <a:rPr lang="en-US" dirty="0">
                <a:effectLst/>
                <a:latin typeface="Arial" panose="020B0604020202020204" pitchFamily="34" charset="0"/>
                <a:ea typeface="Calibri" panose="020F0502020204030204" pitchFamily="34" charset="0"/>
                <a:cs typeface="Arial" panose="020B0604020202020204" pitchFamily="34" charset="0"/>
              </a:rPr>
              <a:t>S. if it contributed to a hostile environment within the program or activity</a:t>
            </a:r>
            <a:endParaRPr lang="en-US"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40370834-3019-C85E-5B7F-960FEA212153}"/>
              </a:ext>
            </a:extLst>
          </p:cNvPr>
          <p:cNvSpPr>
            <a:spLocks noGrp="1"/>
          </p:cNvSpPr>
          <p:nvPr>
            <p:ph type="title"/>
          </p:nvPr>
        </p:nvSpPr>
        <p:spPr>
          <a:xfrm>
            <a:off x="2174033" y="361316"/>
            <a:ext cx="9181355" cy="728745"/>
          </a:xfrm>
        </p:spPr>
        <p:txBody>
          <a:bodyPr>
            <a:normAutofit/>
          </a:bodyPr>
          <a:lstStyle/>
          <a:p>
            <a:r>
              <a:rPr lang="en-US" sz="3600" b="1" dirty="0">
                <a:latin typeface="Arial" panose="020B0604020202020204" pitchFamily="34" charset="0"/>
                <a:cs typeface="Arial" panose="020B0604020202020204" pitchFamily="34" charset="0"/>
              </a:rPr>
              <a:t>Expanded Territory Covered</a:t>
            </a:r>
          </a:p>
        </p:txBody>
      </p:sp>
      <p:cxnSp>
        <p:nvCxnSpPr>
          <p:cNvPr id="4" name="Straight Connector 3">
            <a:extLst>
              <a:ext uri="{FF2B5EF4-FFF2-40B4-BE49-F238E27FC236}">
                <a16:creationId xmlns:a16="http://schemas.microsoft.com/office/drawing/2014/main" id="{0126C26C-5690-BC73-2AB4-01E7B4588845}"/>
              </a:ext>
            </a:extLst>
          </p:cNvPr>
          <p:cNvCxnSpPr>
            <a:cxnSpLocks/>
          </p:cNvCxnSpPr>
          <p:nvPr/>
        </p:nvCxnSpPr>
        <p:spPr>
          <a:xfrm>
            <a:off x="2174033" y="1071210"/>
            <a:ext cx="9268151"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43257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74033" y="456643"/>
            <a:ext cx="9181355" cy="728745"/>
          </a:xfrm>
        </p:spPr>
        <p:txBody>
          <a:bodyPr>
            <a:normAutofit/>
          </a:bodyPr>
          <a:lstStyle/>
          <a:p>
            <a:r>
              <a:rPr lang="en-US" sz="3600" b="1" dirty="0">
                <a:latin typeface="+mn-lt"/>
              </a:rPr>
              <a:t>Poll Questions</a:t>
            </a:r>
          </a:p>
        </p:txBody>
      </p:sp>
      <p:cxnSp>
        <p:nvCxnSpPr>
          <p:cNvPr id="5" name="Straight Connector 4"/>
          <p:cNvCxnSpPr/>
          <p:nvPr/>
        </p:nvCxnSpPr>
        <p:spPr>
          <a:xfrm flipV="1">
            <a:off x="2174033" y="1270963"/>
            <a:ext cx="9354948" cy="24835"/>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
        <p:nvSpPr>
          <p:cNvPr id="7" name="Content Placeholder 1"/>
          <p:cNvSpPr txBox="1">
            <a:spLocks/>
          </p:cNvSpPr>
          <p:nvPr/>
        </p:nvSpPr>
        <p:spPr>
          <a:xfrm>
            <a:off x="27231" y="1090152"/>
            <a:ext cx="3946418" cy="107852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100000"/>
              </a:lnSpc>
              <a:spcBef>
                <a:spcPts val="0"/>
              </a:spcBef>
              <a:buFont typeface="Arial" panose="020B0604020202020204" pitchFamily="34" charset="0"/>
              <a:buNone/>
            </a:pPr>
            <a:endParaRPr lang="en-US" dirty="0"/>
          </a:p>
        </p:txBody>
      </p:sp>
      <p:sp>
        <p:nvSpPr>
          <p:cNvPr id="8" name="Content Placeholder 1"/>
          <p:cNvSpPr txBox="1">
            <a:spLocks/>
          </p:cNvSpPr>
          <p:nvPr/>
        </p:nvSpPr>
        <p:spPr>
          <a:xfrm>
            <a:off x="2174033" y="1555412"/>
            <a:ext cx="9583509" cy="418082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b="1" dirty="0"/>
              <a:t>Are you worried about the expanded coverage?</a:t>
            </a:r>
          </a:p>
          <a:p>
            <a:pPr marL="0" indent="0">
              <a:buNone/>
            </a:pPr>
            <a:endParaRPr lang="en-US" b="1" dirty="0"/>
          </a:p>
          <a:p>
            <a:pPr>
              <a:lnSpc>
                <a:spcPct val="100000"/>
              </a:lnSpc>
              <a:spcBef>
                <a:spcPts val="0"/>
              </a:spcBef>
            </a:pPr>
            <a:r>
              <a:rPr lang="en-US" dirty="0"/>
              <a:t>Yes/No</a:t>
            </a:r>
          </a:p>
          <a:p>
            <a:pPr>
              <a:lnSpc>
                <a:spcPct val="100000"/>
              </a:lnSpc>
              <a:spcBef>
                <a:spcPts val="0"/>
              </a:spcBef>
            </a:pPr>
            <a:endParaRPr lang="en-US"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b="1" dirty="0">
                <a:effectLst/>
                <a:latin typeface="Calibri" panose="020F0502020204030204" pitchFamily="34" charset="0"/>
                <a:ea typeface="Calibri" panose="020F0502020204030204" pitchFamily="34" charset="0"/>
              </a:rPr>
              <a:t>Based on your initial impressions, do you think the NPRM would mark an improvement over the current regulations?</a:t>
            </a:r>
          </a:p>
          <a:p>
            <a:pPr marL="0" indent="0">
              <a:lnSpc>
                <a:spcPct val="100000"/>
              </a:lnSpc>
              <a:spcBef>
                <a:spcPts val="0"/>
              </a:spcBef>
              <a:buNone/>
            </a:pPr>
            <a:endParaRPr lang="en-US" b="1" dirty="0">
              <a:effectLst/>
              <a:latin typeface="Calibri" panose="020F0502020204030204" pitchFamily="34" charset="0"/>
              <a:ea typeface="Calibri" panose="020F0502020204030204" pitchFamily="34" charset="0"/>
            </a:endParaRPr>
          </a:p>
          <a:p>
            <a:pPr>
              <a:lnSpc>
                <a:spcPct val="100000"/>
              </a:lnSpc>
              <a:spcBef>
                <a:spcPts val="0"/>
              </a:spcBef>
            </a:pPr>
            <a:r>
              <a:rPr lang="en-US" dirty="0">
                <a:cs typeface="Times New Roman" panose="02020603050405020304" pitchFamily="18" charset="0"/>
              </a:rPr>
              <a:t>Yes/No</a:t>
            </a:r>
          </a:p>
          <a:p>
            <a:pPr>
              <a:lnSpc>
                <a:spcPct val="100000"/>
              </a:lnSpc>
              <a:spcBef>
                <a:spcPts val="0"/>
              </a:spcBef>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8642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clrChange>
              <a:clrFrom>
                <a:srgbClr val="002653"/>
              </a:clrFrom>
              <a:clrTo>
                <a:srgbClr val="002653">
                  <a:alpha val="0"/>
                </a:srgbClr>
              </a:clrTo>
            </a:clrChange>
            <a:extLst>
              <a:ext uri="{28A0092B-C50C-407E-A947-70E740481C1C}">
                <a14:useLocalDpi xmlns:a14="http://schemas.microsoft.com/office/drawing/2010/main" val="0"/>
              </a:ext>
            </a:extLst>
          </a:blip>
          <a:stretch>
            <a:fillRect/>
          </a:stretch>
        </p:blipFill>
        <p:spPr>
          <a:xfrm>
            <a:off x="1104400" y="1493436"/>
            <a:ext cx="2077784" cy="494956"/>
          </a:xfrm>
          <a:prstGeom prst="rect">
            <a:avLst/>
          </a:prstGeom>
        </p:spPr>
      </p:pic>
      <p:sp>
        <p:nvSpPr>
          <p:cNvPr id="9" name="TextBox 8"/>
          <p:cNvSpPr txBox="1"/>
          <p:nvPr/>
        </p:nvSpPr>
        <p:spPr>
          <a:xfrm>
            <a:off x="7318163" y="6224085"/>
            <a:ext cx="4484772" cy="400110"/>
          </a:xfrm>
          <a:prstGeom prst="rect">
            <a:avLst/>
          </a:prstGeom>
          <a:noFill/>
        </p:spPr>
        <p:txBody>
          <a:bodyPr wrap="square" rtlCol="0">
            <a:spAutoFit/>
          </a:bodyPr>
          <a:lstStyle/>
          <a:p>
            <a:pPr algn="r"/>
            <a:r>
              <a:rPr lang="en-US" sz="20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July 13, 2022</a:t>
            </a:r>
          </a:p>
        </p:txBody>
      </p:sp>
      <p:cxnSp>
        <p:nvCxnSpPr>
          <p:cNvPr id="11" name="Straight Connector 10"/>
          <p:cNvCxnSpPr/>
          <p:nvPr/>
        </p:nvCxnSpPr>
        <p:spPr>
          <a:xfrm>
            <a:off x="1104400" y="3168325"/>
            <a:ext cx="9496425" cy="14131"/>
          </a:xfrm>
          <a:prstGeom prst="line">
            <a:avLst/>
          </a:prstGeom>
          <a:ln w="5715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itle 1"/>
          <p:cNvSpPr txBox="1">
            <a:spLocks/>
          </p:cNvSpPr>
          <p:nvPr/>
        </p:nvSpPr>
        <p:spPr>
          <a:xfrm>
            <a:off x="1104400" y="2378992"/>
            <a:ext cx="9930745" cy="70880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Procedural Obligations</a:t>
            </a:r>
          </a:p>
        </p:txBody>
      </p:sp>
      <p:sp>
        <p:nvSpPr>
          <p:cNvPr id="7" name="TextBox 6"/>
          <p:cNvSpPr txBox="1"/>
          <p:nvPr/>
        </p:nvSpPr>
        <p:spPr>
          <a:xfrm>
            <a:off x="1104400" y="2871705"/>
            <a:ext cx="10903527" cy="1446550"/>
          </a:xfrm>
          <a:prstGeom prst="rect">
            <a:avLst/>
          </a:prstGeom>
          <a:noFill/>
        </p:spPr>
        <p:txBody>
          <a:bodyPr wrap="square" rtlCol="0">
            <a:spAutoFit/>
          </a:bodyPr>
          <a:lstStyle/>
          <a:p>
            <a:endParaRPr lang="en-US" sz="2800" b="1" dirty="0">
              <a:effectLst>
                <a:outerShdw blurRad="38100" dist="38100" dir="2700000" algn="tl">
                  <a:srgbClr val="000000">
                    <a:alpha val="43137"/>
                  </a:srgbClr>
                </a:outerShdw>
              </a:effectLst>
              <a:latin typeface="+mj-lt"/>
            </a:endParaRPr>
          </a:p>
          <a:p>
            <a:endParaRPr lang="en-US" sz="3200" dirty="0">
              <a:effectLst>
                <a:outerShdw blurRad="38100" dist="38100" dir="2700000" algn="tl">
                  <a:srgbClr val="000000">
                    <a:alpha val="43137"/>
                  </a:srgbClr>
                </a:outerShdw>
              </a:effectLst>
              <a:latin typeface="+mj-lt"/>
            </a:endParaRPr>
          </a:p>
          <a:p>
            <a:endParaRPr lang="en-US" sz="28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41877216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3800B6-C4C3-447F-904F-BB99BB40142A}"/>
              </a:ext>
            </a:extLst>
          </p:cNvPr>
          <p:cNvSpPr>
            <a:spLocks noGrp="1"/>
          </p:cNvSpPr>
          <p:nvPr>
            <p:ph idx="1"/>
          </p:nvPr>
        </p:nvSpPr>
        <p:spPr>
          <a:xfrm>
            <a:off x="2174033" y="1226671"/>
            <a:ext cx="9181355" cy="963869"/>
          </a:xfrm>
        </p:spPr>
        <p:txBody>
          <a:bodyPr>
            <a:normAutofit lnSpcReduction="10000"/>
          </a:bodyPr>
          <a:lstStyle/>
          <a:p>
            <a:pPr marL="0" indent="0">
              <a:buNone/>
            </a:pPr>
            <a:r>
              <a:rPr lang="en-US" dirty="0">
                <a:latin typeface="Arial" panose="020B0604020202020204" pitchFamily="34" charset="0"/>
                <a:cs typeface="Arial" panose="020B0604020202020204" pitchFamily="34" charset="0"/>
              </a:rPr>
              <a:t>NPRM details numerous procedural obligations </a:t>
            </a:r>
            <a:r>
              <a:rPr lang="en-US" sz="3500" dirty="0">
                <a:latin typeface="Arial" panose="020B0604020202020204" pitchFamily="34" charset="0"/>
                <a:cs typeface="Arial" panose="020B0604020202020204" pitchFamily="34" charset="0"/>
              </a:rPr>
              <a:t>regarding</a:t>
            </a:r>
            <a:r>
              <a:rPr lang="en-US" dirty="0">
                <a:latin typeface="Arial" panose="020B0604020202020204" pitchFamily="34" charset="0"/>
                <a:cs typeface="Arial" panose="020B0604020202020204" pitchFamily="34" charset="0"/>
              </a:rPr>
              <a:t>:</a:t>
            </a:r>
          </a:p>
          <a:p>
            <a:endParaRPr lang="en-US" dirty="0"/>
          </a:p>
        </p:txBody>
      </p:sp>
      <p:sp>
        <p:nvSpPr>
          <p:cNvPr id="3" name="Title 2">
            <a:extLst>
              <a:ext uri="{FF2B5EF4-FFF2-40B4-BE49-F238E27FC236}">
                <a16:creationId xmlns:a16="http://schemas.microsoft.com/office/drawing/2014/main" id="{537DECA0-3329-1800-850F-6586A0170F8D}"/>
              </a:ext>
            </a:extLst>
          </p:cNvPr>
          <p:cNvSpPr>
            <a:spLocks noGrp="1"/>
          </p:cNvSpPr>
          <p:nvPr>
            <p:ph type="title"/>
          </p:nvPr>
        </p:nvSpPr>
        <p:spPr>
          <a:xfrm>
            <a:off x="2174033" y="399284"/>
            <a:ext cx="9181355" cy="728745"/>
          </a:xfrm>
        </p:spPr>
        <p:txBody>
          <a:bodyPr>
            <a:normAutofit/>
          </a:bodyPr>
          <a:lstStyle/>
          <a:p>
            <a:r>
              <a:rPr lang="en-US" sz="3600" b="1" dirty="0">
                <a:latin typeface="Arial" panose="020B0604020202020204" pitchFamily="34" charset="0"/>
                <a:cs typeface="Arial" panose="020B0604020202020204" pitchFamily="34" charset="0"/>
              </a:rPr>
              <a:t>Procedural Obligations</a:t>
            </a:r>
          </a:p>
        </p:txBody>
      </p:sp>
      <p:cxnSp>
        <p:nvCxnSpPr>
          <p:cNvPr id="4" name="Straight Connector 3">
            <a:extLst>
              <a:ext uri="{FF2B5EF4-FFF2-40B4-BE49-F238E27FC236}">
                <a16:creationId xmlns:a16="http://schemas.microsoft.com/office/drawing/2014/main" id="{0E7B0646-0D1D-A005-A6E2-EC299F4702FB}"/>
              </a:ext>
            </a:extLst>
          </p:cNvPr>
          <p:cNvCxnSpPr>
            <a:cxnSpLocks/>
          </p:cNvCxnSpPr>
          <p:nvPr/>
        </p:nvCxnSpPr>
        <p:spPr>
          <a:xfrm>
            <a:off x="2174033" y="1071210"/>
            <a:ext cx="9268151"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4D6A47B2-16B5-ED83-B537-9742985EB449}"/>
              </a:ext>
            </a:extLst>
          </p:cNvPr>
          <p:cNvSpPr txBox="1"/>
          <p:nvPr/>
        </p:nvSpPr>
        <p:spPr>
          <a:xfrm>
            <a:off x="2174032" y="2190541"/>
            <a:ext cx="4729185" cy="4401205"/>
          </a:xfrm>
          <a:prstGeom prst="rect">
            <a:avLst/>
          </a:prstGeom>
          <a:noFill/>
        </p:spPr>
        <p:txBody>
          <a:bodyPr wrap="square" rtlCol="0">
            <a:spAutoFit/>
          </a:bodyPr>
          <a:lstStyle/>
          <a:p>
            <a:pPr marL="231775" lvl="1" indent="-225425">
              <a:buFont typeface="Arial" panose="020B0604020202020204" pitchFamily="34" charset="0"/>
              <a:buChar char="•"/>
            </a:pPr>
            <a:r>
              <a:rPr lang="en-US" sz="2800" dirty="0">
                <a:latin typeface="Arial" panose="020B0604020202020204" pitchFamily="34" charset="0"/>
                <a:cs typeface="Arial" panose="020B0604020202020204" pitchFamily="34" charset="0"/>
              </a:rPr>
              <a:t>Title IX Coordinator duties</a:t>
            </a:r>
          </a:p>
          <a:p>
            <a:pPr marL="231775" lvl="1" indent="-225425">
              <a:buFont typeface="Arial" panose="020B0604020202020204" pitchFamily="34" charset="0"/>
              <a:buChar char="•"/>
            </a:pPr>
            <a:r>
              <a:rPr lang="en-US" sz="2800" dirty="0">
                <a:latin typeface="Arial" panose="020B0604020202020204" pitchFamily="34" charset="0"/>
                <a:cs typeface="Arial" panose="020B0604020202020204" pitchFamily="34" charset="0"/>
              </a:rPr>
              <a:t>Supportive measures</a:t>
            </a:r>
          </a:p>
          <a:p>
            <a:pPr marL="231775" lvl="1" indent="-225425">
              <a:buFont typeface="Arial" panose="020B0604020202020204" pitchFamily="34" charset="0"/>
              <a:buChar char="•"/>
            </a:pPr>
            <a:r>
              <a:rPr lang="en-US" sz="2800" dirty="0">
                <a:latin typeface="Arial" panose="020B0604020202020204" pitchFamily="34" charset="0"/>
                <a:cs typeface="Arial" panose="020B0604020202020204" pitchFamily="34" charset="0"/>
              </a:rPr>
              <a:t>Confidentiality</a:t>
            </a:r>
          </a:p>
          <a:p>
            <a:pPr marL="231775" lvl="1" indent="-225425">
              <a:buFont typeface="Arial" panose="020B0604020202020204" pitchFamily="34" charset="0"/>
              <a:buChar char="•"/>
            </a:pPr>
            <a:r>
              <a:rPr lang="en-US" sz="2800" dirty="0">
                <a:latin typeface="Arial" panose="020B0604020202020204" pitchFamily="34" charset="0"/>
                <a:cs typeface="Arial" panose="020B0604020202020204" pitchFamily="34" charset="0"/>
              </a:rPr>
              <a:t>Nondiscrimination policy</a:t>
            </a:r>
          </a:p>
          <a:p>
            <a:pPr marL="231775" lvl="1" indent="-225425">
              <a:buFont typeface="Arial" panose="020B0604020202020204" pitchFamily="34" charset="0"/>
              <a:buChar char="•"/>
            </a:pPr>
            <a:r>
              <a:rPr lang="en-US" sz="2800" dirty="0">
                <a:latin typeface="Arial" panose="020B0604020202020204" pitchFamily="34" charset="0"/>
                <a:cs typeface="Arial" panose="020B0604020202020204" pitchFamily="34" charset="0"/>
              </a:rPr>
              <a:t>Training</a:t>
            </a:r>
          </a:p>
          <a:p>
            <a:pPr marL="231775" lvl="1" indent="-225425">
              <a:buFont typeface="Arial" panose="020B0604020202020204" pitchFamily="34" charset="0"/>
              <a:buChar char="•"/>
            </a:pPr>
            <a:r>
              <a:rPr lang="en-US" sz="2800" dirty="0">
                <a:latin typeface="Arial" panose="020B0604020202020204" pitchFamily="34" charset="0"/>
                <a:cs typeface="Arial" panose="020B0604020202020204" pitchFamily="34" charset="0"/>
              </a:rPr>
              <a:t>Informal resolution</a:t>
            </a:r>
          </a:p>
          <a:p>
            <a:pPr marL="231775" lvl="1" indent="-225425">
              <a:buFont typeface="Arial" panose="020B0604020202020204" pitchFamily="34" charset="0"/>
              <a:buChar char="•"/>
            </a:pPr>
            <a:r>
              <a:rPr lang="en-US" sz="2800" dirty="0">
                <a:latin typeface="Arial" panose="020B0604020202020204" pitchFamily="34" charset="0"/>
                <a:cs typeface="Arial" panose="020B0604020202020204" pitchFamily="34" charset="0"/>
              </a:rPr>
              <a:t>General grievance procedures</a:t>
            </a:r>
          </a:p>
          <a:p>
            <a:pPr marL="231775" lvl="1" indent="-225425">
              <a:buFont typeface="Arial" panose="020B0604020202020204" pitchFamily="34" charset="0"/>
              <a:buChar char="•"/>
            </a:pPr>
            <a:r>
              <a:rPr lang="en-US" sz="2800" dirty="0">
                <a:latin typeface="Arial" panose="020B0604020202020204" pitchFamily="34" charset="0"/>
                <a:cs typeface="Arial" panose="020B0604020202020204" pitchFamily="34" charset="0"/>
              </a:rPr>
              <a:t>Notice</a:t>
            </a:r>
          </a:p>
          <a:p>
            <a:pPr marL="231775" lvl="1" indent="-225425">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F7B443F1-6E5A-1EE3-23D5-F101B769259A}"/>
              </a:ext>
            </a:extLst>
          </p:cNvPr>
          <p:cNvSpPr txBox="1"/>
          <p:nvPr/>
        </p:nvSpPr>
        <p:spPr>
          <a:xfrm>
            <a:off x="6903217" y="2190541"/>
            <a:ext cx="4729185" cy="3970318"/>
          </a:xfrm>
          <a:prstGeom prst="rect">
            <a:avLst/>
          </a:prstGeom>
          <a:noFill/>
        </p:spPr>
        <p:txBody>
          <a:bodyPr wrap="square" rtlCol="0">
            <a:spAutoFit/>
          </a:bodyPr>
          <a:lstStyle/>
          <a:p>
            <a:pPr marL="231775" lvl="1" indent="-231775">
              <a:buFont typeface="Arial" panose="020B0604020202020204" pitchFamily="34" charset="0"/>
              <a:buChar char="•"/>
            </a:pPr>
            <a:r>
              <a:rPr lang="en-US" sz="2800" dirty="0">
                <a:latin typeface="Arial" panose="020B0604020202020204" pitchFamily="34" charset="0"/>
                <a:cs typeface="Arial" panose="020B0604020202020204" pitchFamily="34" charset="0"/>
              </a:rPr>
              <a:t>Dismissal of complaints</a:t>
            </a:r>
          </a:p>
          <a:p>
            <a:pPr marL="231775" lvl="1" indent="-231775">
              <a:buFont typeface="Arial" panose="020B0604020202020204" pitchFamily="34" charset="0"/>
              <a:buChar char="•"/>
            </a:pPr>
            <a:r>
              <a:rPr lang="en-US" sz="2800" dirty="0">
                <a:latin typeface="Arial" panose="020B0604020202020204" pitchFamily="34" charset="0"/>
                <a:cs typeface="Arial" panose="020B0604020202020204" pitchFamily="34" charset="0"/>
              </a:rPr>
              <a:t>Investigation</a:t>
            </a:r>
          </a:p>
          <a:p>
            <a:pPr marL="231775" lvl="1" indent="-231775">
              <a:buFont typeface="Arial" panose="020B0604020202020204" pitchFamily="34" charset="0"/>
              <a:buChar char="•"/>
            </a:pPr>
            <a:r>
              <a:rPr lang="en-US" sz="2800" dirty="0">
                <a:latin typeface="Arial" panose="020B0604020202020204" pitchFamily="34" charset="0"/>
                <a:cs typeface="Arial" panose="020B0604020202020204" pitchFamily="34" charset="0"/>
              </a:rPr>
              <a:t>Assessing credibility</a:t>
            </a:r>
          </a:p>
          <a:p>
            <a:pPr marL="231775" lvl="1" indent="-231775">
              <a:buFont typeface="Arial" panose="020B0604020202020204" pitchFamily="34" charset="0"/>
              <a:buChar char="•"/>
            </a:pPr>
            <a:r>
              <a:rPr lang="en-US" sz="2800" dirty="0">
                <a:latin typeface="Arial" panose="020B0604020202020204" pitchFamily="34" charset="0"/>
                <a:cs typeface="Arial" panose="020B0604020202020204" pitchFamily="34" charset="0"/>
              </a:rPr>
              <a:t>Sexual harassment grievance procedures</a:t>
            </a:r>
          </a:p>
          <a:p>
            <a:pPr marL="231775" lvl="1" indent="-231775">
              <a:buFont typeface="Arial" panose="020B0604020202020204" pitchFamily="34" charset="0"/>
              <a:buChar char="•"/>
            </a:pPr>
            <a:r>
              <a:rPr lang="en-US" sz="2800" dirty="0">
                <a:latin typeface="Arial" panose="020B0604020202020204" pitchFamily="34" charset="0"/>
                <a:cs typeface="Arial" panose="020B0604020202020204" pitchFamily="34" charset="0"/>
              </a:rPr>
              <a:t>Evidence</a:t>
            </a:r>
          </a:p>
          <a:p>
            <a:pPr marL="231775" lvl="1" indent="-231775">
              <a:buFont typeface="Arial" panose="020B0604020202020204" pitchFamily="34" charset="0"/>
              <a:buChar char="•"/>
            </a:pPr>
            <a:r>
              <a:rPr lang="en-US" sz="2800" dirty="0">
                <a:latin typeface="Arial" panose="020B0604020202020204" pitchFamily="34" charset="0"/>
                <a:cs typeface="Arial" panose="020B0604020202020204" pitchFamily="34" charset="0"/>
              </a:rPr>
              <a:t>Hearings</a:t>
            </a:r>
          </a:p>
          <a:p>
            <a:pPr marL="231775" lvl="1" indent="-231775">
              <a:buFont typeface="Arial" panose="020B0604020202020204" pitchFamily="34" charset="0"/>
              <a:buChar char="•"/>
            </a:pPr>
            <a:r>
              <a:rPr lang="en-US" sz="2800" dirty="0">
                <a:latin typeface="Arial" panose="020B0604020202020204" pitchFamily="34" charset="0"/>
                <a:cs typeface="Arial" panose="020B0604020202020204" pitchFamily="34" charset="0"/>
              </a:rPr>
              <a:t>Appeals</a:t>
            </a:r>
          </a:p>
          <a:p>
            <a:pPr marL="231775" lvl="1" indent="-231775">
              <a:buFont typeface="Arial" panose="020B0604020202020204" pitchFamily="34" charset="0"/>
              <a:buChar char="•"/>
            </a:pPr>
            <a:r>
              <a:rPr lang="en-US" sz="2800" dirty="0">
                <a:latin typeface="Arial" panose="020B0604020202020204" pitchFamily="34" charset="0"/>
                <a:cs typeface="Arial" panose="020B0604020202020204" pitchFamily="34" charset="0"/>
              </a:rPr>
              <a:t>Enforcement</a:t>
            </a:r>
          </a:p>
        </p:txBody>
      </p:sp>
    </p:spTree>
    <p:extLst>
      <p:ext uri="{BB962C8B-B14F-4D97-AF65-F5344CB8AC3E}">
        <p14:creationId xmlns:p14="http://schemas.microsoft.com/office/powerpoint/2010/main" val="2047814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60829" y="1337788"/>
            <a:ext cx="9181355" cy="4529612"/>
          </a:xfrm>
        </p:spPr>
        <p:txBody>
          <a:bodyPr>
            <a:normAutofit lnSpcReduction="10000"/>
          </a:bodyPr>
          <a:lstStyle/>
          <a:p>
            <a:pPr marL="514350" indent="-514350">
              <a:lnSpc>
                <a:spcPct val="100000"/>
              </a:lnSpc>
              <a:spcBef>
                <a:spcPts val="0"/>
              </a:spcBef>
              <a:spcAft>
                <a:spcPts val="600"/>
              </a:spcAft>
              <a:buFont typeface="+mj-lt"/>
              <a:buAutoNum type="arabicPeriod"/>
            </a:pPr>
            <a:r>
              <a:rPr lang="en-US" dirty="0">
                <a:latin typeface="Arial" panose="020B0604020202020204" pitchFamily="34" charset="0"/>
                <a:cs typeface="Arial" panose="020B0604020202020204" pitchFamily="34" charset="0"/>
              </a:rPr>
              <a:t>Welcome</a:t>
            </a:r>
          </a:p>
          <a:p>
            <a:pPr marL="514350" indent="-514350">
              <a:lnSpc>
                <a:spcPct val="100000"/>
              </a:lnSpc>
              <a:spcBef>
                <a:spcPts val="0"/>
              </a:spcBef>
              <a:spcAft>
                <a:spcPts val="600"/>
              </a:spcAft>
              <a:buFont typeface="+mj-lt"/>
              <a:buAutoNum type="arabicPeriod"/>
            </a:pPr>
            <a:r>
              <a:rPr lang="en-US" dirty="0">
                <a:latin typeface="Arial" panose="020B0604020202020204" pitchFamily="34" charset="0"/>
                <a:cs typeface="Arial" panose="020B0604020202020204" pitchFamily="34" charset="0"/>
              </a:rPr>
              <a:t>How Did We Get Here?</a:t>
            </a:r>
          </a:p>
          <a:p>
            <a:pPr marL="514350" indent="-514350">
              <a:lnSpc>
                <a:spcPct val="100000"/>
              </a:lnSpc>
              <a:spcBef>
                <a:spcPts val="0"/>
              </a:spcBef>
              <a:spcAft>
                <a:spcPts val="600"/>
              </a:spcAft>
              <a:buFont typeface="+mj-lt"/>
              <a:buAutoNum type="arabicPeriod"/>
            </a:pPr>
            <a:r>
              <a:rPr lang="en-US" dirty="0">
                <a:latin typeface="Arial" panose="020B0604020202020204" pitchFamily="34" charset="0"/>
                <a:cs typeface="Arial" panose="020B0604020202020204" pitchFamily="34" charset="0"/>
              </a:rPr>
              <a:t>Behind the Scenes</a:t>
            </a:r>
          </a:p>
          <a:p>
            <a:pPr marL="514350" indent="-514350">
              <a:lnSpc>
                <a:spcPct val="100000"/>
              </a:lnSpc>
              <a:spcBef>
                <a:spcPts val="0"/>
              </a:spcBef>
              <a:spcAft>
                <a:spcPts val="600"/>
              </a:spcAft>
              <a:buFont typeface="+mj-lt"/>
              <a:buAutoNum type="arabicPeriod"/>
            </a:pPr>
            <a:r>
              <a:rPr lang="en-US" dirty="0">
                <a:latin typeface="Arial" panose="020B0604020202020204" pitchFamily="34" charset="0"/>
                <a:cs typeface="Arial" panose="020B0604020202020204" pitchFamily="34" charset="0"/>
              </a:rPr>
              <a:t>Overview of NPRM</a:t>
            </a:r>
          </a:p>
          <a:p>
            <a:pPr marL="514350" indent="-514350">
              <a:lnSpc>
                <a:spcPct val="100000"/>
              </a:lnSpc>
              <a:spcBef>
                <a:spcPts val="0"/>
              </a:spcBef>
              <a:spcAft>
                <a:spcPts val="600"/>
              </a:spcAft>
              <a:buFont typeface="+mj-lt"/>
              <a:buAutoNum type="arabicPeriod"/>
            </a:pPr>
            <a:r>
              <a:rPr lang="en-US" dirty="0">
                <a:latin typeface="Arial" panose="020B0604020202020204" pitchFamily="34" charset="0"/>
                <a:cs typeface="Arial" panose="020B0604020202020204" pitchFamily="34" charset="0"/>
              </a:rPr>
              <a:t>Expanded Coverage</a:t>
            </a:r>
          </a:p>
          <a:p>
            <a:pPr marL="514350" indent="-514350">
              <a:lnSpc>
                <a:spcPct val="100000"/>
              </a:lnSpc>
              <a:spcBef>
                <a:spcPts val="0"/>
              </a:spcBef>
              <a:spcAft>
                <a:spcPts val="600"/>
              </a:spcAft>
              <a:buFont typeface="+mj-lt"/>
              <a:buAutoNum type="arabicPeriod"/>
            </a:pPr>
            <a:r>
              <a:rPr lang="en-US" dirty="0">
                <a:latin typeface="Arial" panose="020B0604020202020204" pitchFamily="34" charset="0"/>
                <a:cs typeface="Arial" panose="020B0604020202020204" pitchFamily="34" charset="0"/>
              </a:rPr>
              <a:t>Procedural Obligations</a:t>
            </a:r>
          </a:p>
          <a:p>
            <a:pPr marL="514350" indent="-514350">
              <a:lnSpc>
                <a:spcPct val="100000"/>
              </a:lnSpc>
              <a:spcBef>
                <a:spcPts val="0"/>
              </a:spcBef>
              <a:spcAft>
                <a:spcPts val="600"/>
              </a:spcAft>
              <a:buFont typeface="+mj-lt"/>
              <a:buAutoNum type="arabicPeriod"/>
            </a:pPr>
            <a:r>
              <a:rPr lang="en-US" dirty="0">
                <a:latin typeface="Arial" panose="020B0604020202020204" pitchFamily="34" charset="0"/>
                <a:cs typeface="Arial" panose="020B0604020202020204" pitchFamily="34" charset="0"/>
              </a:rPr>
              <a:t>What’s the Same and What’s Different?</a:t>
            </a:r>
          </a:p>
          <a:p>
            <a:pPr marL="514350" indent="-514350">
              <a:lnSpc>
                <a:spcPct val="100000"/>
              </a:lnSpc>
              <a:spcBef>
                <a:spcPts val="0"/>
              </a:spcBef>
              <a:spcAft>
                <a:spcPts val="600"/>
              </a:spcAft>
              <a:buFont typeface="+mj-lt"/>
              <a:buAutoNum type="arabicPeriod"/>
            </a:pPr>
            <a:r>
              <a:rPr lang="en-US" dirty="0">
                <a:latin typeface="Arial" panose="020B0604020202020204" pitchFamily="34" charset="0"/>
                <a:cs typeface="Arial" panose="020B0604020202020204" pitchFamily="34" charset="0"/>
              </a:rPr>
              <a:t>Next Steps</a:t>
            </a:r>
          </a:p>
          <a:p>
            <a:pPr marL="514350" indent="-514350">
              <a:buFont typeface="+mj-lt"/>
              <a:buAutoNum type="arabicPeriod"/>
            </a:pPr>
            <a:endParaRPr lang="en-US" dirty="0"/>
          </a:p>
        </p:txBody>
      </p:sp>
      <p:sp>
        <p:nvSpPr>
          <p:cNvPr id="3" name="Title 2"/>
          <p:cNvSpPr>
            <a:spLocks noGrp="1"/>
          </p:cNvSpPr>
          <p:nvPr>
            <p:ph type="title"/>
          </p:nvPr>
        </p:nvSpPr>
        <p:spPr>
          <a:xfrm>
            <a:off x="2174033" y="499275"/>
            <a:ext cx="9181355" cy="571935"/>
          </a:xfrm>
        </p:spPr>
        <p:txBody>
          <a:bodyPr>
            <a:noAutofit/>
          </a:bodyPr>
          <a:lstStyle/>
          <a:p>
            <a:r>
              <a:rPr lang="en-US" sz="3600" b="1" dirty="0">
                <a:latin typeface="Arial" panose="020B0604020202020204" pitchFamily="34" charset="0"/>
                <a:cs typeface="Arial" panose="020B0604020202020204" pitchFamily="34" charset="0"/>
              </a:rPr>
              <a:t>Agenda</a:t>
            </a:r>
          </a:p>
        </p:txBody>
      </p:sp>
      <p:cxnSp>
        <p:nvCxnSpPr>
          <p:cNvPr id="5" name="Straight Connector 4"/>
          <p:cNvCxnSpPr>
            <a:cxnSpLocks/>
          </p:cNvCxnSpPr>
          <p:nvPr/>
        </p:nvCxnSpPr>
        <p:spPr>
          <a:xfrm>
            <a:off x="2174033" y="1071210"/>
            <a:ext cx="9268151"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7603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0CA7EF-DF94-9E3C-9A72-A53B038307F7}"/>
              </a:ext>
            </a:extLst>
          </p:cNvPr>
          <p:cNvSpPr>
            <a:spLocks noGrp="1"/>
          </p:cNvSpPr>
          <p:nvPr>
            <p:ph idx="1"/>
          </p:nvPr>
        </p:nvSpPr>
        <p:spPr>
          <a:xfrm>
            <a:off x="2174033" y="1284469"/>
            <a:ext cx="9181355" cy="5254755"/>
          </a:xfrm>
        </p:spPr>
        <p:txBody>
          <a:bodyPr/>
          <a:lstStyle/>
          <a:p>
            <a:r>
              <a:rPr lang="en-US" dirty="0">
                <a:latin typeface="Arial" panose="020B0604020202020204" pitchFamily="34" charset="0"/>
                <a:cs typeface="Arial" panose="020B0604020202020204" pitchFamily="34" charset="0"/>
              </a:rPr>
              <a:t>More flexibility for institutions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Continued protection for accused students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Reduced barriers for victims to file complaints</a:t>
            </a:r>
          </a:p>
          <a:p>
            <a:pPr lvl="1"/>
            <a:endParaRPr lang="en-US" dirty="0"/>
          </a:p>
        </p:txBody>
      </p:sp>
      <p:sp>
        <p:nvSpPr>
          <p:cNvPr id="3" name="Title 2">
            <a:extLst>
              <a:ext uri="{FF2B5EF4-FFF2-40B4-BE49-F238E27FC236}">
                <a16:creationId xmlns:a16="http://schemas.microsoft.com/office/drawing/2014/main" id="{1C3A4CD0-2FA8-2BEB-4D21-1DFB019FEB00}"/>
              </a:ext>
            </a:extLst>
          </p:cNvPr>
          <p:cNvSpPr>
            <a:spLocks noGrp="1"/>
          </p:cNvSpPr>
          <p:nvPr>
            <p:ph type="title"/>
          </p:nvPr>
        </p:nvSpPr>
        <p:spPr>
          <a:xfrm>
            <a:off x="2174032" y="342465"/>
            <a:ext cx="9181355" cy="728745"/>
          </a:xfrm>
        </p:spPr>
        <p:txBody>
          <a:bodyPr>
            <a:normAutofit/>
          </a:bodyPr>
          <a:lstStyle/>
          <a:p>
            <a:r>
              <a:rPr lang="en-US" sz="3600" b="1" dirty="0">
                <a:latin typeface="Arial" panose="020B0604020202020204" pitchFamily="34" charset="0"/>
                <a:cs typeface="Arial" panose="020B0604020202020204" pitchFamily="34" charset="0"/>
              </a:rPr>
              <a:t>Obligations in General</a:t>
            </a:r>
          </a:p>
        </p:txBody>
      </p:sp>
      <p:cxnSp>
        <p:nvCxnSpPr>
          <p:cNvPr id="4" name="Straight Connector 3">
            <a:extLst>
              <a:ext uri="{FF2B5EF4-FFF2-40B4-BE49-F238E27FC236}">
                <a16:creationId xmlns:a16="http://schemas.microsoft.com/office/drawing/2014/main" id="{D6146034-3C04-3D19-A578-4557799B40C2}"/>
              </a:ext>
            </a:extLst>
          </p:cNvPr>
          <p:cNvCxnSpPr>
            <a:cxnSpLocks/>
          </p:cNvCxnSpPr>
          <p:nvPr/>
        </p:nvCxnSpPr>
        <p:spPr>
          <a:xfrm>
            <a:off x="2174033" y="1071210"/>
            <a:ext cx="9268151"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9959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clrChange>
              <a:clrFrom>
                <a:srgbClr val="002653"/>
              </a:clrFrom>
              <a:clrTo>
                <a:srgbClr val="002653">
                  <a:alpha val="0"/>
                </a:srgbClr>
              </a:clrTo>
            </a:clrChange>
            <a:extLst>
              <a:ext uri="{28A0092B-C50C-407E-A947-70E740481C1C}">
                <a14:useLocalDpi xmlns:a14="http://schemas.microsoft.com/office/drawing/2010/main" val="0"/>
              </a:ext>
            </a:extLst>
          </a:blip>
          <a:stretch>
            <a:fillRect/>
          </a:stretch>
        </p:blipFill>
        <p:spPr>
          <a:xfrm>
            <a:off x="1104400" y="1493436"/>
            <a:ext cx="2077784" cy="494956"/>
          </a:xfrm>
          <a:prstGeom prst="rect">
            <a:avLst/>
          </a:prstGeom>
        </p:spPr>
      </p:pic>
      <p:sp>
        <p:nvSpPr>
          <p:cNvPr id="9" name="TextBox 8"/>
          <p:cNvSpPr txBox="1"/>
          <p:nvPr/>
        </p:nvSpPr>
        <p:spPr>
          <a:xfrm>
            <a:off x="7318163" y="6224085"/>
            <a:ext cx="4484772" cy="400110"/>
          </a:xfrm>
          <a:prstGeom prst="rect">
            <a:avLst/>
          </a:prstGeom>
          <a:noFill/>
        </p:spPr>
        <p:txBody>
          <a:bodyPr wrap="square" rtlCol="0">
            <a:spAutoFit/>
          </a:bodyPr>
          <a:lstStyle/>
          <a:p>
            <a:pPr algn="r"/>
            <a:r>
              <a:rPr lang="en-US" sz="20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July 13, 2022</a:t>
            </a:r>
          </a:p>
        </p:txBody>
      </p:sp>
      <p:cxnSp>
        <p:nvCxnSpPr>
          <p:cNvPr id="11" name="Straight Connector 10"/>
          <p:cNvCxnSpPr/>
          <p:nvPr/>
        </p:nvCxnSpPr>
        <p:spPr>
          <a:xfrm>
            <a:off x="1104400" y="3168325"/>
            <a:ext cx="9496425" cy="14131"/>
          </a:xfrm>
          <a:prstGeom prst="line">
            <a:avLst/>
          </a:prstGeom>
          <a:ln w="5715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itle 1"/>
          <p:cNvSpPr txBox="1">
            <a:spLocks/>
          </p:cNvSpPr>
          <p:nvPr/>
        </p:nvSpPr>
        <p:spPr>
          <a:xfrm>
            <a:off x="1104400" y="2378992"/>
            <a:ext cx="9930745" cy="70880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What’s the Same and What’s Different?</a:t>
            </a:r>
          </a:p>
        </p:txBody>
      </p:sp>
      <p:sp>
        <p:nvSpPr>
          <p:cNvPr id="7" name="TextBox 6"/>
          <p:cNvSpPr txBox="1"/>
          <p:nvPr/>
        </p:nvSpPr>
        <p:spPr>
          <a:xfrm>
            <a:off x="1104400" y="2871705"/>
            <a:ext cx="10903527" cy="1446550"/>
          </a:xfrm>
          <a:prstGeom prst="rect">
            <a:avLst/>
          </a:prstGeom>
          <a:noFill/>
        </p:spPr>
        <p:txBody>
          <a:bodyPr wrap="square" rtlCol="0">
            <a:spAutoFit/>
          </a:bodyPr>
          <a:lstStyle/>
          <a:p>
            <a:endParaRPr lang="en-US" sz="2800" b="1" dirty="0">
              <a:effectLst>
                <a:outerShdw blurRad="38100" dist="38100" dir="2700000" algn="tl">
                  <a:srgbClr val="000000">
                    <a:alpha val="43137"/>
                  </a:srgbClr>
                </a:outerShdw>
              </a:effectLst>
              <a:latin typeface="+mj-lt"/>
            </a:endParaRPr>
          </a:p>
          <a:p>
            <a:endParaRPr lang="en-US" sz="3200" dirty="0">
              <a:effectLst>
                <a:outerShdw blurRad="38100" dist="38100" dir="2700000" algn="tl">
                  <a:srgbClr val="000000">
                    <a:alpha val="43137"/>
                  </a:srgbClr>
                </a:outerShdw>
              </a:effectLst>
              <a:latin typeface="+mj-lt"/>
            </a:endParaRPr>
          </a:p>
          <a:p>
            <a:endParaRPr lang="en-US" sz="28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539392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ECFDDCD-D99A-7873-92D3-34DE9B31E491}"/>
              </a:ext>
            </a:extLst>
          </p:cNvPr>
          <p:cNvSpPr>
            <a:spLocks noGrp="1"/>
          </p:cNvSpPr>
          <p:nvPr>
            <p:ph idx="1"/>
          </p:nvPr>
        </p:nvSpPr>
        <p:spPr>
          <a:xfrm>
            <a:off x="2174032" y="1241929"/>
            <a:ext cx="5050733" cy="5480418"/>
          </a:xfrm>
        </p:spPr>
        <p:txBody>
          <a:bodyPr>
            <a:normAutofit fontScale="85000" lnSpcReduction="10000"/>
          </a:bodyPr>
          <a:lstStyle/>
          <a:p>
            <a:pPr marL="280988" indent="-280988">
              <a:lnSpc>
                <a:spcPct val="120000"/>
              </a:lnSpc>
              <a:spcBef>
                <a:spcPts val="0"/>
              </a:spcBef>
            </a:pPr>
            <a:r>
              <a:rPr lang="en-US" sz="3500" dirty="0">
                <a:latin typeface="Arial" panose="020B0604020202020204" pitchFamily="34" charset="0"/>
                <a:cs typeface="Arial" panose="020B0604020202020204" pitchFamily="34" charset="0"/>
              </a:rPr>
              <a:t>Supportive measures still available:</a:t>
            </a:r>
          </a:p>
          <a:p>
            <a:pPr marL="461963" lvl="1">
              <a:lnSpc>
                <a:spcPct val="120000"/>
              </a:lnSpc>
              <a:spcBef>
                <a:spcPts val="0"/>
              </a:spcBef>
            </a:pPr>
            <a:r>
              <a:rPr lang="en-US" dirty="0">
                <a:latin typeface="Arial" panose="020B0604020202020204" pitchFamily="34" charset="0"/>
                <a:cs typeface="Arial" panose="020B0604020202020204" pitchFamily="34" charset="0"/>
              </a:rPr>
              <a:t>May burden a respondent</a:t>
            </a:r>
          </a:p>
          <a:p>
            <a:pPr marL="461963" lvl="1">
              <a:lnSpc>
                <a:spcPct val="120000"/>
              </a:lnSpc>
              <a:spcBef>
                <a:spcPts val="0"/>
              </a:spcBef>
            </a:pPr>
            <a:r>
              <a:rPr lang="en-US" dirty="0">
                <a:latin typeface="Arial" panose="020B0604020202020204" pitchFamily="34" charset="0"/>
                <a:ea typeface="Calibri" panose="020F0502020204030204" pitchFamily="34" charset="0"/>
                <a:cs typeface="Arial" panose="020B0604020202020204" pitchFamily="34" charset="0"/>
              </a:rPr>
              <a:t>Can be appealed</a:t>
            </a:r>
            <a:endParaRPr lang="en-US" dirty="0">
              <a:effectLst/>
              <a:latin typeface="Arial" panose="020B0604020202020204" pitchFamily="34" charset="0"/>
              <a:ea typeface="Calibri" panose="020F0502020204030204" pitchFamily="34" charset="0"/>
              <a:cs typeface="Arial" panose="020B0604020202020204" pitchFamily="34" charset="0"/>
            </a:endParaRPr>
          </a:p>
          <a:p>
            <a:pPr marL="280988" indent="-280988">
              <a:lnSpc>
                <a:spcPct val="120000"/>
              </a:lnSpc>
              <a:spcBef>
                <a:spcPts val="0"/>
              </a:spcBef>
            </a:pPr>
            <a:r>
              <a:rPr lang="en-US" sz="3500" dirty="0">
                <a:latin typeface="Arial" panose="020B0604020202020204" pitchFamily="34" charset="0"/>
                <a:cs typeface="Arial" panose="020B0604020202020204" pitchFamily="34" charset="0"/>
              </a:rPr>
              <a:t>More training requirements</a:t>
            </a:r>
          </a:p>
          <a:p>
            <a:pPr marL="280988" indent="-280988">
              <a:lnSpc>
                <a:spcPct val="120000"/>
              </a:lnSpc>
              <a:spcBef>
                <a:spcPts val="0"/>
              </a:spcBef>
            </a:pPr>
            <a:r>
              <a:rPr lang="en-US" sz="3500" dirty="0">
                <a:latin typeface="Arial" panose="020B0604020202020204" pitchFamily="34" charset="0"/>
                <a:cs typeface="Arial" panose="020B0604020202020204" pitchFamily="34" charset="0"/>
              </a:rPr>
              <a:t>Informal resolution at institution’s discretion</a:t>
            </a:r>
          </a:p>
          <a:p>
            <a:pPr marL="461963" lvl="1">
              <a:lnSpc>
                <a:spcPct val="120000"/>
              </a:lnSpc>
              <a:spcBef>
                <a:spcPts val="0"/>
              </a:spcBef>
            </a:pPr>
            <a:r>
              <a:rPr lang="en-US" dirty="0">
                <a:latin typeface="Arial" panose="020B0604020202020204" pitchFamily="34" charset="0"/>
                <a:cs typeface="Arial" panose="020B0604020202020204" pitchFamily="34" charset="0"/>
              </a:rPr>
              <a:t>Now allowed at any point before determination</a:t>
            </a:r>
          </a:p>
          <a:p>
            <a:pPr marL="280988" indent="-280988">
              <a:lnSpc>
                <a:spcPct val="120000"/>
              </a:lnSpc>
              <a:spcBef>
                <a:spcPts val="0"/>
              </a:spcBef>
            </a:pPr>
            <a:r>
              <a:rPr lang="en-US" sz="3500" dirty="0">
                <a:latin typeface="Arial" panose="020B0604020202020204" pitchFamily="34" charset="0"/>
                <a:cs typeface="Arial" panose="020B0604020202020204" pitchFamily="34" charset="0"/>
              </a:rPr>
              <a:t>Access to evidence</a:t>
            </a:r>
          </a:p>
          <a:p>
            <a:pPr marL="461963" lvl="1">
              <a:lnSpc>
                <a:spcPct val="120000"/>
              </a:lnSpc>
              <a:spcBef>
                <a:spcPts val="0"/>
              </a:spcBef>
            </a:pPr>
            <a:r>
              <a:rPr lang="en-US" dirty="0">
                <a:latin typeface="Arial" panose="020B0604020202020204" pitchFamily="34" charset="0"/>
                <a:cs typeface="Arial" panose="020B0604020202020204" pitchFamily="34" charset="0"/>
              </a:rPr>
              <a:t>Written summary allowed</a:t>
            </a:r>
          </a:p>
          <a:p>
            <a:pPr>
              <a:lnSpc>
                <a:spcPct val="120000"/>
              </a:lnSpc>
              <a:spcBef>
                <a:spcPts val="0"/>
              </a:spcBef>
            </a:pPr>
            <a:endParaRPr lang="en-US"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D5D777D6-D837-8B97-A5C3-C1D038C32C78}"/>
              </a:ext>
            </a:extLst>
          </p:cNvPr>
          <p:cNvSpPr>
            <a:spLocks noGrp="1"/>
          </p:cNvSpPr>
          <p:nvPr>
            <p:ph type="title"/>
          </p:nvPr>
        </p:nvSpPr>
        <p:spPr>
          <a:xfrm>
            <a:off x="2174032" y="361316"/>
            <a:ext cx="9181355" cy="728745"/>
          </a:xfrm>
        </p:spPr>
        <p:txBody>
          <a:bodyPr>
            <a:normAutofit/>
          </a:bodyPr>
          <a:lstStyle/>
          <a:p>
            <a:r>
              <a:rPr lang="en-US" sz="4000" b="1" dirty="0">
                <a:latin typeface="Arial" panose="020B0604020202020204" pitchFamily="34" charset="0"/>
                <a:cs typeface="Arial" panose="020B0604020202020204" pitchFamily="34" charset="0"/>
              </a:rPr>
              <a:t>What’s the Same (Mostly)?</a:t>
            </a:r>
          </a:p>
        </p:txBody>
      </p:sp>
      <p:cxnSp>
        <p:nvCxnSpPr>
          <p:cNvPr id="4" name="Straight Connector 3">
            <a:extLst>
              <a:ext uri="{FF2B5EF4-FFF2-40B4-BE49-F238E27FC236}">
                <a16:creationId xmlns:a16="http://schemas.microsoft.com/office/drawing/2014/main" id="{C2321669-58E7-4A72-9E94-49389449D96E}"/>
              </a:ext>
            </a:extLst>
          </p:cNvPr>
          <p:cNvCxnSpPr>
            <a:cxnSpLocks/>
          </p:cNvCxnSpPr>
          <p:nvPr/>
        </p:nvCxnSpPr>
        <p:spPr>
          <a:xfrm>
            <a:off x="2174033" y="1071210"/>
            <a:ext cx="9268151"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
        <p:nvSpPr>
          <p:cNvPr id="5" name="Content Placeholder 1">
            <a:extLst>
              <a:ext uri="{FF2B5EF4-FFF2-40B4-BE49-F238E27FC236}">
                <a16:creationId xmlns:a16="http://schemas.microsoft.com/office/drawing/2014/main" id="{FA02F246-269E-4080-72BD-9C074AAE99F6}"/>
              </a:ext>
            </a:extLst>
          </p:cNvPr>
          <p:cNvSpPr txBox="1">
            <a:spLocks/>
          </p:cNvSpPr>
          <p:nvPr/>
        </p:nvSpPr>
        <p:spPr>
          <a:xfrm>
            <a:off x="7320463" y="1237862"/>
            <a:ext cx="4121721" cy="52547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spcBef>
                <a:spcPts val="0"/>
              </a:spcBef>
            </a:pPr>
            <a:r>
              <a:rPr lang="en-US" sz="3000" dirty="0">
                <a:latin typeface="Arial" panose="020B0604020202020204" pitchFamily="34" charset="0"/>
                <a:cs typeface="Arial" panose="020B0604020202020204" pitchFamily="34" charset="0"/>
              </a:rPr>
              <a:t>Advisors</a:t>
            </a:r>
          </a:p>
          <a:p>
            <a:pPr>
              <a:lnSpc>
                <a:spcPct val="100000"/>
              </a:lnSpc>
              <a:spcBef>
                <a:spcPts val="0"/>
              </a:spcBef>
            </a:pPr>
            <a:r>
              <a:rPr lang="en-US" sz="3000" dirty="0">
                <a:latin typeface="Arial" panose="020B0604020202020204" pitchFamily="34" charset="0"/>
                <a:cs typeface="Arial" panose="020B0604020202020204" pitchFamily="34" charset="0"/>
              </a:rPr>
              <a:t>Emergency removal allowed</a:t>
            </a:r>
          </a:p>
          <a:p>
            <a:pPr>
              <a:lnSpc>
                <a:spcPct val="100000"/>
              </a:lnSpc>
              <a:spcBef>
                <a:spcPts val="0"/>
              </a:spcBef>
            </a:pPr>
            <a:r>
              <a:rPr lang="en-US" sz="3000" dirty="0">
                <a:latin typeface="Arial" panose="020B0604020202020204" pitchFamily="34" charset="0"/>
                <a:cs typeface="Arial" panose="020B0604020202020204" pitchFamily="34" charset="0"/>
              </a:rPr>
              <a:t>Appeals</a:t>
            </a:r>
          </a:p>
          <a:p>
            <a:pPr>
              <a:lnSpc>
                <a:spcPct val="100000"/>
              </a:lnSpc>
              <a:spcBef>
                <a:spcPts val="0"/>
              </a:spcBef>
            </a:pPr>
            <a:r>
              <a:rPr lang="en-US" sz="3000" dirty="0">
                <a:latin typeface="Arial" panose="020B0604020202020204" pitchFamily="34" charset="0"/>
                <a:ea typeface="Calibri" panose="020F0502020204030204" pitchFamily="34" charset="0"/>
                <a:cs typeface="Arial" panose="020B0604020202020204" pitchFamily="34" charset="0"/>
              </a:rPr>
              <a:t>Retains enforcement standard</a:t>
            </a:r>
          </a:p>
          <a:p>
            <a:pPr>
              <a:lnSpc>
                <a:spcPct val="100000"/>
              </a:lnSpc>
              <a:spcBef>
                <a:spcPts val="0"/>
              </a:spcBef>
            </a:pPr>
            <a:r>
              <a:rPr lang="en-US" sz="3000" dirty="0">
                <a:latin typeface="Arial" panose="020B0604020202020204" pitchFamily="34" charset="0"/>
                <a:cs typeface="Arial" panose="020B0604020202020204" pitchFamily="34" charset="0"/>
              </a:rPr>
              <a:t>Weaker state laws preempted</a:t>
            </a:r>
          </a:p>
        </p:txBody>
      </p:sp>
    </p:spTree>
    <p:extLst>
      <p:ext uri="{BB962C8B-B14F-4D97-AF65-F5344CB8AC3E}">
        <p14:creationId xmlns:p14="http://schemas.microsoft.com/office/powerpoint/2010/main" val="35790230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BEB54A-2B45-605D-D534-7E809FCB9109}"/>
              </a:ext>
            </a:extLst>
          </p:cNvPr>
          <p:cNvSpPr>
            <a:spLocks noGrp="1"/>
          </p:cNvSpPr>
          <p:nvPr>
            <p:ph idx="1"/>
          </p:nvPr>
        </p:nvSpPr>
        <p:spPr>
          <a:xfrm>
            <a:off x="2174032" y="1241929"/>
            <a:ext cx="9181355" cy="5254755"/>
          </a:xfrm>
        </p:spPr>
        <p:txBody>
          <a:bodyPr>
            <a:normAutofit lnSpcReduction="10000"/>
          </a:bodyPr>
          <a:lstStyle/>
          <a:p>
            <a:pPr marL="280988" indent="-280988">
              <a:lnSpc>
                <a:spcPct val="100000"/>
              </a:lnSpc>
            </a:pPr>
            <a:r>
              <a:rPr lang="en-US" dirty="0">
                <a:latin typeface="Arial" panose="020B0604020202020204" pitchFamily="34" charset="0"/>
                <a:cs typeface="Arial" panose="020B0604020202020204" pitchFamily="34" charset="0"/>
              </a:rPr>
              <a:t>Optional live hearing and cross-examination</a:t>
            </a:r>
          </a:p>
          <a:p>
            <a:pPr marL="461963" lvl="1" indent="-225425">
              <a:lnSpc>
                <a:spcPct val="100000"/>
              </a:lnSpc>
            </a:pPr>
            <a:r>
              <a:rPr lang="en-US" sz="2400" dirty="0">
                <a:latin typeface="Arial" panose="020B0604020202020204" pitchFamily="34" charset="0"/>
                <a:cs typeface="Arial" panose="020B0604020202020204" pitchFamily="34" charset="0"/>
              </a:rPr>
              <a:t>Must have process to assess credibility</a:t>
            </a:r>
          </a:p>
          <a:p>
            <a:pPr marL="280988" indent="-280988">
              <a:lnSpc>
                <a:spcPct val="100000"/>
              </a:lnSpc>
            </a:pPr>
            <a:endParaRPr lang="en-US" dirty="0">
              <a:latin typeface="Arial" panose="020B0604020202020204" pitchFamily="34" charset="0"/>
              <a:cs typeface="Arial" panose="020B0604020202020204" pitchFamily="34" charset="0"/>
            </a:endParaRPr>
          </a:p>
          <a:p>
            <a:pPr marL="280988" indent="-280988">
              <a:lnSpc>
                <a:spcPct val="100000"/>
              </a:lnSpc>
            </a:pPr>
            <a:r>
              <a:rPr lang="en-US" dirty="0">
                <a:latin typeface="Arial" panose="020B0604020202020204" pitchFamily="34" charset="0"/>
                <a:cs typeface="Arial" panose="020B0604020202020204" pitchFamily="34" charset="0"/>
              </a:rPr>
              <a:t>Single-investigator model allowed</a:t>
            </a:r>
          </a:p>
          <a:p>
            <a:pPr marL="280988" indent="-280988">
              <a:lnSpc>
                <a:spcPct val="100000"/>
              </a:lnSpc>
            </a:pPr>
            <a:endParaRPr lang="en-US" dirty="0">
              <a:latin typeface="Arial" panose="020B0604020202020204" pitchFamily="34" charset="0"/>
              <a:cs typeface="Arial" panose="020B0604020202020204" pitchFamily="34" charset="0"/>
            </a:endParaRPr>
          </a:p>
          <a:p>
            <a:pPr marL="280988" indent="-280988">
              <a:lnSpc>
                <a:spcPct val="100000"/>
              </a:lnSpc>
            </a:pPr>
            <a:r>
              <a:rPr lang="en-US" dirty="0">
                <a:latin typeface="Arial" panose="020B0604020202020204" pitchFamily="34" charset="0"/>
                <a:cs typeface="Arial" panose="020B0604020202020204" pitchFamily="34" charset="0"/>
              </a:rPr>
              <a:t>Preponderance of the evidence standard</a:t>
            </a:r>
          </a:p>
          <a:p>
            <a:pPr marL="512763" lvl="1">
              <a:lnSpc>
                <a:spcPct val="100000"/>
              </a:lnSpc>
            </a:pPr>
            <a:r>
              <a:rPr lang="en-US" sz="2400" dirty="0">
                <a:latin typeface="Arial" panose="020B0604020202020204" pitchFamily="34" charset="0"/>
                <a:cs typeface="Arial" panose="020B0604020202020204" pitchFamily="34" charset="0"/>
              </a:rPr>
              <a:t>Clear and convincing allowed if used in all comparable proceedings</a:t>
            </a:r>
          </a:p>
          <a:p>
            <a:pPr marL="280988" indent="-280988">
              <a:lnSpc>
                <a:spcPct val="100000"/>
              </a:lnSpc>
            </a:pPr>
            <a:endParaRPr lang="en-US" dirty="0">
              <a:latin typeface="Arial" panose="020B0604020202020204" pitchFamily="34" charset="0"/>
              <a:cs typeface="Arial" panose="020B0604020202020204" pitchFamily="34" charset="0"/>
            </a:endParaRPr>
          </a:p>
          <a:p>
            <a:pPr marL="280988" indent="-280988">
              <a:lnSpc>
                <a:spcPct val="100000"/>
              </a:lnSpc>
            </a:pPr>
            <a:r>
              <a:rPr lang="en-US" dirty="0">
                <a:latin typeface="Arial" panose="020B0604020202020204" pitchFamily="34" charset="0"/>
                <a:cs typeface="Arial" panose="020B0604020202020204" pitchFamily="34" charset="0"/>
              </a:rPr>
              <a:t>Nondiscrimination policy</a:t>
            </a:r>
          </a:p>
        </p:txBody>
      </p:sp>
      <p:sp>
        <p:nvSpPr>
          <p:cNvPr id="3" name="Title 2">
            <a:extLst>
              <a:ext uri="{FF2B5EF4-FFF2-40B4-BE49-F238E27FC236}">
                <a16:creationId xmlns:a16="http://schemas.microsoft.com/office/drawing/2014/main" id="{CF2F8760-0EFD-13BC-26C5-0CAB19B5A52E}"/>
              </a:ext>
            </a:extLst>
          </p:cNvPr>
          <p:cNvSpPr>
            <a:spLocks noGrp="1"/>
          </p:cNvSpPr>
          <p:nvPr>
            <p:ph type="title"/>
          </p:nvPr>
        </p:nvSpPr>
        <p:spPr>
          <a:xfrm>
            <a:off x="2174032" y="427825"/>
            <a:ext cx="9181355" cy="728745"/>
          </a:xfrm>
        </p:spPr>
        <p:txBody>
          <a:bodyPr>
            <a:normAutofit/>
          </a:bodyPr>
          <a:lstStyle/>
          <a:p>
            <a:r>
              <a:rPr lang="en-US" sz="3600" b="1" dirty="0">
                <a:latin typeface="Arial" panose="020B0604020202020204" pitchFamily="34" charset="0"/>
                <a:cs typeface="Arial" panose="020B0604020202020204" pitchFamily="34" charset="0"/>
              </a:rPr>
              <a:t>What’s Different?</a:t>
            </a:r>
          </a:p>
        </p:txBody>
      </p:sp>
      <p:cxnSp>
        <p:nvCxnSpPr>
          <p:cNvPr id="4" name="Straight Connector 3">
            <a:extLst>
              <a:ext uri="{FF2B5EF4-FFF2-40B4-BE49-F238E27FC236}">
                <a16:creationId xmlns:a16="http://schemas.microsoft.com/office/drawing/2014/main" id="{A4FA6F9E-3A11-3B49-DDFD-40B110ADF036}"/>
              </a:ext>
            </a:extLst>
          </p:cNvPr>
          <p:cNvCxnSpPr>
            <a:cxnSpLocks/>
          </p:cNvCxnSpPr>
          <p:nvPr/>
        </p:nvCxnSpPr>
        <p:spPr>
          <a:xfrm>
            <a:off x="2174033" y="1071210"/>
            <a:ext cx="9268151"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9874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BEB54A-2B45-605D-D534-7E809FCB9109}"/>
              </a:ext>
            </a:extLst>
          </p:cNvPr>
          <p:cNvSpPr>
            <a:spLocks noGrp="1"/>
          </p:cNvSpPr>
          <p:nvPr>
            <p:ph idx="1"/>
          </p:nvPr>
        </p:nvSpPr>
        <p:spPr>
          <a:xfrm>
            <a:off x="2174032" y="1241929"/>
            <a:ext cx="9181355" cy="5254755"/>
          </a:xfrm>
        </p:spPr>
        <p:txBody>
          <a:bodyPr>
            <a:normAutofit/>
          </a:bodyPr>
          <a:lstStyle/>
          <a:p>
            <a:pPr marL="280988" indent="-280988"/>
            <a:r>
              <a:rPr lang="en-US" dirty="0">
                <a:latin typeface="Arial" panose="020B0604020202020204" pitchFamily="34" charset="0"/>
                <a:cs typeface="Arial" panose="020B0604020202020204" pitchFamily="34" charset="0"/>
              </a:rPr>
              <a:t>Confidential vs. non-confidential employees </a:t>
            </a:r>
          </a:p>
          <a:p>
            <a:pPr marL="0" indent="0">
              <a:buNone/>
            </a:pPr>
            <a:endParaRPr lang="en-US" dirty="0">
              <a:latin typeface="Arial" panose="020B0604020202020204" pitchFamily="34" charset="0"/>
              <a:cs typeface="Arial" panose="020B0604020202020204" pitchFamily="34" charset="0"/>
            </a:endParaRPr>
          </a:p>
          <a:p>
            <a:pPr marL="280988" indent="-280988"/>
            <a:r>
              <a:rPr lang="en-US" sz="3200" dirty="0">
                <a:effectLst/>
                <a:latin typeface="Arial" panose="020B0604020202020204" pitchFamily="34" charset="0"/>
                <a:ea typeface="Calibri" panose="020F0502020204030204" pitchFamily="34" charset="0"/>
                <a:cs typeface="Arial" panose="020B0604020202020204" pitchFamily="34" charset="0"/>
              </a:rPr>
              <a:t>No mandatory dismissal</a:t>
            </a:r>
          </a:p>
          <a:p>
            <a:pPr marL="0" indent="0">
              <a:buNone/>
            </a:pPr>
            <a:endParaRPr lang="en-US" dirty="0">
              <a:latin typeface="Arial" panose="020B0604020202020204" pitchFamily="34" charset="0"/>
              <a:ea typeface="Calibri" panose="020F0502020204030204" pitchFamily="34" charset="0"/>
              <a:cs typeface="Arial" panose="020B0604020202020204" pitchFamily="34" charset="0"/>
            </a:endParaRPr>
          </a:p>
          <a:p>
            <a:pPr marL="280988" indent="-280988"/>
            <a:r>
              <a:rPr lang="en-US" sz="3200" dirty="0">
                <a:effectLst/>
                <a:latin typeface="Arial" panose="020B0604020202020204" pitchFamily="34" charset="0"/>
                <a:ea typeface="Calibri" panose="020F0502020204030204" pitchFamily="34" charset="0"/>
                <a:cs typeface="Arial" panose="020B0604020202020204" pitchFamily="34" charset="0"/>
              </a:rPr>
              <a:t>Consolidation of complaints allowed</a:t>
            </a:r>
          </a:p>
          <a:p>
            <a:pPr marL="0" indent="0">
              <a:buNone/>
            </a:pPr>
            <a:endParaRPr lang="en-US" sz="3200" dirty="0">
              <a:effectLst/>
              <a:latin typeface="Arial" panose="020B0604020202020204" pitchFamily="34" charset="0"/>
              <a:ea typeface="Calibri" panose="020F0502020204030204" pitchFamily="34" charset="0"/>
              <a:cs typeface="Arial" panose="020B0604020202020204" pitchFamily="34" charset="0"/>
            </a:endParaRPr>
          </a:p>
          <a:p>
            <a:pPr marL="280988" indent="-280988"/>
            <a:r>
              <a:rPr lang="en-US" sz="3200" dirty="0">
                <a:effectLst/>
                <a:latin typeface="Arial" panose="020B0604020202020204" pitchFamily="34" charset="0"/>
                <a:ea typeface="Calibri" panose="020F0502020204030204" pitchFamily="34" charset="0"/>
                <a:cs typeface="Arial" panose="020B0604020202020204" pitchFamily="34" charset="0"/>
              </a:rPr>
              <a:t>General requirements for grievance procedures and separate ones for sexual harassment claims involving students</a:t>
            </a:r>
          </a:p>
          <a:p>
            <a:endParaRPr lang="en-US" dirty="0"/>
          </a:p>
        </p:txBody>
      </p:sp>
      <p:sp>
        <p:nvSpPr>
          <p:cNvPr id="3" name="Title 2">
            <a:extLst>
              <a:ext uri="{FF2B5EF4-FFF2-40B4-BE49-F238E27FC236}">
                <a16:creationId xmlns:a16="http://schemas.microsoft.com/office/drawing/2014/main" id="{CF2F8760-0EFD-13BC-26C5-0CAB19B5A52E}"/>
              </a:ext>
            </a:extLst>
          </p:cNvPr>
          <p:cNvSpPr>
            <a:spLocks noGrp="1"/>
          </p:cNvSpPr>
          <p:nvPr>
            <p:ph type="title"/>
          </p:nvPr>
        </p:nvSpPr>
        <p:spPr>
          <a:xfrm>
            <a:off x="2174032" y="427825"/>
            <a:ext cx="9181355" cy="728745"/>
          </a:xfrm>
        </p:spPr>
        <p:txBody>
          <a:bodyPr>
            <a:normAutofit/>
          </a:bodyPr>
          <a:lstStyle/>
          <a:p>
            <a:r>
              <a:rPr lang="en-US" sz="3600" b="1" dirty="0">
                <a:latin typeface="Arial" panose="020B0604020202020204" pitchFamily="34" charset="0"/>
                <a:cs typeface="Arial" panose="020B0604020202020204" pitchFamily="34" charset="0"/>
              </a:rPr>
              <a:t>What’s Different?</a:t>
            </a:r>
          </a:p>
        </p:txBody>
      </p:sp>
      <p:cxnSp>
        <p:nvCxnSpPr>
          <p:cNvPr id="4" name="Straight Connector 3">
            <a:extLst>
              <a:ext uri="{FF2B5EF4-FFF2-40B4-BE49-F238E27FC236}">
                <a16:creationId xmlns:a16="http://schemas.microsoft.com/office/drawing/2014/main" id="{A4FA6F9E-3A11-3B49-DDFD-40B110ADF036}"/>
              </a:ext>
            </a:extLst>
          </p:cNvPr>
          <p:cNvCxnSpPr>
            <a:cxnSpLocks/>
          </p:cNvCxnSpPr>
          <p:nvPr/>
        </p:nvCxnSpPr>
        <p:spPr>
          <a:xfrm>
            <a:off x="2174033" y="1071210"/>
            <a:ext cx="9268151"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1611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clrChange>
              <a:clrFrom>
                <a:srgbClr val="002653"/>
              </a:clrFrom>
              <a:clrTo>
                <a:srgbClr val="002653">
                  <a:alpha val="0"/>
                </a:srgbClr>
              </a:clrTo>
            </a:clrChange>
            <a:extLst>
              <a:ext uri="{28A0092B-C50C-407E-A947-70E740481C1C}">
                <a14:useLocalDpi xmlns:a14="http://schemas.microsoft.com/office/drawing/2010/main" val="0"/>
              </a:ext>
            </a:extLst>
          </a:blip>
          <a:stretch>
            <a:fillRect/>
          </a:stretch>
        </p:blipFill>
        <p:spPr>
          <a:xfrm>
            <a:off x="1104400" y="1493436"/>
            <a:ext cx="2077784" cy="494956"/>
          </a:xfrm>
          <a:prstGeom prst="rect">
            <a:avLst/>
          </a:prstGeom>
        </p:spPr>
      </p:pic>
      <p:sp>
        <p:nvSpPr>
          <p:cNvPr id="9" name="TextBox 8"/>
          <p:cNvSpPr txBox="1"/>
          <p:nvPr/>
        </p:nvSpPr>
        <p:spPr>
          <a:xfrm>
            <a:off x="7318163" y="6224085"/>
            <a:ext cx="4484772" cy="400110"/>
          </a:xfrm>
          <a:prstGeom prst="rect">
            <a:avLst/>
          </a:prstGeom>
          <a:noFill/>
        </p:spPr>
        <p:txBody>
          <a:bodyPr wrap="square" rtlCol="0">
            <a:spAutoFit/>
          </a:bodyPr>
          <a:lstStyle/>
          <a:p>
            <a:pPr algn="r"/>
            <a:r>
              <a:rPr lang="en-US" sz="20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July 13, 2022</a:t>
            </a:r>
          </a:p>
        </p:txBody>
      </p:sp>
      <p:cxnSp>
        <p:nvCxnSpPr>
          <p:cNvPr id="11" name="Straight Connector 10"/>
          <p:cNvCxnSpPr/>
          <p:nvPr/>
        </p:nvCxnSpPr>
        <p:spPr>
          <a:xfrm>
            <a:off x="1104400" y="3168325"/>
            <a:ext cx="9496425" cy="14131"/>
          </a:xfrm>
          <a:prstGeom prst="line">
            <a:avLst/>
          </a:prstGeom>
          <a:ln w="5715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itle 1"/>
          <p:cNvSpPr txBox="1">
            <a:spLocks/>
          </p:cNvSpPr>
          <p:nvPr/>
        </p:nvSpPr>
        <p:spPr>
          <a:xfrm>
            <a:off x="1104400" y="2378992"/>
            <a:ext cx="9930745" cy="70880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Next Steps</a:t>
            </a:r>
          </a:p>
        </p:txBody>
      </p:sp>
      <p:sp>
        <p:nvSpPr>
          <p:cNvPr id="7" name="TextBox 6"/>
          <p:cNvSpPr txBox="1"/>
          <p:nvPr/>
        </p:nvSpPr>
        <p:spPr>
          <a:xfrm>
            <a:off x="1104400" y="2871705"/>
            <a:ext cx="10903527" cy="1446550"/>
          </a:xfrm>
          <a:prstGeom prst="rect">
            <a:avLst/>
          </a:prstGeom>
          <a:noFill/>
        </p:spPr>
        <p:txBody>
          <a:bodyPr wrap="square" rtlCol="0">
            <a:spAutoFit/>
          </a:bodyPr>
          <a:lstStyle/>
          <a:p>
            <a:endParaRPr lang="en-US" sz="2800" b="1" dirty="0">
              <a:effectLst>
                <a:outerShdw blurRad="38100" dist="38100" dir="2700000" algn="tl">
                  <a:srgbClr val="000000">
                    <a:alpha val="43137"/>
                  </a:srgbClr>
                </a:outerShdw>
              </a:effectLst>
              <a:latin typeface="+mj-lt"/>
            </a:endParaRPr>
          </a:p>
          <a:p>
            <a:endParaRPr lang="en-US" sz="3200" dirty="0">
              <a:effectLst>
                <a:outerShdw blurRad="38100" dist="38100" dir="2700000" algn="tl">
                  <a:srgbClr val="000000">
                    <a:alpha val="43137"/>
                  </a:srgbClr>
                </a:outerShdw>
              </a:effectLst>
              <a:latin typeface="+mj-lt"/>
            </a:endParaRPr>
          </a:p>
          <a:p>
            <a:endParaRPr lang="en-US" sz="28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2806503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2174033" y="399554"/>
            <a:ext cx="9181355" cy="72874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latin typeface="Arial" panose="020B0604020202020204" pitchFamily="34" charset="0"/>
                <a:cs typeface="Arial" panose="020B0604020202020204" pitchFamily="34" charset="0"/>
              </a:rPr>
              <a:t>Next Steps</a:t>
            </a:r>
          </a:p>
        </p:txBody>
      </p:sp>
      <p:cxnSp>
        <p:nvCxnSpPr>
          <p:cNvPr id="7" name="Straight Connector 6"/>
          <p:cNvCxnSpPr/>
          <p:nvPr/>
        </p:nvCxnSpPr>
        <p:spPr>
          <a:xfrm flipV="1">
            <a:off x="2174033" y="1046375"/>
            <a:ext cx="9354948" cy="24835"/>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2174033" y="1185388"/>
            <a:ext cx="9567695" cy="5426428"/>
          </a:xfrm>
        </p:spPr>
        <p:txBody>
          <a:bodyPr>
            <a:normAutofit/>
          </a:bodyPr>
          <a:lstStyle/>
          <a:p>
            <a:pPr marL="280988" indent="-280988">
              <a:lnSpc>
                <a:spcPct val="100000"/>
              </a:lnSpc>
              <a:spcBef>
                <a:spcPts val="0"/>
              </a:spcBef>
            </a:pPr>
            <a:r>
              <a:rPr lang="en-US" dirty="0">
                <a:latin typeface="Arial" panose="020B0604020202020204" pitchFamily="34" charset="0"/>
                <a:cs typeface="Arial" panose="020B0604020202020204" pitchFamily="34" charset="0"/>
              </a:rPr>
              <a:t>60-day comment period</a:t>
            </a:r>
          </a:p>
          <a:p>
            <a:pPr marL="512763" lvl="1">
              <a:lnSpc>
                <a:spcPct val="100000"/>
              </a:lnSpc>
              <a:spcBef>
                <a:spcPts val="0"/>
              </a:spcBef>
            </a:pPr>
            <a:r>
              <a:rPr lang="en-US" dirty="0">
                <a:latin typeface="Arial" panose="020B0604020202020204" pitchFamily="34" charset="0"/>
                <a:ea typeface="Calibri" panose="020F0502020204030204" pitchFamily="34" charset="0"/>
                <a:cs typeface="Arial" panose="020B0604020202020204" pitchFamily="34" charset="0"/>
              </a:rPr>
              <a:t>NAICU participating in community comments</a:t>
            </a:r>
          </a:p>
          <a:p>
            <a:pPr marL="512763" lvl="1">
              <a:lnSpc>
                <a:spcPct val="100000"/>
              </a:lnSpc>
              <a:spcBef>
                <a:spcPts val="0"/>
              </a:spcBef>
            </a:pPr>
            <a:r>
              <a:rPr lang="en-US" dirty="0">
                <a:effectLst/>
                <a:latin typeface="Arial" panose="020B0604020202020204" pitchFamily="34" charset="0"/>
                <a:ea typeface="Calibri" panose="020F0502020204030204" pitchFamily="34" charset="0"/>
                <a:cs typeface="Arial" panose="020B0604020202020204" pitchFamily="34" charset="0"/>
              </a:rPr>
              <a:t>Institutions can submit comments via the Federal </a:t>
            </a:r>
            <a:r>
              <a:rPr lang="en-US" dirty="0" err="1">
                <a:effectLst/>
                <a:latin typeface="Arial" panose="020B0604020202020204" pitchFamily="34" charset="0"/>
                <a:ea typeface="Calibri" panose="020F0502020204030204" pitchFamily="34" charset="0"/>
                <a:cs typeface="Arial" panose="020B0604020202020204" pitchFamily="34" charset="0"/>
              </a:rPr>
              <a:t>eRulemaking</a:t>
            </a:r>
            <a:r>
              <a:rPr lang="en-US" dirty="0">
                <a:effectLst/>
                <a:latin typeface="Arial" panose="020B0604020202020204" pitchFamily="34" charset="0"/>
                <a:ea typeface="Calibri" panose="020F0502020204030204" pitchFamily="34" charset="0"/>
                <a:cs typeface="Arial" panose="020B0604020202020204" pitchFamily="34" charset="0"/>
              </a:rPr>
              <a:t> Portal at </a:t>
            </a:r>
            <a:r>
              <a:rPr lang="en-US"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http://www.regulations.gov</a:t>
            </a:r>
            <a:endParaRPr lang="en-US" dirty="0">
              <a:latin typeface="Arial" panose="020B0604020202020204" pitchFamily="34" charset="0"/>
              <a:cs typeface="Arial" panose="020B0604020202020204" pitchFamily="34" charset="0"/>
            </a:endParaRPr>
          </a:p>
          <a:p>
            <a:pPr marL="280988" indent="-280988">
              <a:lnSpc>
                <a:spcPct val="100000"/>
              </a:lnSpc>
              <a:spcBef>
                <a:spcPts val="1200"/>
              </a:spcBef>
            </a:pPr>
            <a:r>
              <a:rPr lang="en-US" dirty="0">
                <a:latin typeface="Arial" panose="020B0604020202020204" pitchFamily="34" charset="0"/>
                <a:cs typeface="Arial" panose="020B0604020202020204" pitchFamily="34" charset="0"/>
              </a:rPr>
              <a:t>Final regulations likely to come in 2023</a:t>
            </a:r>
          </a:p>
          <a:p>
            <a:pPr marL="738188" lvl="1" indent="-280988">
              <a:lnSpc>
                <a:spcPct val="100000"/>
              </a:lnSpc>
              <a:spcBef>
                <a:spcPts val="1200"/>
              </a:spcBef>
            </a:pPr>
            <a:r>
              <a:rPr lang="en-US" dirty="0">
                <a:latin typeface="Arial" panose="020B0604020202020204" pitchFamily="34" charset="0"/>
                <a:cs typeface="Arial" panose="020B0604020202020204" pitchFamily="34" charset="0"/>
              </a:rPr>
              <a:t>Some proposed requirements may change</a:t>
            </a:r>
          </a:p>
          <a:p>
            <a:pPr marL="280988" indent="-280988">
              <a:lnSpc>
                <a:spcPct val="100000"/>
              </a:lnSpc>
              <a:spcBef>
                <a:spcPts val="600"/>
              </a:spcBef>
            </a:pPr>
            <a:r>
              <a:rPr lang="en-US" dirty="0">
                <a:latin typeface="Arial" panose="020B0604020202020204" pitchFamily="34" charset="0"/>
                <a:cs typeface="Arial" panose="020B0604020202020204" pitchFamily="34" charset="0"/>
              </a:rPr>
              <a:t>Lawsuits?</a:t>
            </a:r>
          </a:p>
          <a:p>
            <a:pPr marL="280988" indent="-280988">
              <a:lnSpc>
                <a:spcPct val="100000"/>
              </a:lnSpc>
              <a:spcBef>
                <a:spcPts val="600"/>
              </a:spcBef>
            </a:pPr>
            <a:r>
              <a:rPr lang="en-US" dirty="0">
                <a:latin typeface="Arial" panose="020B0604020202020204" pitchFamily="34" charset="0"/>
                <a:cs typeface="Arial" panose="020B0604020202020204" pitchFamily="34" charset="0"/>
              </a:rPr>
              <a:t>Congressional action?</a:t>
            </a:r>
          </a:p>
          <a:p>
            <a:endParaRPr lang="en-US" dirty="0"/>
          </a:p>
          <a:p>
            <a:pPr marL="0" indent="0">
              <a:buNone/>
            </a:pPr>
            <a:endParaRPr lang="en-US" dirty="0"/>
          </a:p>
        </p:txBody>
      </p:sp>
    </p:spTree>
    <p:extLst>
      <p:ext uri="{BB962C8B-B14F-4D97-AF65-F5344CB8AC3E}">
        <p14:creationId xmlns:p14="http://schemas.microsoft.com/office/powerpoint/2010/main" val="4180144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74033" y="456643"/>
            <a:ext cx="9181355" cy="728745"/>
          </a:xfrm>
        </p:spPr>
        <p:txBody>
          <a:bodyPr>
            <a:normAutofit/>
          </a:bodyPr>
          <a:lstStyle/>
          <a:p>
            <a:r>
              <a:rPr lang="en-US" sz="3600" b="1" dirty="0">
                <a:latin typeface="+mn-lt"/>
              </a:rPr>
              <a:t>Poll Questions</a:t>
            </a:r>
          </a:p>
        </p:txBody>
      </p:sp>
      <p:cxnSp>
        <p:nvCxnSpPr>
          <p:cNvPr id="5" name="Straight Connector 4"/>
          <p:cNvCxnSpPr/>
          <p:nvPr/>
        </p:nvCxnSpPr>
        <p:spPr>
          <a:xfrm flipV="1">
            <a:off x="2174033" y="1270963"/>
            <a:ext cx="9354948" cy="24835"/>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
        <p:nvSpPr>
          <p:cNvPr id="7" name="Content Placeholder 1"/>
          <p:cNvSpPr txBox="1">
            <a:spLocks/>
          </p:cNvSpPr>
          <p:nvPr/>
        </p:nvSpPr>
        <p:spPr>
          <a:xfrm>
            <a:off x="27231" y="1090152"/>
            <a:ext cx="3946418" cy="107852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457200" lvl="1" indent="0">
              <a:lnSpc>
                <a:spcPct val="100000"/>
              </a:lnSpc>
              <a:spcBef>
                <a:spcPts val="0"/>
              </a:spcBef>
              <a:buFont typeface="Arial" panose="020B0604020202020204" pitchFamily="34" charset="0"/>
              <a:buNone/>
            </a:pPr>
            <a:endParaRPr lang="en-US" dirty="0"/>
          </a:p>
        </p:txBody>
      </p:sp>
      <p:sp>
        <p:nvSpPr>
          <p:cNvPr id="8" name="Content Placeholder 1"/>
          <p:cNvSpPr txBox="1">
            <a:spLocks/>
          </p:cNvSpPr>
          <p:nvPr/>
        </p:nvSpPr>
        <p:spPr>
          <a:xfrm>
            <a:off x="2174033" y="1555411"/>
            <a:ext cx="9583509" cy="497295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b="1" dirty="0">
                <a:ea typeface="Calibri" panose="020F0502020204030204" pitchFamily="34" charset="0"/>
              </a:rPr>
              <a:t>D</a:t>
            </a:r>
            <a:r>
              <a:rPr lang="en-US" b="1" dirty="0">
                <a:effectLst/>
                <a:ea typeface="Calibri" panose="020F0502020204030204" pitchFamily="34" charset="0"/>
              </a:rPr>
              <a:t>o you expect these new proposed Title IX regulations to have a significant impact on your campus?</a:t>
            </a:r>
            <a:endParaRPr lang="en-US" b="1" dirty="0"/>
          </a:p>
          <a:p>
            <a:r>
              <a:rPr lang="en-US" dirty="0"/>
              <a:t>Yes/No</a:t>
            </a:r>
          </a:p>
          <a:p>
            <a:endParaRPr lang="en-US" dirty="0"/>
          </a:p>
          <a:p>
            <a:pPr marL="0" indent="0">
              <a:buNone/>
            </a:pPr>
            <a:r>
              <a:rPr lang="en-US" b="1" dirty="0"/>
              <a:t>Do you plan to submit comments?</a:t>
            </a:r>
          </a:p>
          <a:p>
            <a:pPr>
              <a:lnSpc>
                <a:spcPct val="100000"/>
              </a:lnSpc>
              <a:spcBef>
                <a:spcPts val="0"/>
              </a:spcBef>
            </a:pPr>
            <a:r>
              <a:rPr lang="en-US" dirty="0"/>
              <a:t>Yes/No</a:t>
            </a:r>
          </a:p>
          <a:p>
            <a:pPr marL="0" indent="0">
              <a:lnSpc>
                <a:spcPct val="100000"/>
              </a:lnSpc>
              <a:spcBef>
                <a:spcPts val="0"/>
              </a:spcBef>
              <a:buNone/>
            </a:pPr>
            <a:endParaRPr lang="en-US"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b="1" dirty="0">
                <a:effectLst/>
                <a:latin typeface="Calibri" panose="020F0502020204030204" pitchFamily="34" charset="0"/>
                <a:ea typeface="Calibri" panose="020F0502020204030204" pitchFamily="34" charset="0"/>
              </a:rPr>
              <a:t>Was this webinar helpful in explaining the proposed Title IX regulations?</a:t>
            </a:r>
          </a:p>
          <a:p>
            <a:pPr>
              <a:lnSpc>
                <a:spcPct val="100000"/>
              </a:lnSpc>
              <a:spcBef>
                <a:spcPts val="0"/>
              </a:spcBef>
            </a:pPr>
            <a:r>
              <a:rPr lang="en-US" dirty="0">
                <a:cs typeface="Times New Roman" panose="02020603050405020304" pitchFamily="18" charset="0"/>
              </a:rPr>
              <a:t>Yes/No</a:t>
            </a:r>
          </a:p>
          <a:p>
            <a:pPr>
              <a:lnSpc>
                <a:spcPct val="100000"/>
              </a:lnSpc>
              <a:spcBef>
                <a:spcPts val="0"/>
              </a:spcBef>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18159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clrChange>
              <a:clrFrom>
                <a:srgbClr val="002653"/>
              </a:clrFrom>
              <a:clrTo>
                <a:srgbClr val="002653">
                  <a:alpha val="0"/>
                </a:srgbClr>
              </a:clrTo>
            </a:clrChange>
            <a:extLst>
              <a:ext uri="{28A0092B-C50C-407E-A947-70E740481C1C}">
                <a14:useLocalDpi xmlns:a14="http://schemas.microsoft.com/office/drawing/2010/main" val="0"/>
              </a:ext>
            </a:extLst>
          </a:blip>
          <a:stretch>
            <a:fillRect/>
          </a:stretch>
        </p:blipFill>
        <p:spPr>
          <a:xfrm>
            <a:off x="1104400" y="1493436"/>
            <a:ext cx="2077784" cy="494956"/>
          </a:xfrm>
          <a:prstGeom prst="rect">
            <a:avLst/>
          </a:prstGeom>
        </p:spPr>
      </p:pic>
      <p:sp>
        <p:nvSpPr>
          <p:cNvPr id="9" name="TextBox 8"/>
          <p:cNvSpPr txBox="1"/>
          <p:nvPr/>
        </p:nvSpPr>
        <p:spPr>
          <a:xfrm>
            <a:off x="7318163" y="6224085"/>
            <a:ext cx="4484772" cy="400110"/>
          </a:xfrm>
          <a:prstGeom prst="rect">
            <a:avLst/>
          </a:prstGeom>
          <a:noFill/>
        </p:spPr>
        <p:txBody>
          <a:bodyPr wrap="square" rtlCol="0">
            <a:spAutoFit/>
          </a:bodyPr>
          <a:lstStyle/>
          <a:p>
            <a:pPr algn="r"/>
            <a:r>
              <a:rPr lang="en-US" sz="20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July 13, 2022</a:t>
            </a:r>
          </a:p>
        </p:txBody>
      </p:sp>
      <p:cxnSp>
        <p:nvCxnSpPr>
          <p:cNvPr id="11" name="Straight Connector 10"/>
          <p:cNvCxnSpPr/>
          <p:nvPr/>
        </p:nvCxnSpPr>
        <p:spPr>
          <a:xfrm>
            <a:off x="1104400" y="3168325"/>
            <a:ext cx="9496425" cy="14131"/>
          </a:xfrm>
          <a:prstGeom prst="line">
            <a:avLst/>
          </a:prstGeom>
          <a:ln w="5715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itle 1"/>
          <p:cNvSpPr txBox="1">
            <a:spLocks/>
          </p:cNvSpPr>
          <p:nvPr/>
        </p:nvSpPr>
        <p:spPr>
          <a:xfrm>
            <a:off x="1104400" y="2378992"/>
            <a:ext cx="9930745" cy="70880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Questions &amp; NAICU Resources</a:t>
            </a:r>
          </a:p>
        </p:txBody>
      </p:sp>
      <p:sp>
        <p:nvSpPr>
          <p:cNvPr id="7" name="TextBox 6"/>
          <p:cNvSpPr txBox="1"/>
          <p:nvPr/>
        </p:nvSpPr>
        <p:spPr>
          <a:xfrm>
            <a:off x="1104400" y="2871705"/>
            <a:ext cx="10903527" cy="1446550"/>
          </a:xfrm>
          <a:prstGeom prst="rect">
            <a:avLst/>
          </a:prstGeom>
          <a:noFill/>
        </p:spPr>
        <p:txBody>
          <a:bodyPr wrap="square" rtlCol="0">
            <a:spAutoFit/>
          </a:bodyPr>
          <a:lstStyle/>
          <a:p>
            <a:endParaRPr lang="en-US" sz="2800" b="1" dirty="0">
              <a:effectLst>
                <a:outerShdw blurRad="38100" dist="38100" dir="2700000" algn="tl">
                  <a:srgbClr val="000000">
                    <a:alpha val="43137"/>
                  </a:srgbClr>
                </a:outerShdw>
              </a:effectLst>
              <a:latin typeface="+mj-lt"/>
            </a:endParaRPr>
          </a:p>
          <a:p>
            <a:endParaRPr lang="en-US" sz="3200" dirty="0">
              <a:effectLst>
                <a:outerShdw blurRad="38100" dist="38100" dir="2700000" algn="tl">
                  <a:srgbClr val="000000">
                    <a:alpha val="43137"/>
                  </a:srgbClr>
                </a:outerShdw>
              </a:effectLst>
              <a:latin typeface="+mj-lt"/>
            </a:endParaRPr>
          </a:p>
          <a:p>
            <a:endParaRPr lang="en-US" sz="28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363939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2174033" y="456643"/>
            <a:ext cx="9181355" cy="72874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latin typeface="Arial" panose="020B0604020202020204" pitchFamily="34" charset="0"/>
                <a:cs typeface="Arial" panose="020B0604020202020204" pitchFamily="34" charset="0"/>
              </a:rPr>
              <a:t>NAICU Resources</a:t>
            </a:r>
          </a:p>
        </p:txBody>
      </p:sp>
      <p:cxnSp>
        <p:nvCxnSpPr>
          <p:cNvPr id="7" name="Straight Connector 6"/>
          <p:cNvCxnSpPr/>
          <p:nvPr/>
        </p:nvCxnSpPr>
        <p:spPr>
          <a:xfrm flipV="1">
            <a:off x="2174033" y="1046375"/>
            <a:ext cx="9354948" cy="24835"/>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2174032" y="1431572"/>
            <a:ext cx="9567695" cy="3421782"/>
          </a:xfrm>
        </p:spPr>
        <p:txBody>
          <a:bodyPr>
            <a:normAutofit/>
          </a:bodyPr>
          <a:lstStyle/>
          <a:p>
            <a:pPr marL="280988" lvl="1" indent="-280988"/>
            <a:r>
              <a:rPr lang="en-US" sz="3200" dirty="0">
                <a:latin typeface="Arial" panose="020B0604020202020204" pitchFamily="34" charset="0"/>
                <a:cs typeface="Arial" panose="020B0604020202020204" pitchFamily="34" charset="0"/>
                <a:hlinkClick r:id="rId3"/>
              </a:rPr>
              <a:t>Executive Summary</a:t>
            </a:r>
            <a:r>
              <a:rPr lang="en-US" sz="3200" dirty="0">
                <a:latin typeface="Arial" panose="020B0604020202020204" pitchFamily="34" charset="0"/>
                <a:cs typeface="Arial" panose="020B0604020202020204" pitchFamily="34" charset="0"/>
              </a:rPr>
              <a:t> of NPRM</a:t>
            </a:r>
          </a:p>
          <a:p>
            <a:pPr marL="280988" lvl="1" indent="-280988"/>
            <a:r>
              <a:rPr lang="en-US" sz="3200" dirty="0">
                <a:latin typeface="Arial" panose="020B0604020202020204" pitchFamily="34" charset="0"/>
                <a:cs typeface="Arial" panose="020B0604020202020204" pitchFamily="34" charset="0"/>
                <a:hlinkClick r:id="rId4"/>
              </a:rPr>
              <a:t>Technical Summary</a:t>
            </a:r>
            <a:r>
              <a:rPr lang="en-US" sz="3200" dirty="0">
                <a:latin typeface="Arial" panose="020B0604020202020204" pitchFamily="34" charset="0"/>
                <a:cs typeface="Arial" panose="020B0604020202020204" pitchFamily="34" charset="0"/>
              </a:rPr>
              <a:t> of NPRM</a:t>
            </a:r>
          </a:p>
          <a:p>
            <a:pPr marL="280988" lvl="1" indent="-280988"/>
            <a:r>
              <a:rPr lang="en-US" sz="3200" dirty="0">
                <a:latin typeface="Arial" panose="020B0604020202020204" pitchFamily="34" charset="0"/>
                <a:cs typeface="Arial" panose="020B0604020202020204" pitchFamily="34" charset="0"/>
              </a:rPr>
              <a:t>Title IX Webpage </a:t>
            </a:r>
          </a:p>
          <a:p>
            <a:pPr marL="512763"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5"/>
              </a:rPr>
              <a:t>https://www.naicu.edu/titleix</a:t>
            </a:r>
            <a:r>
              <a:rPr lang="en-US" sz="2400" dirty="0">
                <a:effectLst/>
                <a:latin typeface="Arial" panose="020B0604020202020204" pitchFamily="34" charset="0"/>
                <a:ea typeface="Calibri" panose="020F050202020403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Questions? Contact Jody Feder (</a:t>
            </a:r>
            <a:r>
              <a:rPr lang="en-US" dirty="0">
                <a:latin typeface="Arial" panose="020B0604020202020204" pitchFamily="34" charset="0"/>
                <a:cs typeface="Arial" panose="020B0604020202020204" pitchFamily="34" charset="0"/>
                <a:hlinkClick r:id="rId6"/>
              </a:rPr>
              <a:t>jody@naicu.edu</a:t>
            </a:r>
            <a:r>
              <a:rPr lang="en-US" dirty="0">
                <a:latin typeface="Arial" panose="020B0604020202020204" pitchFamily="34" charset="0"/>
                <a:cs typeface="Arial" panose="020B0604020202020204" pitchFamily="34" charset="0"/>
              </a:rPr>
              <a:t>) </a:t>
            </a:r>
          </a:p>
          <a:p>
            <a:endParaRPr lang="en-US" dirty="0"/>
          </a:p>
        </p:txBody>
      </p:sp>
    </p:spTree>
    <p:extLst>
      <p:ext uri="{BB962C8B-B14F-4D97-AF65-F5344CB8AC3E}">
        <p14:creationId xmlns:p14="http://schemas.microsoft.com/office/powerpoint/2010/main" val="389149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2174033" y="456643"/>
            <a:ext cx="9181355" cy="72874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latin typeface="Arial" panose="020B0604020202020204" pitchFamily="34" charset="0"/>
                <a:cs typeface="Arial" panose="020B0604020202020204" pitchFamily="34" charset="0"/>
              </a:rPr>
              <a:t>How Did We Get Here? </a:t>
            </a:r>
          </a:p>
        </p:txBody>
      </p:sp>
      <p:cxnSp>
        <p:nvCxnSpPr>
          <p:cNvPr id="7" name="Straight Connector 6"/>
          <p:cNvCxnSpPr/>
          <p:nvPr/>
        </p:nvCxnSpPr>
        <p:spPr>
          <a:xfrm flipV="1">
            <a:off x="2174033" y="1046375"/>
            <a:ext cx="9354948" cy="24835"/>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2174032" y="1290895"/>
            <a:ext cx="9181355" cy="4814937"/>
          </a:xfrm>
        </p:spPr>
        <p:txBody>
          <a:bodyPr>
            <a:normAutofit/>
          </a:bodyPr>
          <a:lstStyle/>
          <a:p>
            <a:pPr marL="280988" indent="-280988">
              <a:spcBef>
                <a:spcPts val="0"/>
              </a:spcBef>
            </a:pPr>
            <a:r>
              <a:rPr lang="en-US" dirty="0">
                <a:latin typeface="Arial" panose="020B0604020202020204" pitchFamily="34" charset="0"/>
                <a:cs typeface="Arial" panose="020B0604020202020204" pitchFamily="34" charset="0"/>
              </a:rPr>
              <a:t>Obama Administration</a:t>
            </a:r>
          </a:p>
          <a:p>
            <a:pPr marL="633413" lvl="1" indent="-341313">
              <a:spcBef>
                <a:spcPts val="0"/>
              </a:spcBef>
            </a:pPr>
            <a:r>
              <a:rPr lang="en-US" dirty="0">
                <a:latin typeface="Arial" panose="020B0604020202020204" pitchFamily="34" charset="0"/>
                <a:cs typeface="Arial" panose="020B0604020202020204" pitchFamily="34" charset="0"/>
              </a:rPr>
              <a:t>Issued Title IX guidance in 2011 and 2014</a:t>
            </a:r>
          </a:p>
          <a:p>
            <a:pPr marL="292100" lvl="1" indent="0">
              <a:spcBef>
                <a:spcPts val="0"/>
              </a:spcBef>
              <a:buNone/>
            </a:pPr>
            <a:endParaRPr lang="en-US" dirty="0">
              <a:latin typeface="Arial" panose="020B0604020202020204" pitchFamily="34" charset="0"/>
              <a:cs typeface="Arial" panose="020B0604020202020204" pitchFamily="34" charset="0"/>
            </a:endParaRPr>
          </a:p>
          <a:p>
            <a:pPr marL="280988" indent="-280988">
              <a:lnSpc>
                <a:spcPct val="100000"/>
              </a:lnSpc>
              <a:spcBef>
                <a:spcPts val="1200"/>
              </a:spcBef>
            </a:pPr>
            <a:r>
              <a:rPr lang="en-US" dirty="0">
                <a:latin typeface="Arial" panose="020B0604020202020204" pitchFamily="34" charset="0"/>
                <a:cs typeface="Arial" panose="020B0604020202020204" pitchFamily="34" charset="0"/>
              </a:rPr>
              <a:t>Trump Administration</a:t>
            </a:r>
          </a:p>
          <a:p>
            <a:pPr marL="633413" lvl="1" indent="-352425">
              <a:spcBef>
                <a:spcPts val="0"/>
              </a:spcBef>
            </a:pPr>
            <a:r>
              <a:rPr lang="en-US" dirty="0">
                <a:latin typeface="Arial" panose="020B0604020202020204" pitchFamily="34" charset="0"/>
                <a:cs typeface="Arial" panose="020B0604020202020204" pitchFamily="34" charset="0"/>
              </a:rPr>
              <a:t>Rescinded Obama guidance in 2017</a:t>
            </a:r>
          </a:p>
          <a:p>
            <a:pPr marL="633413" lvl="1" indent="-352425">
              <a:spcBef>
                <a:spcPts val="0"/>
              </a:spcBef>
            </a:pPr>
            <a:r>
              <a:rPr lang="en-US" dirty="0">
                <a:solidFill>
                  <a:prstClr val="black"/>
                </a:solidFill>
                <a:latin typeface="Arial" panose="020B0604020202020204" pitchFamily="34" charset="0"/>
                <a:cs typeface="Arial" panose="020B0604020202020204" pitchFamily="34" charset="0"/>
              </a:rPr>
              <a:t>Published final rules in 2020</a:t>
            </a:r>
          </a:p>
          <a:p>
            <a:pPr marL="280988" lvl="1" indent="0">
              <a:spcBef>
                <a:spcPts val="0"/>
              </a:spcBef>
              <a:buNone/>
            </a:pPr>
            <a:endParaRPr lang="en-US" dirty="0">
              <a:solidFill>
                <a:prstClr val="black"/>
              </a:solidFill>
              <a:latin typeface="Arial" panose="020B0604020202020204" pitchFamily="34" charset="0"/>
              <a:cs typeface="Arial" panose="020B0604020202020204" pitchFamily="34" charset="0"/>
            </a:endParaRPr>
          </a:p>
          <a:p>
            <a:pPr marL="280988" lvl="0" indent="-280988">
              <a:lnSpc>
                <a:spcPct val="100000"/>
              </a:lnSpc>
              <a:spcBef>
                <a:spcPts val="1200"/>
              </a:spcBef>
            </a:pPr>
            <a:r>
              <a:rPr lang="en-US" dirty="0">
                <a:solidFill>
                  <a:prstClr val="black"/>
                </a:solidFill>
                <a:latin typeface="Arial" panose="020B0604020202020204" pitchFamily="34" charset="0"/>
                <a:cs typeface="Arial" panose="020B0604020202020204" pitchFamily="34" charset="0"/>
              </a:rPr>
              <a:t>Biden Administration</a:t>
            </a:r>
          </a:p>
          <a:p>
            <a:pPr marL="573088" lvl="1" indent="-292100">
              <a:spcBef>
                <a:spcPts val="0"/>
              </a:spcBef>
            </a:pPr>
            <a:r>
              <a:rPr lang="en-US" dirty="0">
                <a:solidFill>
                  <a:prstClr val="black"/>
                </a:solidFill>
                <a:latin typeface="Arial" panose="020B0604020202020204" pitchFamily="34" charset="0"/>
                <a:cs typeface="Arial" panose="020B0604020202020204" pitchFamily="34" charset="0"/>
              </a:rPr>
              <a:t>Issued notice of proposed rulemaking (NPRM) in 2022</a:t>
            </a:r>
          </a:p>
          <a:p>
            <a:endParaRPr lang="en-US" dirty="0"/>
          </a:p>
        </p:txBody>
      </p:sp>
    </p:spTree>
    <p:extLst>
      <p:ext uri="{BB962C8B-B14F-4D97-AF65-F5344CB8AC3E}">
        <p14:creationId xmlns:p14="http://schemas.microsoft.com/office/powerpoint/2010/main" val="3697479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08F677-019A-6FD8-AA98-D9C0DFCE3AB6}"/>
              </a:ext>
            </a:extLst>
          </p:cNvPr>
          <p:cNvSpPr>
            <a:spLocks noGrp="1"/>
          </p:cNvSpPr>
          <p:nvPr>
            <p:ph idx="1"/>
          </p:nvPr>
        </p:nvSpPr>
        <p:spPr>
          <a:xfrm>
            <a:off x="2174033" y="1299071"/>
            <a:ext cx="9181355" cy="1120576"/>
          </a:xfrm>
        </p:spPr>
        <p:txBody>
          <a:bodyPr/>
          <a:lstStyle/>
          <a:p>
            <a:pPr marL="0" indent="0">
              <a:buNone/>
            </a:pPr>
            <a:r>
              <a:rPr lang="en-US" dirty="0">
                <a:latin typeface="Arial" panose="020B0604020202020204" pitchFamily="34" charset="0"/>
                <a:cs typeface="Arial" panose="020B0604020202020204" pitchFamily="34" charset="0"/>
              </a:rPr>
              <a:t>NAICU deeply involved as the Department of Education drafted the NPRM</a:t>
            </a:r>
          </a:p>
          <a:p>
            <a:endParaRPr lang="en-US" dirty="0"/>
          </a:p>
        </p:txBody>
      </p:sp>
      <p:sp>
        <p:nvSpPr>
          <p:cNvPr id="3" name="Title 2">
            <a:extLst>
              <a:ext uri="{FF2B5EF4-FFF2-40B4-BE49-F238E27FC236}">
                <a16:creationId xmlns:a16="http://schemas.microsoft.com/office/drawing/2014/main" id="{F82C710D-DA46-B3B2-758C-06FD8AEAD23E}"/>
              </a:ext>
            </a:extLst>
          </p:cNvPr>
          <p:cNvSpPr>
            <a:spLocks noGrp="1"/>
          </p:cNvSpPr>
          <p:nvPr>
            <p:ph type="title"/>
          </p:nvPr>
        </p:nvSpPr>
        <p:spPr>
          <a:xfrm>
            <a:off x="2174033" y="456396"/>
            <a:ext cx="9181355" cy="728745"/>
          </a:xfrm>
        </p:spPr>
        <p:txBody>
          <a:bodyPr>
            <a:normAutofit/>
          </a:bodyPr>
          <a:lstStyle/>
          <a:p>
            <a:r>
              <a:rPr lang="en-US" sz="3600" b="1" dirty="0">
                <a:latin typeface="Arial" panose="020B0604020202020204" pitchFamily="34" charset="0"/>
                <a:cs typeface="Arial" panose="020B0604020202020204" pitchFamily="34" charset="0"/>
              </a:rPr>
              <a:t>Behind the Scenes</a:t>
            </a:r>
          </a:p>
        </p:txBody>
      </p:sp>
      <p:cxnSp>
        <p:nvCxnSpPr>
          <p:cNvPr id="4" name="Straight Connector 3">
            <a:extLst>
              <a:ext uri="{FF2B5EF4-FFF2-40B4-BE49-F238E27FC236}">
                <a16:creationId xmlns:a16="http://schemas.microsoft.com/office/drawing/2014/main" id="{D8D553F6-9212-BD96-C1B3-5DEB99BDF991}"/>
              </a:ext>
            </a:extLst>
          </p:cNvPr>
          <p:cNvCxnSpPr>
            <a:cxnSpLocks/>
          </p:cNvCxnSpPr>
          <p:nvPr/>
        </p:nvCxnSpPr>
        <p:spPr>
          <a:xfrm>
            <a:off x="2174033" y="1071210"/>
            <a:ext cx="9268151"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4CE46840-D0CB-731A-5F50-06F3E073D547}"/>
              </a:ext>
            </a:extLst>
          </p:cNvPr>
          <p:cNvSpPr txBox="1"/>
          <p:nvPr/>
        </p:nvSpPr>
        <p:spPr>
          <a:xfrm>
            <a:off x="2174033" y="2622152"/>
            <a:ext cx="8902840" cy="3108543"/>
          </a:xfrm>
          <a:prstGeom prst="rect">
            <a:avLst/>
          </a:prstGeom>
          <a:noFill/>
        </p:spPr>
        <p:txBody>
          <a:bodyPr wrap="square" rtlCol="0">
            <a:spAutoFit/>
          </a:bodyPr>
          <a:lstStyle/>
          <a:p>
            <a:pPr marL="231775" indent="0">
              <a:buNone/>
            </a:pPr>
            <a:r>
              <a:rPr lang="en-US" sz="2800" i="1" dirty="0">
                <a:latin typeface="Times New Roman" panose="02020603050405020304" pitchFamily="18" charset="0"/>
                <a:cs typeface="Times New Roman" panose="02020603050405020304" pitchFamily="18" charset="0"/>
              </a:rPr>
              <a:t>“The Department recognizes that schools vary in size, student populations, and administrative structure. The proposed regulations would enable all schools to meet their obligations to comply fully with Title IX while providing them appropriate discretion and flexibility to account for these variations.”</a:t>
            </a:r>
          </a:p>
          <a:p>
            <a:pPr marL="231775" indent="0">
              <a:buNone/>
            </a:pPr>
            <a:r>
              <a:rPr lang="en-US" sz="2800" i="1" dirty="0">
                <a:latin typeface="Times New Roman" panose="02020603050405020304" pitchFamily="18" charset="0"/>
                <a:cs typeface="Times New Roman" panose="02020603050405020304" pitchFamily="18" charset="0"/>
              </a:rPr>
              <a:t>	</a:t>
            </a:r>
            <a:r>
              <a:rPr lang="en-US" sz="2800" b="0" i="0" dirty="0">
                <a:solidFill>
                  <a:srgbClr val="4A4A4A"/>
                </a:solidFill>
                <a:effectLst/>
                <a:latin typeface="Arial" panose="020B0604020202020204" pitchFamily="34" charset="0"/>
              </a:rPr>
              <a:t>—</a:t>
            </a:r>
            <a:r>
              <a:rPr lang="en-US" sz="2800" dirty="0">
                <a:latin typeface="Times New Roman" panose="02020603050405020304" pitchFamily="18" charset="0"/>
                <a:cs typeface="Times New Roman" panose="02020603050405020304" pitchFamily="18" charset="0"/>
              </a:rPr>
              <a:t>Department of Education, Title IX NPRM</a:t>
            </a:r>
            <a:endParaRPr lang="en-US" sz="2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6017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clrChange>
              <a:clrFrom>
                <a:srgbClr val="002653"/>
              </a:clrFrom>
              <a:clrTo>
                <a:srgbClr val="002653">
                  <a:alpha val="0"/>
                </a:srgbClr>
              </a:clrTo>
            </a:clrChange>
            <a:extLst>
              <a:ext uri="{28A0092B-C50C-407E-A947-70E740481C1C}">
                <a14:useLocalDpi xmlns:a14="http://schemas.microsoft.com/office/drawing/2010/main" val="0"/>
              </a:ext>
            </a:extLst>
          </a:blip>
          <a:stretch>
            <a:fillRect/>
          </a:stretch>
        </p:blipFill>
        <p:spPr>
          <a:xfrm>
            <a:off x="1104400" y="1493436"/>
            <a:ext cx="2077784" cy="494956"/>
          </a:xfrm>
          <a:prstGeom prst="rect">
            <a:avLst/>
          </a:prstGeom>
        </p:spPr>
      </p:pic>
      <p:sp>
        <p:nvSpPr>
          <p:cNvPr id="9" name="TextBox 8"/>
          <p:cNvSpPr txBox="1"/>
          <p:nvPr/>
        </p:nvSpPr>
        <p:spPr>
          <a:xfrm>
            <a:off x="7318163" y="6224085"/>
            <a:ext cx="4484772" cy="400110"/>
          </a:xfrm>
          <a:prstGeom prst="rect">
            <a:avLst/>
          </a:prstGeom>
          <a:noFill/>
        </p:spPr>
        <p:txBody>
          <a:bodyPr wrap="square" rtlCol="0">
            <a:spAutoFit/>
          </a:bodyPr>
          <a:lstStyle/>
          <a:p>
            <a:pPr algn="r"/>
            <a:r>
              <a:rPr lang="en-US" sz="20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July 13, 2022</a:t>
            </a:r>
          </a:p>
        </p:txBody>
      </p:sp>
      <p:cxnSp>
        <p:nvCxnSpPr>
          <p:cNvPr id="11" name="Straight Connector 10"/>
          <p:cNvCxnSpPr/>
          <p:nvPr/>
        </p:nvCxnSpPr>
        <p:spPr>
          <a:xfrm>
            <a:off x="1104400" y="3168325"/>
            <a:ext cx="9496425" cy="14131"/>
          </a:xfrm>
          <a:prstGeom prst="line">
            <a:avLst/>
          </a:prstGeom>
          <a:ln w="5715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itle 1"/>
          <p:cNvSpPr txBox="1">
            <a:spLocks/>
          </p:cNvSpPr>
          <p:nvPr/>
        </p:nvSpPr>
        <p:spPr>
          <a:xfrm>
            <a:off x="1104400" y="2378992"/>
            <a:ext cx="9930745" cy="70880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Overview of NPRM</a:t>
            </a:r>
            <a:endParaRPr lang="en-US" sz="36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TextBox 6"/>
          <p:cNvSpPr txBox="1"/>
          <p:nvPr/>
        </p:nvSpPr>
        <p:spPr>
          <a:xfrm>
            <a:off x="1104400" y="2871705"/>
            <a:ext cx="10903527" cy="1877437"/>
          </a:xfrm>
          <a:prstGeom prst="rect">
            <a:avLst/>
          </a:prstGeom>
          <a:noFill/>
        </p:spPr>
        <p:txBody>
          <a:bodyPr wrap="square" rtlCol="0">
            <a:spAutoFit/>
          </a:bodyPr>
          <a:lstStyle/>
          <a:p>
            <a:endParaRPr lang="en-US" sz="2800" b="1" dirty="0">
              <a:effectLst>
                <a:outerShdw blurRad="38100" dist="38100" dir="2700000" algn="tl">
                  <a:srgbClr val="000000">
                    <a:alpha val="43137"/>
                  </a:srgbClr>
                </a:outerShdw>
              </a:effectLst>
              <a:latin typeface="+mj-lt"/>
            </a:endParaRPr>
          </a:p>
          <a:p>
            <a:r>
              <a:rPr lang="en-US" sz="28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Notice of Proposed Rulemaking</a:t>
            </a:r>
            <a:endParaRPr lang="en-US" sz="2800" i="1" dirty="0">
              <a:latin typeface="Arial" panose="020B0604020202020204" pitchFamily="34" charset="0"/>
              <a:cs typeface="Arial" panose="020B0604020202020204" pitchFamily="34" charset="0"/>
            </a:endParaRPr>
          </a:p>
          <a:p>
            <a:endParaRPr lang="en-US" sz="3200" dirty="0">
              <a:effectLst>
                <a:outerShdw blurRad="38100" dist="38100" dir="2700000" algn="tl">
                  <a:srgbClr val="000000">
                    <a:alpha val="43137"/>
                  </a:srgbClr>
                </a:outerShdw>
              </a:effectLst>
              <a:latin typeface="+mj-lt"/>
            </a:endParaRPr>
          </a:p>
          <a:p>
            <a:endParaRPr lang="en-US" sz="28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929201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F3BF16C-ECA9-8A6F-CD48-2E06815ACCD8}"/>
              </a:ext>
            </a:extLst>
          </p:cNvPr>
          <p:cNvSpPr>
            <a:spLocks noGrp="1"/>
          </p:cNvSpPr>
          <p:nvPr>
            <p:ph idx="1"/>
          </p:nvPr>
        </p:nvSpPr>
        <p:spPr>
          <a:xfrm>
            <a:off x="2174033" y="1160400"/>
            <a:ext cx="9181355" cy="5335650"/>
          </a:xfrm>
        </p:spPr>
        <p:txBody>
          <a:bodyPr>
            <a:normAutofit lnSpcReduction="10000"/>
          </a:bodyPr>
          <a:lstStyle/>
          <a:p>
            <a:pPr>
              <a:lnSpc>
                <a:spcPct val="100000"/>
              </a:lnSpc>
              <a:spcBef>
                <a:spcPts val="0"/>
              </a:spcBef>
              <a:spcAft>
                <a:spcPts val="1200"/>
              </a:spcAft>
            </a:pPr>
            <a:r>
              <a:rPr lang="en-US" dirty="0">
                <a:latin typeface="Arial" panose="020B0604020202020204" pitchFamily="34" charset="0"/>
                <a:cs typeface="Arial" panose="020B0604020202020204" pitchFamily="34" charset="0"/>
              </a:rPr>
              <a:t>Significantly expands scope of Title IX coverage</a:t>
            </a:r>
          </a:p>
          <a:p>
            <a:pPr>
              <a:lnSpc>
                <a:spcPct val="100000"/>
              </a:lnSpc>
              <a:spcBef>
                <a:spcPts val="0"/>
              </a:spcBef>
              <a:spcAft>
                <a:spcPts val="1200"/>
              </a:spcAft>
            </a:pPr>
            <a:endParaRPr lang="en-US" dirty="0">
              <a:latin typeface="Arial" panose="020B0604020202020204" pitchFamily="34" charset="0"/>
              <a:cs typeface="Arial" panose="020B0604020202020204" pitchFamily="34" charset="0"/>
            </a:endParaRPr>
          </a:p>
          <a:p>
            <a:pPr>
              <a:lnSpc>
                <a:spcPct val="100000"/>
              </a:lnSpc>
              <a:spcBef>
                <a:spcPts val="0"/>
              </a:spcBef>
              <a:spcAft>
                <a:spcPts val="1200"/>
              </a:spcAft>
            </a:pPr>
            <a:r>
              <a:rPr lang="en-US" dirty="0">
                <a:latin typeface="Arial" panose="020B0604020202020204" pitchFamily="34" charset="0"/>
                <a:cs typeface="Arial" panose="020B0604020202020204" pitchFamily="34" charset="0"/>
              </a:rPr>
              <a:t>Streamlines some of the most burdensome procedural requirements for institutions</a:t>
            </a:r>
          </a:p>
          <a:p>
            <a:pPr>
              <a:lnSpc>
                <a:spcPct val="100000"/>
              </a:lnSpc>
              <a:spcBef>
                <a:spcPts val="0"/>
              </a:spcBef>
              <a:spcAft>
                <a:spcPts val="1200"/>
              </a:spcAft>
            </a:pPr>
            <a:endParaRPr lang="en-US" dirty="0">
              <a:latin typeface="Arial" panose="020B0604020202020204" pitchFamily="34" charset="0"/>
              <a:cs typeface="Arial" panose="020B0604020202020204" pitchFamily="34" charset="0"/>
            </a:endParaRPr>
          </a:p>
          <a:p>
            <a:pPr>
              <a:lnSpc>
                <a:spcPct val="100000"/>
              </a:lnSpc>
              <a:spcBef>
                <a:spcPts val="0"/>
              </a:spcBef>
              <a:spcAft>
                <a:spcPts val="1200"/>
              </a:spcAft>
            </a:pPr>
            <a:r>
              <a:rPr lang="en-US" dirty="0">
                <a:latin typeface="Arial" panose="020B0604020202020204" pitchFamily="34" charset="0"/>
                <a:cs typeface="Arial" panose="020B0604020202020204" pitchFamily="34" charset="0"/>
              </a:rPr>
              <a:t>Eliminates barriers preventing victims from filing complaints</a:t>
            </a:r>
          </a:p>
          <a:p>
            <a:pPr>
              <a:lnSpc>
                <a:spcPct val="100000"/>
              </a:lnSpc>
              <a:spcBef>
                <a:spcPts val="0"/>
              </a:spcBef>
              <a:spcAft>
                <a:spcPts val="1200"/>
              </a:spcAft>
            </a:pPr>
            <a:endParaRPr lang="en-US" dirty="0">
              <a:latin typeface="Arial" panose="020B0604020202020204" pitchFamily="34" charset="0"/>
              <a:cs typeface="Arial" panose="020B0604020202020204" pitchFamily="34" charset="0"/>
            </a:endParaRPr>
          </a:p>
          <a:p>
            <a:pPr>
              <a:lnSpc>
                <a:spcPct val="100000"/>
              </a:lnSpc>
              <a:spcBef>
                <a:spcPts val="0"/>
              </a:spcBef>
              <a:spcAft>
                <a:spcPts val="1200"/>
              </a:spcAft>
            </a:pPr>
            <a:r>
              <a:rPr lang="en-US" dirty="0">
                <a:latin typeface="Arial" panose="020B0604020202020204" pitchFamily="34" charset="0"/>
                <a:cs typeface="Arial" panose="020B0604020202020204" pitchFamily="34" charset="0"/>
              </a:rPr>
              <a:t>Maintains most protections for accused students</a:t>
            </a:r>
          </a:p>
        </p:txBody>
      </p:sp>
      <p:sp>
        <p:nvSpPr>
          <p:cNvPr id="3" name="Title 2">
            <a:extLst>
              <a:ext uri="{FF2B5EF4-FFF2-40B4-BE49-F238E27FC236}">
                <a16:creationId xmlns:a16="http://schemas.microsoft.com/office/drawing/2014/main" id="{58412A3D-5837-B5F1-F107-C81FF4B3EA3D}"/>
              </a:ext>
            </a:extLst>
          </p:cNvPr>
          <p:cNvSpPr>
            <a:spLocks noGrp="1"/>
          </p:cNvSpPr>
          <p:nvPr>
            <p:ph type="title"/>
          </p:nvPr>
        </p:nvSpPr>
        <p:spPr>
          <a:xfrm>
            <a:off x="2174032" y="431655"/>
            <a:ext cx="9181355" cy="728745"/>
          </a:xfrm>
        </p:spPr>
        <p:txBody>
          <a:bodyPr>
            <a:normAutofit/>
          </a:bodyPr>
          <a:lstStyle/>
          <a:p>
            <a:r>
              <a:rPr lang="en-US" sz="3600" b="1" dirty="0">
                <a:latin typeface="Arial" panose="020B0604020202020204" pitchFamily="34" charset="0"/>
                <a:cs typeface="Arial" panose="020B0604020202020204" pitchFamily="34" charset="0"/>
              </a:rPr>
              <a:t>Overview of NPRM</a:t>
            </a:r>
          </a:p>
        </p:txBody>
      </p:sp>
      <p:cxnSp>
        <p:nvCxnSpPr>
          <p:cNvPr id="4" name="Straight Connector 3">
            <a:extLst>
              <a:ext uri="{FF2B5EF4-FFF2-40B4-BE49-F238E27FC236}">
                <a16:creationId xmlns:a16="http://schemas.microsoft.com/office/drawing/2014/main" id="{E0BF1103-B419-6B09-FCDA-E9D0AB5AD024}"/>
              </a:ext>
            </a:extLst>
          </p:cNvPr>
          <p:cNvCxnSpPr>
            <a:cxnSpLocks/>
          </p:cNvCxnSpPr>
          <p:nvPr/>
        </p:nvCxnSpPr>
        <p:spPr>
          <a:xfrm>
            <a:off x="2174033" y="1071210"/>
            <a:ext cx="9268151"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6623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508F677-019A-6FD8-AA98-D9C0DFCE3AB6}"/>
              </a:ext>
            </a:extLst>
          </p:cNvPr>
          <p:cNvSpPr>
            <a:spLocks noGrp="1"/>
          </p:cNvSpPr>
          <p:nvPr>
            <p:ph idx="1"/>
          </p:nvPr>
        </p:nvSpPr>
        <p:spPr>
          <a:xfrm>
            <a:off x="2480437" y="3616496"/>
            <a:ext cx="8892395" cy="1120576"/>
          </a:xfrm>
        </p:spPr>
        <p:txBody>
          <a:bodyPr>
            <a:normAutofit/>
          </a:bodyPr>
          <a:lstStyle/>
          <a:p>
            <a:pPr marL="0" indent="0">
              <a:buNone/>
            </a:pPr>
            <a:r>
              <a:rPr lang="en-US" sz="4000" b="1" dirty="0">
                <a:latin typeface="Arial" panose="020B0604020202020204" pitchFamily="34" charset="0"/>
                <a:cs typeface="Arial" panose="020B0604020202020204" pitchFamily="34" charset="0"/>
              </a:rPr>
              <a:t>Technical Title IX Content Ahead!</a:t>
            </a:r>
          </a:p>
          <a:p>
            <a:endParaRPr lang="en-US" dirty="0"/>
          </a:p>
        </p:txBody>
      </p:sp>
      <p:sp>
        <p:nvSpPr>
          <p:cNvPr id="3" name="Title 2">
            <a:extLst>
              <a:ext uri="{FF2B5EF4-FFF2-40B4-BE49-F238E27FC236}">
                <a16:creationId xmlns:a16="http://schemas.microsoft.com/office/drawing/2014/main" id="{F82C710D-DA46-B3B2-758C-06FD8AEAD23E}"/>
              </a:ext>
            </a:extLst>
          </p:cNvPr>
          <p:cNvSpPr>
            <a:spLocks noGrp="1"/>
          </p:cNvSpPr>
          <p:nvPr>
            <p:ph type="title"/>
          </p:nvPr>
        </p:nvSpPr>
        <p:spPr>
          <a:xfrm>
            <a:off x="2174033" y="456396"/>
            <a:ext cx="9181355" cy="728745"/>
          </a:xfrm>
        </p:spPr>
        <p:txBody>
          <a:bodyPr>
            <a:normAutofit/>
          </a:bodyPr>
          <a:lstStyle/>
          <a:p>
            <a:endParaRPr lang="en-US" sz="3600" b="1" dirty="0">
              <a:latin typeface="Arial" panose="020B0604020202020204" pitchFamily="34" charset="0"/>
              <a:cs typeface="Arial" panose="020B0604020202020204" pitchFamily="34" charset="0"/>
            </a:endParaRPr>
          </a:p>
        </p:txBody>
      </p:sp>
      <p:pic>
        <p:nvPicPr>
          <p:cNvPr id="7" name="Picture 6" descr="A picture containing text, clock&#10;&#10;Description automatically generated">
            <a:extLst>
              <a:ext uri="{FF2B5EF4-FFF2-40B4-BE49-F238E27FC236}">
                <a16:creationId xmlns:a16="http://schemas.microsoft.com/office/drawing/2014/main" id="{1753BD72-0BA2-1286-CA77-1A9B09CE4B1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425053" y="1686025"/>
            <a:ext cx="6096000" cy="1628775"/>
          </a:xfrm>
          <a:prstGeom prst="rect">
            <a:avLst/>
          </a:prstGeom>
        </p:spPr>
      </p:pic>
      <p:pic>
        <p:nvPicPr>
          <p:cNvPr id="11" name="Graphic 10" descr="Right pointing backhand index with solid fill">
            <a:extLst>
              <a:ext uri="{FF2B5EF4-FFF2-40B4-BE49-F238E27FC236}">
                <a16:creationId xmlns:a16="http://schemas.microsoft.com/office/drawing/2014/main" id="{4E82947E-AF77-C146-5E6F-0F84D694747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25053" y="4572795"/>
            <a:ext cx="914400" cy="914400"/>
          </a:xfrm>
          <a:prstGeom prst="rect">
            <a:avLst/>
          </a:prstGeom>
        </p:spPr>
      </p:pic>
      <p:pic>
        <p:nvPicPr>
          <p:cNvPr id="12" name="Graphic 11" descr="Right pointing backhand index with solid fill">
            <a:extLst>
              <a:ext uri="{FF2B5EF4-FFF2-40B4-BE49-F238E27FC236}">
                <a16:creationId xmlns:a16="http://schemas.microsoft.com/office/drawing/2014/main" id="{A99F5694-6A04-6115-746F-45F93779FAA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61997" y="4572795"/>
            <a:ext cx="914400" cy="914400"/>
          </a:xfrm>
          <a:prstGeom prst="rect">
            <a:avLst/>
          </a:prstGeom>
        </p:spPr>
      </p:pic>
      <p:pic>
        <p:nvPicPr>
          <p:cNvPr id="14" name="Graphic 13" descr="Right pointing backhand index outline">
            <a:extLst>
              <a:ext uri="{FF2B5EF4-FFF2-40B4-BE49-F238E27FC236}">
                <a16:creationId xmlns:a16="http://schemas.microsoft.com/office/drawing/2014/main" id="{D94609B9-418A-A2E6-2F77-435CB35FB69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43525" y="4592588"/>
            <a:ext cx="914400" cy="914400"/>
          </a:xfrm>
          <a:prstGeom prst="rect">
            <a:avLst/>
          </a:prstGeom>
        </p:spPr>
      </p:pic>
      <p:pic>
        <p:nvPicPr>
          <p:cNvPr id="15" name="Graphic 14" descr="Right pointing backhand index outline">
            <a:extLst>
              <a:ext uri="{FF2B5EF4-FFF2-40B4-BE49-F238E27FC236}">
                <a16:creationId xmlns:a16="http://schemas.microsoft.com/office/drawing/2014/main" id="{8B684BE8-4C81-1307-C928-02A7CD760EA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063853" y="4572795"/>
            <a:ext cx="914400" cy="914400"/>
          </a:xfrm>
          <a:prstGeom prst="rect">
            <a:avLst/>
          </a:prstGeom>
        </p:spPr>
      </p:pic>
    </p:spTree>
    <p:extLst>
      <p:ext uri="{BB962C8B-B14F-4D97-AF65-F5344CB8AC3E}">
        <p14:creationId xmlns:p14="http://schemas.microsoft.com/office/powerpoint/2010/main" val="3004386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clrChange>
              <a:clrFrom>
                <a:srgbClr val="002653"/>
              </a:clrFrom>
              <a:clrTo>
                <a:srgbClr val="002653">
                  <a:alpha val="0"/>
                </a:srgbClr>
              </a:clrTo>
            </a:clrChange>
            <a:extLst>
              <a:ext uri="{28A0092B-C50C-407E-A947-70E740481C1C}">
                <a14:useLocalDpi xmlns:a14="http://schemas.microsoft.com/office/drawing/2010/main" val="0"/>
              </a:ext>
            </a:extLst>
          </a:blip>
          <a:stretch>
            <a:fillRect/>
          </a:stretch>
        </p:blipFill>
        <p:spPr>
          <a:xfrm>
            <a:off x="1104400" y="1493436"/>
            <a:ext cx="2077784" cy="494956"/>
          </a:xfrm>
          <a:prstGeom prst="rect">
            <a:avLst/>
          </a:prstGeom>
        </p:spPr>
      </p:pic>
      <p:sp>
        <p:nvSpPr>
          <p:cNvPr id="9" name="TextBox 8"/>
          <p:cNvSpPr txBox="1"/>
          <p:nvPr/>
        </p:nvSpPr>
        <p:spPr>
          <a:xfrm>
            <a:off x="7318163" y="6224085"/>
            <a:ext cx="4484772" cy="400110"/>
          </a:xfrm>
          <a:prstGeom prst="rect">
            <a:avLst/>
          </a:prstGeom>
          <a:noFill/>
        </p:spPr>
        <p:txBody>
          <a:bodyPr wrap="square" rtlCol="0">
            <a:spAutoFit/>
          </a:bodyPr>
          <a:lstStyle/>
          <a:p>
            <a:pPr algn="r"/>
            <a:r>
              <a:rPr lang="en-US" sz="2000"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July 13, 2022</a:t>
            </a:r>
          </a:p>
        </p:txBody>
      </p:sp>
      <p:cxnSp>
        <p:nvCxnSpPr>
          <p:cNvPr id="11" name="Straight Connector 10"/>
          <p:cNvCxnSpPr/>
          <p:nvPr/>
        </p:nvCxnSpPr>
        <p:spPr>
          <a:xfrm>
            <a:off x="1104400" y="3168325"/>
            <a:ext cx="9496425" cy="14131"/>
          </a:xfrm>
          <a:prstGeom prst="line">
            <a:avLst/>
          </a:prstGeom>
          <a:ln w="5715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itle 1"/>
          <p:cNvSpPr txBox="1">
            <a:spLocks/>
          </p:cNvSpPr>
          <p:nvPr/>
        </p:nvSpPr>
        <p:spPr>
          <a:xfrm>
            <a:off x="1104400" y="2378992"/>
            <a:ext cx="9930745" cy="70880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Expanded Coverage</a:t>
            </a:r>
          </a:p>
        </p:txBody>
      </p:sp>
      <p:sp>
        <p:nvSpPr>
          <p:cNvPr id="7" name="TextBox 6"/>
          <p:cNvSpPr txBox="1"/>
          <p:nvPr/>
        </p:nvSpPr>
        <p:spPr>
          <a:xfrm>
            <a:off x="1104400" y="2871705"/>
            <a:ext cx="10903527" cy="1446550"/>
          </a:xfrm>
          <a:prstGeom prst="rect">
            <a:avLst/>
          </a:prstGeom>
          <a:noFill/>
        </p:spPr>
        <p:txBody>
          <a:bodyPr wrap="square" rtlCol="0">
            <a:spAutoFit/>
          </a:bodyPr>
          <a:lstStyle/>
          <a:p>
            <a:endParaRPr lang="en-US" sz="2800" b="1" dirty="0">
              <a:effectLst>
                <a:outerShdw blurRad="38100" dist="38100" dir="2700000" algn="tl">
                  <a:srgbClr val="000000">
                    <a:alpha val="43137"/>
                  </a:srgbClr>
                </a:outerShdw>
              </a:effectLst>
              <a:latin typeface="+mj-lt"/>
            </a:endParaRPr>
          </a:p>
          <a:p>
            <a:endParaRPr lang="en-US" sz="3200" dirty="0">
              <a:effectLst>
                <a:outerShdw blurRad="38100" dist="38100" dir="2700000" algn="tl">
                  <a:srgbClr val="000000">
                    <a:alpha val="43137"/>
                  </a:srgbClr>
                </a:outerShdw>
              </a:effectLst>
              <a:latin typeface="+mj-lt"/>
            </a:endParaRPr>
          </a:p>
          <a:p>
            <a:endParaRPr lang="en-US" sz="28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379233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28A2A5-5542-3A2B-BA5D-53560FFD6C5E}"/>
              </a:ext>
            </a:extLst>
          </p:cNvPr>
          <p:cNvSpPr>
            <a:spLocks noGrp="1"/>
          </p:cNvSpPr>
          <p:nvPr>
            <p:ph idx="1"/>
          </p:nvPr>
        </p:nvSpPr>
        <p:spPr>
          <a:xfrm>
            <a:off x="2174032" y="1200592"/>
            <a:ext cx="9181355" cy="5333789"/>
          </a:xfrm>
        </p:spPr>
        <p:txBody>
          <a:bodyPr>
            <a:normAutofit lnSpcReduction="10000"/>
          </a:bodyPr>
          <a:lstStyle/>
          <a:p>
            <a:pPr>
              <a:lnSpc>
                <a:spcPct val="100000"/>
              </a:lnSpc>
              <a:spcBef>
                <a:spcPts val="0"/>
              </a:spcBef>
            </a:pPr>
            <a:r>
              <a:rPr lang="en-US" dirty="0">
                <a:latin typeface="Arial" panose="020B0604020202020204" pitchFamily="34" charset="0"/>
                <a:cs typeface="Arial" panose="020B0604020202020204" pitchFamily="34" charset="0"/>
              </a:rPr>
              <a:t>NPRM would broaden the scope of:</a:t>
            </a:r>
          </a:p>
          <a:p>
            <a:pPr marL="512763" lvl="1" indent="-280988">
              <a:lnSpc>
                <a:spcPct val="100000"/>
              </a:lnSpc>
              <a:spcBef>
                <a:spcPts val="0"/>
              </a:spcBef>
              <a:spcAft>
                <a:spcPts val="600"/>
              </a:spcAft>
            </a:pPr>
            <a:r>
              <a:rPr lang="en-US" dirty="0">
                <a:latin typeface="Arial" panose="020B0604020202020204" pitchFamily="34" charset="0"/>
                <a:cs typeface="Arial" panose="020B0604020202020204" pitchFamily="34" charset="0"/>
              </a:rPr>
              <a:t>Who is protected</a:t>
            </a:r>
          </a:p>
          <a:p>
            <a:pPr marL="512763" lvl="1" indent="-280988">
              <a:lnSpc>
                <a:spcPct val="100000"/>
              </a:lnSpc>
              <a:spcBef>
                <a:spcPts val="0"/>
              </a:spcBef>
              <a:spcAft>
                <a:spcPts val="600"/>
              </a:spcAft>
            </a:pPr>
            <a:r>
              <a:rPr lang="en-US" dirty="0">
                <a:latin typeface="Arial" panose="020B0604020202020204" pitchFamily="34" charset="0"/>
                <a:cs typeface="Arial" panose="020B0604020202020204" pitchFamily="34" charset="0"/>
              </a:rPr>
              <a:t>What conduct is covered, including:</a:t>
            </a:r>
          </a:p>
          <a:p>
            <a:pPr marL="803275" lvl="2" indent="-290513">
              <a:lnSpc>
                <a:spcPct val="100000"/>
              </a:lnSpc>
              <a:spcBef>
                <a:spcPts val="0"/>
              </a:spcBef>
              <a:spcAft>
                <a:spcPts val="600"/>
              </a:spcAft>
            </a:pPr>
            <a:r>
              <a:rPr lang="en-US" dirty="0">
                <a:latin typeface="Arial" panose="020B0604020202020204" pitchFamily="34" charset="0"/>
                <a:cs typeface="Arial" panose="020B0604020202020204" pitchFamily="34" charset="0"/>
              </a:rPr>
              <a:t>All forms of sex discrimination, not just harassment</a:t>
            </a:r>
          </a:p>
          <a:p>
            <a:pPr marL="803275" lvl="2" indent="-290513">
              <a:lnSpc>
                <a:spcPct val="100000"/>
              </a:lnSpc>
              <a:spcBef>
                <a:spcPts val="0"/>
              </a:spcBef>
              <a:spcAft>
                <a:spcPts val="600"/>
              </a:spcAft>
            </a:pPr>
            <a:r>
              <a:rPr lang="en-US" dirty="0">
                <a:latin typeface="Arial" panose="020B0604020202020204" pitchFamily="34" charset="0"/>
                <a:cs typeface="Arial" panose="020B0604020202020204" pitchFamily="34" charset="0"/>
              </a:rPr>
              <a:t>Expanded definitions of discrimination</a:t>
            </a:r>
          </a:p>
          <a:p>
            <a:pPr marL="803275" lvl="2" indent="-290513">
              <a:lnSpc>
                <a:spcPct val="100000"/>
              </a:lnSpc>
              <a:spcBef>
                <a:spcPts val="0"/>
              </a:spcBef>
            </a:pPr>
            <a:r>
              <a:rPr lang="en-US" dirty="0">
                <a:latin typeface="Arial" panose="020B0604020202020204" pitchFamily="34" charset="0"/>
                <a:cs typeface="Arial" panose="020B0604020202020204" pitchFamily="34" charset="0"/>
              </a:rPr>
              <a:t>Expanded territory covered</a:t>
            </a:r>
          </a:p>
          <a:p>
            <a:pPr>
              <a:lnSpc>
                <a:spcPct val="100000"/>
              </a:lnSpc>
              <a:spcBef>
                <a:spcPts val="1200"/>
              </a:spcBef>
            </a:pPr>
            <a:endParaRPr lang="en-US" dirty="0">
              <a:latin typeface="Arial" panose="020B0604020202020204" pitchFamily="34" charset="0"/>
              <a:cs typeface="Arial" panose="020B0604020202020204" pitchFamily="34" charset="0"/>
            </a:endParaRPr>
          </a:p>
          <a:p>
            <a:pPr>
              <a:lnSpc>
                <a:spcPct val="100000"/>
              </a:lnSpc>
              <a:spcBef>
                <a:spcPts val="1200"/>
              </a:spcBef>
            </a:pPr>
            <a:r>
              <a:rPr lang="en-US" dirty="0">
                <a:latin typeface="Arial" panose="020B0604020202020204" pitchFamily="34" charset="0"/>
                <a:cs typeface="Arial" panose="020B0604020202020204" pitchFamily="34" charset="0"/>
              </a:rPr>
              <a:t>NPRM would require </a:t>
            </a:r>
            <a:r>
              <a:rPr lang="en-US" dirty="0">
                <a:effectLst/>
                <a:latin typeface="Arial" panose="020B0604020202020204" pitchFamily="34" charset="0"/>
                <a:ea typeface="Calibri" panose="020F0502020204030204" pitchFamily="34" charset="0"/>
                <a:cs typeface="Arial" panose="020B0604020202020204" pitchFamily="34" charset="0"/>
              </a:rPr>
              <a:t>institutions to take prompt and effective action to end any sex discrimination that has occurred, prevent its recurrence, and remedy its effects</a:t>
            </a:r>
            <a:endParaRPr lang="en-US"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4A72AA86-B5D6-5BD6-0B43-6FEA78C8DD46}"/>
              </a:ext>
            </a:extLst>
          </p:cNvPr>
          <p:cNvSpPr>
            <a:spLocks noGrp="1"/>
          </p:cNvSpPr>
          <p:nvPr>
            <p:ph type="title"/>
          </p:nvPr>
        </p:nvSpPr>
        <p:spPr>
          <a:xfrm>
            <a:off x="2174032" y="397733"/>
            <a:ext cx="9181355" cy="728744"/>
          </a:xfrm>
        </p:spPr>
        <p:txBody>
          <a:bodyPr>
            <a:normAutofit/>
          </a:bodyPr>
          <a:lstStyle/>
          <a:p>
            <a:r>
              <a:rPr lang="en-US" sz="3600" b="1" dirty="0">
                <a:latin typeface="Arial" panose="020B0604020202020204" pitchFamily="34" charset="0"/>
                <a:cs typeface="Arial" panose="020B0604020202020204" pitchFamily="34" charset="0"/>
              </a:rPr>
              <a:t>Expanded Coverage</a:t>
            </a:r>
          </a:p>
        </p:txBody>
      </p:sp>
      <p:cxnSp>
        <p:nvCxnSpPr>
          <p:cNvPr id="4" name="Straight Connector 3">
            <a:extLst>
              <a:ext uri="{FF2B5EF4-FFF2-40B4-BE49-F238E27FC236}">
                <a16:creationId xmlns:a16="http://schemas.microsoft.com/office/drawing/2014/main" id="{4966F77C-6379-DE96-9ECD-BD7DEBC807F9}"/>
              </a:ext>
            </a:extLst>
          </p:cNvPr>
          <p:cNvCxnSpPr>
            <a:cxnSpLocks/>
          </p:cNvCxnSpPr>
          <p:nvPr/>
        </p:nvCxnSpPr>
        <p:spPr>
          <a:xfrm>
            <a:off x="2174033" y="1052360"/>
            <a:ext cx="9268151" cy="0"/>
          </a:xfrm>
          <a:prstGeom prst="line">
            <a:avLst/>
          </a:prstGeom>
          <a:ln w="38100">
            <a:solidFill>
              <a:srgbClr val="00265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0961800"/>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VID-19 Webinar Slides" id="{3FFA4872-A2B8-4E9D-9D09-007F15A06375}" vid="{30A857A6-083C-4BD1-87FB-CD91C83D0D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COVID-19 Webinar Slides</Template>
  <TotalTime>7856</TotalTime>
  <Words>992</Words>
  <Application>Microsoft Office PowerPoint</Application>
  <PresentationFormat>Widescreen</PresentationFormat>
  <Paragraphs>225</Paragraphs>
  <Slides>29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Calibri Light</vt:lpstr>
      <vt:lpstr>Modern20 BT</vt:lpstr>
      <vt:lpstr>Symbol</vt:lpstr>
      <vt:lpstr>Times New Roman</vt:lpstr>
      <vt:lpstr>1_Custom Design</vt:lpstr>
      <vt:lpstr>PowerPoint Presentation</vt:lpstr>
      <vt:lpstr>Agenda</vt:lpstr>
      <vt:lpstr>PowerPoint Presentation</vt:lpstr>
      <vt:lpstr>Behind the Scenes</vt:lpstr>
      <vt:lpstr>PowerPoint Presentation</vt:lpstr>
      <vt:lpstr>Overview of NPRM</vt:lpstr>
      <vt:lpstr>PowerPoint Presentation</vt:lpstr>
      <vt:lpstr>PowerPoint Presentation</vt:lpstr>
      <vt:lpstr>Expanded Coverage</vt:lpstr>
      <vt:lpstr>Who is Protected?</vt:lpstr>
      <vt:lpstr>What Conduct Is Covered?</vt:lpstr>
      <vt:lpstr>Hostile Environment Harassment</vt:lpstr>
      <vt:lpstr>Sexual Orientation &amp; Gender Identity</vt:lpstr>
      <vt:lpstr>Pregnancy or Related Conditions</vt:lpstr>
      <vt:lpstr>Parental, Family or Marital Status</vt:lpstr>
      <vt:lpstr>Expanded Territory Covered</vt:lpstr>
      <vt:lpstr>Poll Questions</vt:lpstr>
      <vt:lpstr>PowerPoint Presentation</vt:lpstr>
      <vt:lpstr>Procedural Obligations</vt:lpstr>
      <vt:lpstr>Obligations in General</vt:lpstr>
      <vt:lpstr>PowerPoint Presentation</vt:lpstr>
      <vt:lpstr>What’s the Same (Mostly)?</vt:lpstr>
      <vt:lpstr>What’s Different?</vt:lpstr>
      <vt:lpstr>What’s Different?</vt:lpstr>
      <vt:lpstr>PowerPoint Presentation</vt:lpstr>
      <vt:lpstr>PowerPoint Presentation</vt:lpstr>
      <vt:lpstr>Poll Questions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Jody Feder</dc:creator>
  <cp:lastModifiedBy>Galen Vandergriff</cp:lastModifiedBy>
  <cp:revision>369</cp:revision>
  <dcterms:created xsi:type="dcterms:W3CDTF">2020-03-19T15:57:23Z</dcterms:created>
  <dcterms:modified xsi:type="dcterms:W3CDTF">2022-07-13T19:00:37Z</dcterms:modified>
</cp:coreProperties>
</file>