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48" r:id="rId5"/>
  </p:sldMasterIdLst>
  <p:notesMasterIdLst>
    <p:notesMasterId r:id="rId50"/>
  </p:notesMasterIdLst>
  <p:sldIdLst>
    <p:sldId id="809" r:id="rId6"/>
    <p:sldId id="834" r:id="rId7"/>
    <p:sldId id="832" r:id="rId8"/>
    <p:sldId id="847" r:id="rId9"/>
    <p:sldId id="273" r:id="rId10"/>
    <p:sldId id="304" r:id="rId11"/>
    <p:sldId id="301" r:id="rId12"/>
    <p:sldId id="430" r:id="rId13"/>
    <p:sldId id="1401" r:id="rId14"/>
    <p:sldId id="1504" r:id="rId15"/>
    <p:sldId id="1402" r:id="rId16"/>
    <p:sldId id="1403" r:id="rId17"/>
    <p:sldId id="1505" r:id="rId18"/>
    <p:sldId id="1515" r:id="rId19"/>
    <p:sldId id="1516" r:id="rId20"/>
    <p:sldId id="1517" r:id="rId21"/>
    <p:sldId id="1518" r:id="rId22"/>
    <p:sldId id="308" r:id="rId23"/>
    <p:sldId id="1506" r:id="rId24"/>
    <p:sldId id="1508" r:id="rId25"/>
    <p:sldId id="1509" r:id="rId26"/>
    <p:sldId id="1510" r:id="rId27"/>
    <p:sldId id="312" r:id="rId28"/>
    <p:sldId id="260" r:id="rId29"/>
    <p:sldId id="268" r:id="rId30"/>
    <p:sldId id="2090651704" r:id="rId31"/>
    <p:sldId id="2090651744" r:id="rId32"/>
    <p:sldId id="2090651751" r:id="rId33"/>
    <p:sldId id="514" r:id="rId34"/>
    <p:sldId id="2090651750" r:id="rId35"/>
    <p:sldId id="2090651730" r:id="rId36"/>
    <p:sldId id="2090651703" r:id="rId37"/>
    <p:sldId id="2090651736" r:id="rId38"/>
    <p:sldId id="294" r:id="rId39"/>
    <p:sldId id="2090651752" r:id="rId40"/>
    <p:sldId id="311" r:id="rId41"/>
    <p:sldId id="2090651746" r:id="rId42"/>
    <p:sldId id="2090651745" r:id="rId43"/>
    <p:sldId id="2090651747" r:id="rId44"/>
    <p:sldId id="2090651753" r:id="rId45"/>
    <p:sldId id="2090651749" r:id="rId46"/>
    <p:sldId id="2090651754" r:id="rId47"/>
    <p:sldId id="323" r:id="rId48"/>
    <p:sldId id="845" r:id="rId4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87A518-DB38-25E2-2BFF-B4707BB9FB45}" name="Stephanie Giesecke" initials="SG" userId="S::stephanie@naicu.edu::48d2e915-bddd-44a4-89a9-959ad97e746c" providerId="AD"/>
  <p188:author id="{288271A7-C053-F9CA-7E65-86BE67E56235}" name="Justin Monk" initials="JM" userId="S::justin@naicu.edu::9f24822e-95cf-4a24-b2a2-e0a001e8c649" providerId="AD"/>
  <p188:author id="{0EA8C7BA-D927-E2B3-9E25-D413D2BEC89F}" name="Pete Boyle" initials="PB" userId="S::pete@naicu.edu::51d8396b-292a-49a8-9703-ceceedbf3353" providerId="AD"/>
  <p188:author id="{BB4EC3DF-9508-63F2-7EF1-7F2ED854AB73}" name="Jody Feder" initials="JF" userId="S::jody@naicu.edu::7bdedcc6-d48a-47a9-ba17-98df500d9377" providerId="AD"/>
  <p188:author id="{1A3CD5E9-677B-4A58-EFA6-06271CF38805}" name="Sarah Flanagan" initials="SF" userId="S::sarah@naicu.edu::5c8955ea-b40d-47c5-be28-3a49072f21e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5C"/>
    <a:srgbClr val="001D58"/>
    <a:srgbClr val="00133A"/>
    <a:srgbClr val="51646F"/>
    <a:srgbClr val="556B64"/>
    <a:srgbClr val="4977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533"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en Vandergriff" userId="b0d2dd81-c1e6-4fd5-9d17-867fd5007274" providerId="ADAL" clId="{589F4FCD-2034-4A8B-A27A-43F58713F179}"/>
    <pc:docChg chg="undo custSel modSld">
      <pc:chgData name="Galen Vandergriff" userId="b0d2dd81-c1e6-4fd5-9d17-867fd5007274" providerId="ADAL" clId="{589F4FCD-2034-4A8B-A27A-43F58713F179}" dt="2024-08-08T19:28:17.804" v="12" actId="20577"/>
      <pc:docMkLst>
        <pc:docMk/>
      </pc:docMkLst>
      <pc:sldChg chg="modNotesTx">
        <pc:chgData name="Galen Vandergriff" userId="b0d2dd81-c1e6-4fd5-9d17-867fd5007274" providerId="ADAL" clId="{589F4FCD-2034-4A8B-A27A-43F58713F179}" dt="2024-08-08T17:40:47.871" v="8" actId="20577"/>
        <pc:sldMkLst>
          <pc:docMk/>
          <pc:sldMk cId="2694176234" sldId="323"/>
        </pc:sldMkLst>
      </pc:sldChg>
      <pc:sldChg chg="modNotesTx">
        <pc:chgData name="Galen Vandergriff" userId="b0d2dd81-c1e6-4fd5-9d17-867fd5007274" providerId="ADAL" clId="{589F4FCD-2034-4A8B-A27A-43F58713F179}" dt="2024-08-08T17:39:44.401" v="5" actId="20577"/>
        <pc:sldMkLst>
          <pc:docMk/>
          <pc:sldMk cId="1027074535" sldId="514"/>
        </pc:sldMkLst>
      </pc:sldChg>
      <pc:sldChg chg="modNotesTx">
        <pc:chgData name="Galen Vandergriff" userId="b0d2dd81-c1e6-4fd5-9d17-867fd5007274" providerId="ADAL" clId="{589F4FCD-2034-4A8B-A27A-43F58713F179}" dt="2024-08-08T17:38:59.021" v="0" actId="20577"/>
        <pc:sldMkLst>
          <pc:docMk/>
          <pc:sldMk cId="3803176073" sldId="809"/>
        </pc:sldMkLst>
      </pc:sldChg>
      <pc:sldChg chg="modNotesTx">
        <pc:chgData name="Galen Vandergriff" userId="b0d2dd81-c1e6-4fd5-9d17-867fd5007274" providerId="ADAL" clId="{589F4FCD-2034-4A8B-A27A-43F58713F179}" dt="2024-08-08T17:39:06.020" v="2" actId="20577"/>
        <pc:sldMkLst>
          <pc:docMk/>
          <pc:sldMk cId="3472912794" sldId="832"/>
        </pc:sldMkLst>
      </pc:sldChg>
      <pc:sldChg chg="modNotesTx">
        <pc:chgData name="Galen Vandergriff" userId="b0d2dd81-c1e6-4fd5-9d17-867fd5007274" providerId="ADAL" clId="{589F4FCD-2034-4A8B-A27A-43F58713F179}" dt="2024-08-08T17:39:02.861" v="1" actId="20577"/>
        <pc:sldMkLst>
          <pc:docMk/>
          <pc:sldMk cId="4187891957" sldId="834"/>
        </pc:sldMkLst>
      </pc:sldChg>
      <pc:sldChg chg="modSp mod modNotesTx">
        <pc:chgData name="Galen Vandergriff" userId="b0d2dd81-c1e6-4fd5-9d17-867fd5007274" providerId="ADAL" clId="{589F4FCD-2034-4A8B-A27A-43F58713F179}" dt="2024-08-08T19:28:17.804" v="12" actId="20577"/>
        <pc:sldMkLst>
          <pc:docMk/>
          <pc:sldMk cId="2312639790" sldId="845"/>
        </pc:sldMkLst>
        <pc:spChg chg="mod">
          <ac:chgData name="Galen Vandergriff" userId="b0d2dd81-c1e6-4fd5-9d17-867fd5007274" providerId="ADAL" clId="{589F4FCD-2034-4A8B-A27A-43F58713F179}" dt="2024-08-08T19:19:50.084" v="11" actId="1076"/>
          <ac:spMkLst>
            <pc:docMk/>
            <pc:sldMk cId="2312639790" sldId="845"/>
            <ac:spMk id="45" creationId="{EFC49C13-B656-2F97-C390-44A72C3C3F89}"/>
          </ac:spMkLst>
        </pc:spChg>
        <pc:spChg chg="mod">
          <ac:chgData name="Galen Vandergriff" userId="b0d2dd81-c1e6-4fd5-9d17-867fd5007274" providerId="ADAL" clId="{589F4FCD-2034-4A8B-A27A-43F58713F179}" dt="2024-08-08T19:28:17.804" v="12" actId="20577"/>
          <ac:spMkLst>
            <pc:docMk/>
            <pc:sldMk cId="2312639790" sldId="845"/>
            <ac:spMk id="48" creationId="{3451EF3E-CFC9-5D98-4774-9EFE6AA15EBD}"/>
          </ac:spMkLst>
        </pc:spChg>
      </pc:sldChg>
      <pc:sldChg chg="modNotesTx">
        <pc:chgData name="Galen Vandergriff" userId="b0d2dd81-c1e6-4fd5-9d17-867fd5007274" providerId="ADAL" clId="{589F4FCD-2034-4A8B-A27A-43F58713F179}" dt="2024-08-08T17:39:09.158" v="3" actId="20577"/>
        <pc:sldMkLst>
          <pc:docMk/>
          <pc:sldMk cId="3551875622" sldId="847"/>
        </pc:sldMkLst>
      </pc:sldChg>
      <pc:sldChg chg="modNotesTx">
        <pc:chgData name="Galen Vandergriff" userId="b0d2dd81-c1e6-4fd5-9d17-867fd5007274" providerId="ADAL" clId="{589F4FCD-2034-4A8B-A27A-43F58713F179}" dt="2024-08-08T17:39:49.629" v="6" actId="20577"/>
        <pc:sldMkLst>
          <pc:docMk/>
          <pc:sldMk cId="2124867917" sldId="2090651703"/>
        </pc:sldMkLst>
      </pc:sldChg>
      <pc:sldChg chg="modNotesTx">
        <pc:chgData name="Galen Vandergriff" userId="b0d2dd81-c1e6-4fd5-9d17-867fd5007274" providerId="ADAL" clId="{589F4FCD-2034-4A8B-A27A-43F58713F179}" dt="2024-08-08T17:40:34.487" v="7" actId="20577"/>
        <pc:sldMkLst>
          <pc:docMk/>
          <pc:sldMk cId="1654113298" sldId="2090651736"/>
        </pc:sldMkLst>
      </pc:sldChg>
      <pc:sldChg chg="modNotesTx">
        <pc:chgData name="Galen Vandergriff" userId="b0d2dd81-c1e6-4fd5-9d17-867fd5007274" providerId="ADAL" clId="{589F4FCD-2034-4A8B-A27A-43F58713F179}" dt="2024-08-08T17:39:37.424" v="4" actId="20577"/>
        <pc:sldMkLst>
          <pc:docMk/>
          <pc:sldMk cId="1293142797" sldId="209065174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4023095" y="2"/>
            <a:ext cx="3077739" cy="471054"/>
          </a:xfrm>
          <a:prstGeom prst="rect">
            <a:avLst/>
          </a:prstGeom>
        </p:spPr>
        <p:txBody>
          <a:bodyPr vert="horz" lIns="94197" tIns="47099" rIns="94197" bIns="47099" rtlCol="0"/>
          <a:lstStyle>
            <a:lvl1pPr algn="r">
              <a:defRPr sz="1200"/>
            </a:lvl1pPr>
          </a:lstStyle>
          <a:p>
            <a:fld id="{F9E4B0AB-CEDE-4B19-B09E-EFD3682DD8B1}" type="datetimeFigureOut">
              <a:t>8/8/2024</a:t>
            </a:fld>
            <a:endParaRPr lang="en-US"/>
          </a:p>
        </p:txBody>
      </p:sp>
      <p:sp>
        <p:nvSpPr>
          <p:cNvPr id="4" name="Slide Image Placeholder 3"/>
          <p:cNvSpPr>
            <a:spLocks noGrp="1" noRot="1" noChangeAspect="1"/>
          </p:cNvSpPr>
          <p:nvPr>
            <p:ph type="sldImg" idx="2"/>
          </p:nvPr>
        </p:nvSpPr>
        <p:spPr>
          <a:xfrm>
            <a:off x="760413" y="471488"/>
            <a:ext cx="5630862" cy="3167062"/>
          </a:xfrm>
          <a:prstGeom prst="rect">
            <a:avLst/>
          </a:prstGeom>
          <a:noFill/>
          <a:ln w="12700">
            <a:solidFill>
              <a:prstClr val="black"/>
            </a:solidFill>
          </a:ln>
        </p:spPr>
        <p:txBody>
          <a:bodyPr vert="horz" lIns="94197" tIns="47099" rIns="94197" bIns="47099" rtlCol="0" anchor="ctr"/>
          <a:lstStyle/>
          <a:p>
            <a:endParaRPr lang="en-US"/>
          </a:p>
        </p:txBody>
      </p:sp>
      <p:sp>
        <p:nvSpPr>
          <p:cNvPr id="5" name="Notes Placeholder 4"/>
          <p:cNvSpPr>
            <a:spLocks noGrp="1"/>
          </p:cNvSpPr>
          <p:nvPr>
            <p:ph type="body" sz="quarter" idx="3"/>
          </p:nvPr>
        </p:nvSpPr>
        <p:spPr>
          <a:xfrm>
            <a:off x="710248" y="4518204"/>
            <a:ext cx="5681980" cy="3696713"/>
          </a:xfrm>
          <a:prstGeom prst="rect">
            <a:avLst/>
          </a:prstGeom>
        </p:spPr>
        <p:txBody>
          <a:bodyPr vert="horz" lIns="94197" tIns="47099" rIns="94197" bIns="470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7"/>
            <a:ext cx="3077739" cy="471053"/>
          </a:xfrm>
          <a:prstGeom prst="rect">
            <a:avLst/>
          </a:prstGeom>
        </p:spPr>
        <p:txBody>
          <a:bodyPr vert="horz" lIns="94197" tIns="47099" rIns="94197" bIns="47099" rtlCol="0" anchor="b"/>
          <a:lstStyle>
            <a:lvl1pPr algn="l">
              <a:defRPr sz="1200"/>
            </a:lvl1pPr>
          </a:lstStyle>
          <a:p>
            <a:endParaRPr lang="en-US"/>
          </a:p>
        </p:txBody>
      </p:sp>
      <p:sp>
        <p:nvSpPr>
          <p:cNvPr id="7" name="Slide Number Placeholder 6"/>
          <p:cNvSpPr>
            <a:spLocks noGrp="1"/>
          </p:cNvSpPr>
          <p:nvPr>
            <p:ph type="sldNum" sz="quarter" idx="5"/>
          </p:nvPr>
        </p:nvSpPr>
        <p:spPr>
          <a:xfrm>
            <a:off x="4023095" y="8917427"/>
            <a:ext cx="3077739" cy="471053"/>
          </a:xfrm>
          <a:prstGeom prst="rect">
            <a:avLst/>
          </a:prstGeom>
        </p:spPr>
        <p:txBody>
          <a:bodyPr vert="horz" lIns="94197" tIns="47099" rIns="94197" bIns="47099" rtlCol="0" anchor="b"/>
          <a:lstStyle>
            <a:lvl1pPr algn="r">
              <a:defRPr sz="1200"/>
            </a:lvl1pPr>
          </a:lstStyle>
          <a:p>
            <a:fld id="{9CAA29E7-0479-4CD0-B6D2-E4138ABCF786}" type="slidenum">
              <a:t>‹#›</a:t>
            </a:fld>
            <a:endParaRPr lang="en-US"/>
          </a:p>
        </p:txBody>
      </p:sp>
    </p:spTree>
    <p:extLst>
      <p:ext uri="{BB962C8B-B14F-4D97-AF65-F5344CB8AC3E}">
        <p14:creationId xmlns:p14="http://schemas.microsoft.com/office/powerpoint/2010/main" val="1909430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3810000"/>
            <a:ext cx="5681980" cy="4404917"/>
          </a:xfrm>
        </p:spPr>
        <p:txBody>
          <a:bodyPr/>
          <a:lstStyle/>
          <a:p>
            <a:pPr marR="0" lvl="0">
              <a:lnSpc>
                <a:spcPct val="107000"/>
              </a:lnSpc>
              <a:spcBef>
                <a:spcPts val="0"/>
              </a:spcBef>
              <a:spcAft>
                <a:spcPts val="600"/>
              </a:spcAft>
            </a:pPr>
            <a:endParaRPr lang="en-US" kern="100" dirty="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EB0791-BE0A-4FDB-8703-C0B7C177DE55}" type="slidenum">
              <a:rPr lang="en-US" smtClean="0"/>
              <a:t>1</a:t>
            </a:fld>
            <a:endParaRPr lang="en-US"/>
          </a:p>
        </p:txBody>
      </p:sp>
    </p:spTree>
    <p:extLst>
      <p:ext uri="{BB962C8B-B14F-4D97-AF65-F5344CB8AC3E}">
        <p14:creationId xmlns:p14="http://schemas.microsoft.com/office/powerpoint/2010/main" val="1367418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a:p>
        </p:txBody>
      </p:sp>
    </p:spTree>
    <p:extLst>
      <p:ext uri="{BB962C8B-B14F-4D97-AF65-F5344CB8AC3E}">
        <p14:creationId xmlns:p14="http://schemas.microsoft.com/office/powerpoint/2010/main" val="2288105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2584631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2433440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a:p>
        </p:txBody>
      </p:sp>
    </p:spTree>
    <p:extLst>
      <p:ext uri="{BB962C8B-B14F-4D97-AF65-F5344CB8AC3E}">
        <p14:creationId xmlns:p14="http://schemas.microsoft.com/office/powerpoint/2010/main" val="4000287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18</a:t>
            </a:fld>
            <a:endParaRPr lang="en-US"/>
          </a:p>
        </p:txBody>
      </p:sp>
    </p:spTree>
    <p:extLst>
      <p:ext uri="{BB962C8B-B14F-4D97-AF65-F5344CB8AC3E}">
        <p14:creationId xmlns:p14="http://schemas.microsoft.com/office/powerpoint/2010/main" val="4263750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19</a:t>
            </a:fld>
            <a:endParaRPr lang="en-US"/>
          </a:p>
        </p:txBody>
      </p:sp>
    </p:spTree>
    <p:extLst>
      <p:ext uri="{BB962C8B-B14F-4D97-AF65-F5344CB8AC3E}">
        <p14:creationId xmlns:p14="http://schemas.microsoft.com/office/powerpoint/2010/main" val="3746105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23</a:t>
            </a:fld>
            <a:endParaRPr lang="en-US"/>
          </a:p>
        </p:txBody>
      </p:sp>
    </p:spTree>
    <p:extLst>
      <p:ext uri="{BB962C8B-B14F-4D97-AF65-F5344CB8AC3E}">
        <p14:creationId xmlns:p14="http://schemas.microsoft.com/office/powerpoint/2010/main" val="1726229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785239-CCC6-8241-AAA4-6267F6792D0E}" type="slidenum">
              <a:rPr lang="en-US" smtClean="0"/>
              <a:t>24</a:t>
            </a:fld>
            <a:endParaRPr lang="en-US"/>
          </a:p>
        </p:txBody>
      </p:sp>
    </p:spTree>
    <p:extLst>
      <p:ext uri="{BB962C8B-B14F-4D97-AF65-F5344CB8AC3E}">
        <p14:creationId xmlns:p14="http://schemas.microsoft.com/office/powerpoint/2010/main" val="3719417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25</a:t>
            </a:fld>
            <a:endParaRPr lang="en-US"/>
          </a:p>
        </p:txBody>
      </p:sp>
    </p:spTree>
    <p:extLst>
      <p:ext uri="{BB962C8B-B14F-4D97-AF65-F5344CB8AC3E}">
        <p14:creationId xmlns:p14="http://schemas.microsoft.com/office/powerpoint/2010/main" val="4286113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26</a:t>
            </a:fld>
            <a:endParaRPr lang="en-US"/>
          </a:p>
        </p:txBody>
      </p:sp>
    </p:spTree>
    <p:extLst>
      <p:ext uri="{BB962C8B-B14F-4D97-AF65-F5344CB8AC3E}">
        <p14:creationId xmlns:p14="http://schemas.microsoft.com/office/powerpoint/2010/main" val="406215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3810000"/>
            <a:ext cx="5681980" cy="4404917"/>
          </a:xfrm>
        </p:spPr>
        <p:txBody>
          <a:bodyPr/>
          <a:lstStyle/>
          <a:p>
            <a:pPr marL="342900" marR="0" lvl="0" indent="-342900">
              <a:lnSpc>
                <a:spcPct val="107000"/>
              </a:lnSpc>
              <a:spcBef>
                <a:spcPts val="0"/>
              </a:spcBef>
              <a:spcAft>
                <a:spcPts val="0"/>
              </a:spcAft>
              <a:buFont typeface="Symbol" panose="05050102010706020507" pitchFamily="18" charset="2"/>
              <a:buChar char=""/>
            </a:pPr>
            <a:endParaRPr lang="en-US" kern="100" dirty="0">
              <a:effectLs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EB0791-BE0A-4FDB-8703-C0B7C177DE55}" type="slidenum">
              <a:rPr lang="en-US" smtClean="0"/>
              <a:t>2</a:t>
            </a:fld>
            <a:endParaRPr lang="en-US"/>
          </a:p>
        </p:txBody>
      </p:sp>
    </p:spTree>
    <p:extLst>
      <p:ext uri="{BB962C8B-B14F-4D97-AF65-F5344CB8AC3E}">
        <p14:creationId xmlns:p14="http://schemas.microsoft.com/office/powerpoint/2010/main" val="613984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27</a:t>
            </a:fld>
            <a:endParaRPr lang="en-US"/>
          </a:p>
        </p:txBody>
      </p:sp>
    </p:spTree>
    <p:extLst>
      <p:ext uri="{BB962C8B-B14F-4D97-AF65-F5344CB8AC3E}">
        <p14:creationId xmlns:p14="http://schemas.microsoft.com/office/powerpoint/2010/main" val="2545035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endParaRPr lang="en-US" altLang="en-US" baseline="0"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4246" indent="-286249" eaLnBrk="0" hangingPunct="0">
              <a:defRPr sz="3800">
                <a:solidFill>
                  <a:srgbClr val="000000"/>
                </a:solidFill>
                <a:latin typeface="Gill Sans" pitchFamily="2" charset="0"/>
                <a:ea typeface="ヒラギノ角ゴ ProN W3" pitchFamily="2" charset="-128"/>
                <a:sym typeface="Gill Sans" pitchFamily="2" charset="0"/>
              </a:defRPr>
            </a:lvl2pPr>
            <a:lvl3pPr marL="1144995" indent="-228999" eaLnBrk="0" hangingPunct="0">
              <a:defRPr sz="3800">
                <a:solidFill>
                  <a:srgbClr val="000000"/>
                </a:solidFill>
                <a:latin typeface="Gill Sans" pitchFamily="2" charset="0"/>
                <a:ea typeface="ヒラギノ角ゴ ProN W3" pitchFamily="2" charset="-128"/>
                <a:sym typeface="Gill Sans" pitchFamily="2" charset="0"/>
              </a:defRPr>
            </a:lvl3pPr>
            <a:lvl4pPr marL="1602992" indent="-228999" eaLnBrk="0" hangingPunct="0">
              <a:defRPr sz="3800">
                <a:solidFill>
                  <a:srgbClr val="000000"/>
                </a:solidFill>
                <a:latin typeface="Gill Sans" pitchFamily="2" charset="0"/>
                <a:ea typeface="ヒラギノ角ゴ ProN W3" pitchFamily="2" charset="-128"/>
                <a:sym typeface="Gill Sans" pitchFamily="2" charset="0"/>
              </a:defRPr>
            </a:lvl4pPr>
            <a:lvl5pPr marL="2060991" indent="-228999" eaLnBrk="0" hangingPunct="0">
              <a:defRPr sz="3800">
                <a:solidFill>
                  <a:srgbClr val="000000"/>
                </a:solidFill>
                <a:latin typeface="Gill Sans" pitchFamily="2" charset="0"/>
                <a:ea typeface="ヒラギノ角ゴ ProN W3" pitchFamily="2" charset="-128"/>
                <a:sym typeface="Gill Sans" pitchFamily="2" charset="0"/>
              </a:defRPr>
            </a:lvl5pPr>
            <a:lvl6pPr marL="2518989"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6987"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34985"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92983"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eaLnBrk="1" hangingPunct="1"/>
            <a:fld id="{8E7BB013-A8E4-43B9-843A-97B544BEB347}" type="slidenum">
              <a:rPr lang="en-US" altLang="en-US" sz="1200"/>
              <a:pPr eaLnBrk="1" hangingPunct="1"/>
              <a:t>28</a:t>
            </a:fld>
            <a:endParaRPr lang="en-US" altLang="en-US" sz="1200"/>
          </a:p>
        </p:txBody>
      </p:sp>
    </p:spTree>
    <p:extLst>
      <p:ext uri="{BB962C8B-B14F-4D97-AF65-F5344CB8AC3E}">
        <p14:creationId xmlns:p14="http://schemas.microsoft.com/office/powerpoint/2010/main" val="2333698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endParaRPr lang="en-US" altLang="en-US" baseline="0"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4246" indent="-286249" eaLnBrk="0" hangingPunct="0">
              <a:defRPr sz="3800">
                <a:solidFill>
                  <a:srgbClr val="000000"/>
                </a:solidFill>
                <a:latin typeface="Gill Sans" pitchFamily="2" charset="0"/>
                <a:ea typeface="ヒラギノ角ゴ ProN W3" pitchFamily="2" charset="-128"/>
                <a:sym typeface="Gill Sans" pitchFamily="2" charset="0"/>
              </a:defRPr>
            </a:lvl2pPr>
            <a:lvl3pPr marL="1144995" indent="-228999" eaLnBrk="0" hangingPunct="0">
              <a:defRPr sz="3800">
                <a:solidFill>
                  <a:srgbClr val="000000"/>
                </a:solidFill>
                <a:latin typeface="Gill Sans" pitchFamily="2" charset="0"/>
                <a:ea typeface="ヒラギノ角ゴ ProN W3" pitchFamily="2" charset="-128"/>
                <a:sym typeface="Gill Sans" pitchFamily="2" charset="0"/>
              </a:defRPr>
            </a:lvl3pPr>
            <a:lvl4pPr marL="1602992" indent="-228999" eaLnBrk="0" hangingPunct="0">
              <a:defRPr sz="3800">
                <a:solidFill>
                  <a:srgbClr val="000000"/>
                </a:solidFill>
                <a:latin typeface="Gill Sans" pitchFamily="2" charset="0"/>
                <a:ea typeface="ヒラギノ角ゴ ProN W3" pitchFamily="2" charset="-128"/>
                <a:sym typeface="Gill Sans" pitchFamily="2" charset="0"/>
              </a:defRPr>
            </a:lvl4pPr>
            <a:lvl5pPr marL="2060991" indent="-228999" eaLnBrk="0" hangingPunct="0">
              <a:defRPr sz="3800">
                <a:solidFill>
                  <a:srgbClr val="000000"/>
                </a:solidFill>
                <a:latin typeface="Gill Sans" pitchFamily="2" charset="0"/>
                <a:ea typeface="ヒラギノ角ゴ ProN W3" pitchFamily="2" charset="-128"/>
                <a:sym typeface="Gill Sans" pitchFamily="2" charset="0"/>
              </a:defRPr>
            </a:lvl5pPr>
            <a:lvl6pPr marL="2518989"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6987"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34985"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92983"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eaLnBrk="1" hangingPunct="1"/>
            <a:fld id="{8E7BB013-A8E4-43B9-843A-97B544BEB347}" type="slidenum">
              <a:rPr lang="en-US" altLang="en-US" sz="1200"/>
              <a:pPr eaLnBrk="1" hangingPunct="1"/>
              <a:t>29</a:t>
            </a:fld>
            <a:endParaRPr lang="en-US" altLang="en-US" sz="1200"/>
          </a:p>
        </p:txBody>
      </p:sp>
    </p:spTree>
    <p:extLst>
      <p:ext uri="{BB962C8B-B14F-4D97-AF65-F5344CB8AC3E}">
        <p14:creationId xmlns:p14="http://schemas.microsoft.com/office/powerpoint/2010/main" val="301340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30</a:t>
            </a:fld>
            <a:endParaRPr lang="en-US"/>
          </a:p>
        </p:txBody>
      </p:sp>
    </p:spTree>
    <p:extLst>
      <p:ext uri="{BB962C8B-B14F-4D97-AF65-F5344CB8AC3E}">
        <p14:creationId xmlns:p14="http://schemas.microsoft.com/office/powerpoint/2010/main" val="704614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17" indent="-169817">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defTabSz="914287" fontAlgn="base">
              <a:spcBef>
                <a:spcPct val="0"/>
              </a:spcBef>
              <a:spcAft>
                <a:spcPct val="0"/>
              </a:spcAft>
              <a:defRPr/>
            </a:pPr>
            <a:fld id="{9609B585-82A7-4034-87B5-F1C3B39B5F5F}" type="slidenum">
              <a:rPr lang="en-US" sz="1200">
                <a:solidFill>
                  <a:srgbClr val="000000"/>
                </a:solidFill>
                <a:latin typeface="Gill Sans" pitchFamily="2" charset="0"/>
                <a:ea typeface="ヒラギノ角ゴ ProN W3" pitchFamily="2" charset="-128"/>
                <a:sym typeface="Gill Sans" pitchFamily="2" charset="0"/>
              </a:rPr>
              <a:pPr defTabSz="914287" fontAlgn="base">
                <a:spcBef>
                  <a:spcPct val="0"/>
                </a:spcBef>
                <a:spcAft>
                  <a:spcPct val="0"/>
                </a:spcAft>
                <a:defRPr/>
              </a:pPr>
              <a:t>31</a:t>
            </a:fld>
            <a:endParaRPr lang="en-US" sz="1200">
              <a:solidFill>
                <a:srgbClr val="000000"/>
              </a:solidFill>
              <a:latin typeface="Gill Sans" pitchFamily="2" charset="0"/>
              <a:ea typeface="ヒラギノ角ゴ ProN W3" pitchFamily="2" charset="-128"/>
              <a:sym typeface="Gill Sans" pitchFamily="2" charset="0"/>
            </a:endParaRPr>
          </a:p>
        </p:txBody>
      </p:sp>
    </p:spTree>
    <p:extLst>
      <p:ext uri="{BB962C8B-B14F-4D97-AF65-F5344CB8AC3E}">
        <p14:creationId xmlns:p14="http://schemas.microsoft.com/office/powerpoint/2010/main" val="4070369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17" indent="-169817">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32</a:t>
            </a:fld>
            <a:endParaRPr lang="en-US"/>
          </a:p>
        </p:txBody>
      </p:sp>
    </p:spTree>
    <p:extLst>
      <p:ext uri="{BB962C8B-B14F-4D97-AF65-F5344CB8AC3E}">
        <p14:creationId xmlns:p14="http://schemas.microsoft.com/office/powerpoint/2010/main" val="3539983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33</a:t>
            </a:fld>
            <a:endParaRPr lang="en-US"/>
          </a:p>
        </p:txBody>
      </p:sp>
    </p:spTree>
    <p:extLst>
      <p:ext uri="{BB962C8B-B14F-4D97-AF65-F5344CB8AC3E}">
        <p14:creationId xmlns:p14="http://schemas.microsoft.com/office/powerpoint/2010/main" val="2361731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30" indent="-169830">
              <a:buFont typeface="Arial" panose="020B0604020202020204" pitchFamily="34" charset="0"/>
              <a:buChar char="•"/>
            </a:pPr>
            <a:endParaRPr lang="en-US" baseline="0"/>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34</a:t>
            </a:fld>
            <a:endParaRPr lang="en-US"/>
          </a:p>
        </p:txBody>
      </p:sp>
    </p:spTree>
    <p:extLst>
      <p:ext uri="{BB962C8B-B14F-4D97-AF65-F5344CB8AC3E}">
        <p14:creationId xmlns:p14="http://schemas.microsoft.com/office/powerpoint/2010/main" val="2124865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35</a:t>
            </a:fld>
            <a:endParaRPr lang="en-US"/>
          </a:p>
        </p:txBody>
      </p:sp>
    </p:spTree>
    <p:extLst>
      <p:ext uri="{BB962C8B-B14F-4D97-AF65-F5344CB8AC3E}">
        <p14:creationId xmlns:p14="http://schemas.microsoft.com/office/powerpoint/2010/main" val="3366096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36</a:t>
            </a:fld>
            <a:endParaRPr lang="en-US"/>
          </a:p>
        </p:txBody>
      </p:sp>
    </p:spTree>
    <p:extLst>
      <p:ext uri="{BB962C8B-B14F-4D97-AF65-F5344CB8AC3E}">
        <p14:creationId xmlns:p14="http://schemas.microsoft.com/office/powerpoint/2010/main" val="2340677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F0629-6F9F-C858-1F94-A40A6A913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4FBD7-43A0-5447-C474-3ED55CE19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9C616-02B9-C318-C9DA-11429ABF823F}"/>
              </a:ext>
            </a:extLst>
          </p:cNvPr>
          <p:cNvSpPr>
            <a:spLocks noGrp="1"/>
          </p:cNvSpPr>
          <p:nvPr>
            <p:ph type="body" idx="1"/>
          </p:nvPr>
        </p:nvSpPr>
        <p:spPr>
          <a:xfrm>
            <a:off x="710248" y="3810000"/>
            <a:ext cx="5681980" cy="4404917"/>
          </a:xfrm>
        </p:spPr>
        <p:txBody>
          <a:bodyPr/>
          <a:lstStyle/>
          <a:p>
            <a:pPr marL="13970"/>
            <a:endParaRPr lang="en-US" dirty="0">
              <a:cs typeface="Calibri"/>
            </a:endParaRPr>
          </a:p>
        </p:txBody>
      </p:sp>
      <p:sp>
        <p:nvSpPr>
          <p:cNvPr id="4" name="Slide Number Placeholder 3">
            <a:extLst>
              <a:ext uri="{FF2B5EF4-FFF2-40B4-BE49-F238E27FC236}">
                <a16:creationId xmlns:a16="http://schemas.microsoft.com/office/drawing/2014/main" id="{37923E47-A088-E0D7-E617-5DEAE1C92B9D}"/>
              </a:ext>
            </a:extLst>
          </p:cNvPr>
          <p:cNvSpPr>
            <a:spLocks noGrp="1"/>
          </p:cNvSpPr>
          <p:nvPr>
            <p:ph type="sldNum" sz="quarter" idx="5"/>
          </p:nvPr>
        </p:nvSpPr>
        <p:spPr/>
        <p:txBody>
          <a:bodyPr/>
          <a:lstStyle/>
          <a:p>
            <a:fld id="{2CEB0791-BE0A-4FDB-8703-C0B7C177DE55}" type="slidenum">
              <a:rPr lang="en-US" smtClean="0"/>
              <a:t>3</a:t>
            </a:fld>
            <a:endParaRPr lang="en-US"/>
          </a:p>
        </p:txBody>
      </p:sp>
    </p:spTree>
    <p:extLst>
      <p:ext uri="{BB962C8B-B14F-4D97-AF65-F5344CB8AC3E}">
        <p14:creationId xmlns:p14="http://schemas.microsoft.com/office/powerpoint/2010/main" val="453135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30" indent="-169830" eaLnBrk="1" hangingPunct="1">
              <a:spcBef>
                <a:spcPct val="0"/>
              </a:spcBef>
              <a:buFont typeface="Arial" panose="020B0604020202020204" pitchFamily="34" charset="0"/>
              <a:buChar char="•"/>
            </a:pP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4246" indent="-286249" eaLnBrk="0" hangingPunct="0">
              <a:defRPr sz="3800">
                <a:solidFill>
                  <a:srgbClr val="000000"/>
                </a:solidFill>
                <a:latin typeface="Gill Sans" pitchFamily="2" charset="0"/>
                <a:ea typeface="ヒラギノ角ゴ ProN W3" pitchFamily="2" charset="-128"/>
                <a:sym typeface="Gill Sans" pitchFamily="2" charset="0"/>
              </a:defRPr>
            </a:lvl2pPr>
            <a:lvl3pPr marL="1144995" indent="-228999" eaLnBrk="0" hangingPunct="0">
              <a:defRPr sz="3800">
                <a:solidFill>
                  <a:srgbClr val="000000"/>
                </a:solidFill>
                <a:latin typeface="Gill Sans" pitchFamily="2" charset="0"/>
                <a:ea typeface="ヒラギノ角ゴ ProN W3" pitchFamily="2" charset="-128"/>
                <a:sym typeface="Gill Sans" pitchFamily="2" charset="0"/>
              </a:defRPr>
            </a:lvl3pPr>
            <a:lvl4pPr marL="1602992" indent="-228999" eaLnBrk="0" hangingPunct="0">
              <a:defRPr sz="3800">
                <a:solidFill>
                  <a:srgbClr val="000000"/>
                </a:solidFill>
                <a:latin typeface="Gill Sans" pitchFamily="2" charset="0"/>
                <a:ea typeface="ヒラギノ角ゴ ProN W3" pitchFamily="2" charset="-128"/>
                <a:sym typeface="Gill Sans" pitchFamily="2" charset="0"/>
              </a:defRPr>
            </a:lvl4pPr>
            <a:lvl5pPr marL="2060991" indent="-228999" eaLnBrk="0" hangingPunct="0">
              <a:defRPr sz="3800">
                <a:solidFill>
                  <a:srgbClr val="000000"/>
                </a:solidFill>
                <a:latin typeface="Gill Sans" pitchFamily="2" charset="0"/>
                <a:ea typeface="ヒラギノ角ゴ ProN W3" pitchFamily="2" charset="-128"/>
                <a:sym typeface="Gill Sans" pitchFamily="2" charset="0"/>
              </a:defRPr>
            </a:lvl5pPr>
            <a:lvl6pPr marL="2518989"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6987"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34985"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92983"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eaLnBrk="1" hangingPunct="1"/>
            <a:fld id="{8E7BB013-A8E4-43B9-843A-97B544BEB347}" type="slidenum">
              <a:rPr lang="en-US" altLang="en-US" sz="1200"/>
              <a:pPr eaLnBrk="1" hangingPunct="1"/>
              <a:t>37</a:t>
            </a:fld>
            <a:endParaRPr lang="en-US" altLang="en-US" sz="1200"/>
          </a:p>
        </p:txBody>
      </p:sp>
    </p:spTree>
    <p:extLst>
      <p:ext uri="{BB962C8B-B14F-4D97-AF65-F5344CB8AC3E}">
        <p14:creationId xmlns:p14="http://schemas.microsoft.com/office/powerpoint/2010/main" val="2452497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30" indent="-169830" eaLnBrk="1" hangingPunct="1">
              <a:spcBef>
                <a:spcPct val="0"/>
              </a:spcBef>
              <a:buFont typeface="Arial" panose="020B0604020202020204" pitchFamily="34" charset="0"/>
              <a:buChar char="•"/>
            </a:pP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4246" indent="-286249" eaLnBrk="0" hangingPunct="0">
              <a:defRPr sz="3800">
                <a:solidFill>
                  <a:srgbClr val="000000"/>
                </a:solidFill>
                <a:latin typeface="Gill Sans" pitchFamily="2" charset="0"/>
                <a:ea typeface="ヒラギノ角ゴ ProN W3" pitchFamily="2" charset="-128"/>
                <a:sym typeface="Gill Sans" pitchFamily="2" charset="0"/>
              </a:defRPr>
            </a:lvl2pPr>
            <a:lvl3pPr marL="1144995" indent="-228999" eaLnBrk="0" hangingPunct="0">
              <a:defRPr sz="3800">
                <a:solidFill>
                  <a:srgbClr val="000000"/>
                </a:solidFill>
                <a:latin typeface="Gill Sans" pitchFamily="2" charset="0"/>
                <a:ea typeface="ヒラギノ角ゴ ProN W3" pitchFamily="2" charset="-128"/>
                <a:sym typeface="Gill Sans" pitchFamily="2" charset="0"/>
              </a:defRPr>
            </a:lvl3pPr>
            <a:lvl4pPr marL="1602992" indent="-228999" eaLnBrk="0" hangingPunct="0">
              <a:defRPr sz="3800">
                <a:solidFill>
                  <a:srgbClr val="000000"/>
                </a:solidFill>
                <a:latin typeface="Gill Sans" pitchFamily="2" charset="0"/>
                <a:ea typeface="ヒラギノ角ゴ ProN W3" pitchFamily="2" charset="-128"/>
                <a:sym typeface="Gill Sans" pitchFamily="2" charset="0"/>
              </a:defRPr>
            </a:lvl4pPr>
            <a:lvl5pPr marL="2060991" indent="-228999" eaLnBrk="0" hangingPunct="0">
              <a:defRPr sz="3800">
                <a:solidFill>
                  <a:srgbClr val="000000"/>
                </a:solidFill>
                <a:latin typeface="Gill Sans" pitchFamily="2" charset="0"/>
                <a:ea typeface="ヒラギノ角ゴ ProN W3" pitchFamily="2" charset="-128"/>
                <a:sym typeface="Gill Sans" pitchFamily="2" charset="0"/>
              </a:defRPr>
            </a:lvl5pPr>
            <a:lvl6pPr marL="2518989"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6987"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34985"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92983"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eaLnBrk="1" hangingPunct="1"/>
            <a:fld id="{8E7BB013-A8E4-43B9-843A-97B544BEB347}" type="slidenum">
              <a:rPr lang="en-US" altLang="en-US" sz="1200"/>
              <a:pPr eaLnBrk="1" hangingPunct="1"/>
              <a:t>38</a:t>
            </a:fld>
            <a:endParaRPr lang="en-US" altLang="en-US" sz="1200"/>
          </a:p>
        </p:txBody>
      </p:sp>
    </p:spTree>
    <p:extLst>
      <p:ext uri="{BB962C8B-B14F-4D97-AF65-F5344CB8AC3E}">
        <p14:creationId xmlns:p14="http://schemas.microsoft.com/office/powerpoint/2010/main" val="1804965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30" indent="-169830" eaLnBrk="1" hangingPunct="1">
              <a:spcBef>
                <a:spcPct val="0"/>
              </a:spcBef>
              <a:buFont typeface="Arial" panose="020B0604020202020204" pitchFamily="34" charset="0"/>
              <a:buChar char="•"/>
            </a:pP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4246" indent="-286249" eaLnBrk="0" hangingPunct="0">
              <a:defRPr sz="3800">
                <a:solidFill>
                  <a:srgbClr val="000000"/>
                </a:solidFill>
                <a:latin typeface="Gill Sans" pitchFamily="2" charset="0"/>
                <a:ea typeface="ヒラギノ角ゴ ProN W3" pitchFamily="2" charset="-128"/>
                <a:sym typeface="Gill Sans" pitchFamily="2" charset="0"/>
              </a:defRPr>
            </a:lvl2pPr>
            <a:lvl3pPr marL="1144995" indent="-228999" eaLnBrk="0" hangingPunct="0">
              <a:defRPr sz="3800">
                <a:solidFill>
                  <a:srgbClr val="000000"/>
                </a:solidFill>
                <a:latin typeface="Gill Sans" pitchFamily="2" charset="0"/>
                <a:ea typeface="ヒラギノ角ゴ ProN W3" pitchFamily="2" charset="-128"/>
                <a:sym typeface="Gill Sans" pitchFamily="2" charset="0"/>
              </a:defRPr>
            </a:lvl3pPr>
            <a:lvl4pPr marL="1602992" indent="-228999" eaLnBrk="0" hangingPunct="0">
              <a:defRPr sz="3800">
                <a:solidFill>
                  <a:srgbClr val="000000"/>
                </a:solidFill>
                <a:latin typeface="Gill Sans" pitchFamily="2" charset="0"/>
                <a:ea typeface="ヒラギノ角ゴ ProN W3" pitchFamily="2" charset="-128"/>
                <a:sym typeface="Gill Sans" pitchFamily="2" charset="0"/>
              </a:defRPr>
            </a:lvl4pPr>
            <a:lvl5pPr marL="2060991" indent="-228999" eaLnBrk="0" hangingPunct="0">
              <a:defRPr sz="3800">
                <a:solidFill>
                  <a:srgbClr val="000000"/>
                </a:solidFill>
                <a:latin typeface="Gill Sans" pitchFamily="2" charset="0"/>
                <a:ea typeface="ヒラギノ角ゴ ProN W3" pitchFamily="2" charset="-128"/>
                <a:sym typeface="Gill Sans" pitchFamily="2" charset="0"/>
              </a:defRPr>
            </a:lvl5pPr>
            <a:lvl6pPr marL="2518989"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6987"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34985"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92983"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eaLnBrk="1" hangingPunct="1"/>
            <a:fld id="{8E7BB013-A8E4-43B9-843A-97B544BEB347}" type="slidenum">
              <a:rPr lang="en-US" altLang="en-US" sz="1200"/>
              <a:pPr eaLnBrk="1" hangingPunct="1"/>
              <a:t>39</a:t>
            </a:fld>
            <a:endParaRPr lang="en-US" altLang="en-US" sz="1200"/>
          </a:p>
        </p:txBody>
      </p:sp>
    </p:spTree>
    <p:extLst>
      <p:ext uri="{BB962C8B-B14F-4D97-AF65-F5344CB8AC3E}">
        <p14:creationId xmlns:p14="http://schemas.microsoft.com/office/powerpoint/2010/main" val="2741948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30" indent="-169830" eaLnBrk="1" hangingPunct="1">
              <a:spcBef>
                <a:spcPct val="0"/>
              </a:spcBef>
              <a:buFont typeface="Arial" panose="020B0604020202020204" pitchFamily="34" charset="0"/>
              <a:buChar char="•"/>
            </a:pPr>
            <a:endParaRPr lang="en-US" altLang="en-US"/>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4246" indent="-286249" eaLnBrk="0" hangingPunct="0">
              <a:defRPr sz="3800">
                <a:solidFill>
                  <a:srgbClr val="000000"/>
                </a:solidFill>
                <a:latin typeface="Gill Sans" pitchFamily="2" charset="0"/>
                <a:ea typeface="ヒラギノ角ゴ ProN W3" pitchFamily="2" charset="-128"/>
                <a:sym typeface="Gill Sans" pitchFamily="2" charset="0"/>
              </a:defRPr>
            </a:lvl2pPr>
            <a:lvl3pPr marL="1144995" indent="-228999" eaLnBrk="0" hangingPunct="0">
              <a:defRPr sz="3800">
                <a:solidFill>
                  <a:srgbClr val="000000"/>
                </a:solidFill>
                <a:latin typeface="Gill Sans" pitchFamily="2" charset="0"/>
                <a:ea typeface="ヒラギノ角ゴ ProN W3" pitchFamily="2" charset="-128"/>
                <a:sym typeface="Gill Sans" pitchFamily="2" charset="0"/>
              </a:defRPr>
            </a:lvl3pPr>
            <a:lvl4pPr marL="1602992" indent="-228999" eaLnBrk="0" hangingPunct="0">
              <a:defRPr sz="3800">
                <a:solidFill>
                  <a:srgbClr val="000000"/>
                </a:solidFill>
                <a:latin typeface="Gill Sans" pitchFamily="2" charset="0"/>
                <a:ea typeface="ヒラギノ角ゴ ProN W3" pitchFamily="2" charset="-128"/>
                <a:sym typeface="Gill Sans" pitchFamily="2" charset="0"/>
              </a:defRPr>
            </a:lvl4pPr>
            <a:lvl5pPr marL="2060991" indent="-228999" eaLnBrk="0" hangingPunct="0">
              <a:defRPr sz="3800">
                <a:solidFill>
                  <a:srgbClr val="000000"/>
                </a:solidFill>
                <a:latin typeface="Gill Sans" pitchFamily="2" charset="0"/>
                <a:ea typeface="ヒラギノ角ゴ ProN W3" pitchFamily="2" charset="-128"/>
                <a:sym typeface="Gill Sans" pitchFamily="2" charset="0"/>
              </a:defRPr>
            </a:lvl5pPr>
            <a:lvl6pPr marL="2518989"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6987"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34985"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92983" indent="-228999"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eaLnBrk="1" hangingPunct="1"/>
            <a:fld id="{8E7BB013-A8E4-43B9-843A-97B544BEB347}" type="slidenum">
              <a:rPr lang="en-US" altLang="en-US" sz="1200"/>
              <a:pPr eaLnBrk="1" hangingPunct="1"/>
              <a:t>40</a:t>
            </a:fld>
            <a:endParaRPr lang="en-US" altLang="en-US" sz="1200"/>
          </a:p>
        </p:txBody>
      </p:sp>
    </p:spTree>
    <p:extLst>
      <p:ext uri="{BB962C8B-B14F-4D97-AF65-F5344CB8AC3E}">
        <p14:creationId xmlns:p14="http://schemas.microsoft.com/office/powerpoint/2010/main" val="14002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41</a:t>
            </a:fld>
            <a:endParaRPr lang="en-US"/>
          </a:p>
        </p:txBody>
      </p:sp>
    </p:spTree>
    <p:extLst>
      <p:ext uri="{BB962C8B-B14F-4D97-AF65-F5344CB8AC3E}">
        <p14:creationId xmlns:p14="http://schemas.microsoft.com/office/powerpoint/2010/main" val="3089123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10"/>
          </p:nvPr>
        </p:nvSpPr>
        <p:spPr/>
        <p:txBody>
          <a:bodyPr/>
          <a:lstStyle/>
          <a:p>
            <a:pPr>
              <a:defRPr/>
            </a:pPr>
            <a:fld id="{9609B585-82A7-4034-87B5-F1C3B39B5F5F}" type="slidenum">
              <a:rPr lang="en-US" smtClean="0"/>
              <a:pPr>
                <a:defRPr/>
              </a:pPr>
              <a:t>42</a:t>
            </a:fld>
            <a:endParaRPr lang="en-US"/>
          </a:p>
        </p:txBody>
      </p:sp>
    </p:spTree>
    <p:extLst>
      <p:ext uri="{BB962C8B-B14F-4D97-AF65-F5344CB8AC3E}">
        <p14:creationId xmlns:p14="http://schemas.microsoft.com/office/powerpoint/2010/main" val="3184981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endParaRPr lang="en-US" sz="1100" i="1"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EB0791-BE0A-4FDB-8703-C0B7C177DE55}" type="slidenum">
              <a:rPr lang="en-US" smtClean="0"/>
              <a:t>43</a:t>
            </a:fld>
            <a:endParaRPr lang="en-US"/>
          </a:p>
        </p:txBody>
      </p:sp>
    </p:spTree>
    <p:extLst>
      <p:ext uri="{BB962C8B-B14F-4D97-AF65-F5344CB8AC3E}">
        <p14:creationId xmlns:p14="http://schemas.microsoft.com/office/powerpoint/2010/main" val="1861424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F0629-6F9F-C858-1F94-A40A6A913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4FBD7-43A0-5447-C474-3ED55CE198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9C616-02B9-C318-C9DA-11429ABF823F}"/>
              </a:ext>
            </a:extLst>
          </p:cNvPr>
          <p:cNvSpPr>
            <a:spLocks noGrp="1"/>
          </p:cNvSpPr>
          <p:nvPr>
            <p:ph type="body" idx="1"/>
          </p:nvPr>
        </p:nvSpPr>
        <p:spPr>
          <a:xfrm>
            <a:off x="710248" y="3937000"/>
            <a:ext cx="5681980" cy="4277917"/>
          </a:xfrm>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7923E47-A088-E0D7-E617-5DEAE1C92B9D}"/>
              </a:ext>
            </a:extLst>
          </p:cNvPr>
          <p:cNvSpPr>
            <a:spLocks noGrp="1"/>
          </p:cNvSpPr>
          <p:nvPr>
            <p:ph type="sldNum" sz="quarter" idx="5"/>
          </p:nvPr>
        </p:nvSpPr>
        <p:spPr/>
        <p:txBody>
          <a:bodyPr/>
          <a:lstStyle/>
          <a:p>
            <a:fld id="{2CEB0791-BE0A-4FDB-8703-C0B7C177DE55}" type="slidenum">
              <a:rPr lang="en-US" smtClean="0"/>
              <a:t>44</a:t>
            </a:fld>
            <a:endParaRPr lang="en-US"/>
          </a:p>
        </p:txBody>
      </p:sp>
    </p:spTree>
    <p:extLst>
      <p:ext uri="{BB962C8B-B14F-4D97-AF65-F5344CB8AC3E}">
        <p14:creationId xmlns:p14="http://schemas.microsoft.com/office/powerpoint/2010/main" val="326703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3810000"/>
            <a:ext cx="5681980" cy="4404917"/>
          </a:xfrm>
        </p:spPr>
        <p:txBody>
          <a:bodyPr/>
          <a:lstStyle/>
          <a:p>
            <a:pPr marL="342900" marR="0" lvl="0" indent="-342900">
              <a:lnSpc>
                <a:spcPct val="107000"/>
              </a:lnSpc>
              <a:spcBef>
                <a:spcPts val="0"/>
              </a:spcBef>
              <a:spcAft>
                <a:spcPts val="0"/>
              </a:spcAft>
              <a:buFont typeface="Symbol" panose="05050102010706020507" pitchFamily="18" charset="2"/>
              <a:buChar char=""/>
            </a:pPr>
            <a:endParaRPr lang="en-US" kern="100" dirty="0">
              <a:effectLs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EB0791-BE0A-4FDB-8703-C0B7C177DE55}" type="slidenum">
              <a:rPr lang="en-US" smtClean="0"/>
              <a:t>4</a:t>
            </a:fld>
            <a:endParaRPr lang="en-US"/>
          </a:p>
        </p:txBody>
      </p:sp>
    </p:spTree>
    <p:extLst>
      <p:ext uri="{BB962C8B-B14F-4D97-AF65-F5344CB8AC3E}">
        <p14:creationId xmlns:p14="http://schemas.microsoft.com/office/powerpoint/2010/main" val="613984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16558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2858606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a:p>
        </p:txBody>
      </p:sp>
    </p:spTree>
    <p:extLst>
      <p:ext uri="{BB962C8B-B14F-4D97-AF65-F5344CB8AC3E}">
        <p14:creationId xmlns:p14="http://schemas.microsoft.com/office/powerpoint/2010/main" val="3984461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fontAlgn="base">
              <a:buFont typeface="Arial" panose="020B0604020202020204" pitchFamily="34" charset="0"/>
              <a:buNone/>
            </a:pPr>
            <a:endParaRPr lang="en-US"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1463877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u="none"/>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357726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b="7660"/>
          <a:stretch/>
        </p:blipFill>
        <p:spPr>
          <a:xfrm rot="5400000">
            <a:off x="5740789" y="406791"/>
            <a:ext cx="710419" cy="12192000"/>
          </a:xfrm>
          <a:prstGeom prst="rect">
            <a:avLst/>
          </a:prstGeom>
        </p:spPr>
      </p:pic>
      <p:sp>
        <p:nvSpPr>
          <p:cNvPr id="10" name="Content Placeholder 2"/>
          <p:cNvSpPr>
            <a:spLocks noGrp="1"/>
          </p:cNvSpPr>
          <p:nvPr>
            <p:ph idx="1"/>
          </p:nvPr>
        </p:nvSpPr>
        <p:spPr>
          <a:xfrm>
            <a:off x="2174033" y="1090061"/>
            <a:ext cx="9181355" cy="52547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2174033" y="258680"/>
            <a:ext cx="9181355" cy="728745"/>
          </a:xfrm>
        </p:spPr>
        <p:txBody>
          <a:bodyPr/>
          <a:lstStyle/>
          <a:p>
            <a:r>
              <a:rPr lang="en-US"/>
              <a:t>Click to edit Master title style</a:t>
            </a:r>
          </a:p>
        </p:txBody>
      </p:sp>
      <p:pic>
        <p:nvPicPr>
          <p:cNvPr id="2" name="Picture 1"/>
          <p:cNvPicPr>
            <a:picLocks noChangeAspect="1"/>
          </p:cNvPicPr>
          <p:nvPr userDrawn="1"/>
        </p:nvPicPr>
        <p:blipFill>
          <a:blip r:embed="rId3"/>
          <a:stretch>
            <a:fillRect/>
          </a:stretch>
        </p:blipFill>
        <p:spPr>
          <a:xfrm>
            <a:off x="274863" y="6344816"/>
            <a:ext cx="1624306" cy="342823"/>
          </a:xfrm>
          <a:prstGeom prst="rect">
            <a:avLst/>
          </a:prstGeom>
        </p:spPr>
      </p:pic>
    </p:spTree>
    <p:extLst>
      <p:ext uri="{BB962C8B-B14F-4D97-AF65-F5344CB8AC3E}">
        <p14:creationId xmlns:p14="http://schemas.microsoft.com/office/powerpoint/2010/main" val="1877849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15000">
              <a:srgbClr val="002654"/>
            </a:gs>
            <a:gs pos="53000">
              <a:schemeClr val="accent1">
                <a:lumMod val="50000"/>
              </a:schemeClr>
            </a:gs>
            <a:gs pos="87000">
              <a:srgbClr val="002654">
                <a:lumMod val="100000"/>
              </a:srgbClr>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951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850886-63D8-4C65-910A-FD252A4836CD}"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3654198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850886-63D8-4C65-910A-FD252A4836CD}"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2266385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850886-63D8-4C65-910A-FD252A4836CD}"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3507713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850886-63D8-4C65-910A-FD252A4836CD}"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170461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850886-63D8-4C65-910A-FD252A4836CD}" type="datetimeFigureOut">
              <a:rPr lang="en-US" smtClean="0"/>
              <a:t>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3688421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850886-63D8-4C65-910A-FD252A4836CD}" type="datetimeFigureOut">
              <a:rPr lang="en-US" smtClean="0"/>
              <a:t>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547269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850886-63D8-4C65-910A-FD252A4836CD}" type="datetimeFigureOut">
              <a:rPr lang="en-US" smtClean="0"/>
              <a:t>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716534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850886-63D8-4C65-910A-FD252A4836CD}"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35474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850886-63D8-4C65-910A-FD252A4836CD}"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832562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850886-63D8-4C65-910A-FD252A4836CD}"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3333394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850886-63D8-4C65-910A-FD252A4836CD}"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1ED03-E6F5-4639-BEF3-BB3B28608A7E}" type="slidenum">
              <a:rPr lang="en-US" smtClean="0"/>
              <a:t>‹#›</a:t>
            </a:fld>
            <a:endParaRPr lang="en-US"/>
          </a:p>
        </p:txBody>
      </p:sp>
    </p:spTree>
    <p:extLst>
      <p:ext uri="{BB962C8B-B14F-4D97-AF65-F5344CB8AC3E}">
        <p14:creationId xmlns:p14="http://schemas.microsoft.com/office/powerpoint/2010/main" val="315916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15000">
              <a:srgbClr val="002654"/>
            </a:gs>
            <a:gs pos="53000">
              <a:schemeClr val="accent1">
                <a:lumMod val="50000"/>
              </a:schemeClr>
            </a:gs>
            <a:gs pos="87000">
              <a:srgbClr val="002654">
                <a:lumMod val="100000"/>
              </a:srgbClr>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4497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b="7660"/>
          <a:stretch/>
        </p:blipFill>
        <p:spPr>
          <a:xfrm rot="5400000">
            <a:off x="5740789" y="406791"/>
            <a:ext cx="710419" cy="12192000"/>
          </a:xfrm>
          <a:prstGeom prst="rect">
            <a:avLst/>
          </a:prstGeom>
        </p:spPr>
      </p:pic>
      <p:sp>
        <p:nvSpPr>
          <p:cNvPr id="10" name="Content Placeholder 2"/>
          <p:cNvSpPr>
            <a:spLocks noGrp="1"/>
          </p:cNvSpPr>
          <p:nvPr>
            <p:ph idx="1"/>
          </p:nvPr>
        </p:nvSpPr>
        <p:spPr>
          <a:xfrm>
            <a:off x="2174033" y="1090061"/>
            <a:ext cx="9181355" cy="525475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2174033" y="258680"/>
            <a:ext cx="9181355" cy="728745"/>
          </a:xfrm>
        </p:spPr>
        <p:txBody>
          <a:bodyPr/>
          <a:lstStyle/>
          <a:p>
            <a:r>
              <a:rPr lang="en-US"/>
              <a:t>Click to edit Master title style</a:t>
            </a:r>
          </a:p>
        </p:txBody>
      </p:sp>
      <p:pic>
        <p:nvPicPr>
          <p:cNvPr id="2" name="Picture 1"/>
          <p:cNvPicPr>
            <a:picLocks noChangeAspect="1"/>
          </p:cNvPicPr>
          <p:nvPr userDrawn="1"/>
        </p:nvPicPr>
        <p:blipFill>
          <a:blip r:embed="rId3"/>
          <a:stretch>
            <a:fillRect/>
          </a:stretch>
        </p:blipFill>
        <p:spPr>
          <a:xfrm>
            <a:off x="274863" y="6344816"/>
            <a:ext cx="1624306" cy="342823"/>
          </a:xfrm>
          <a:prstGeom prst="rect">
            <a:avLst/>
          </a:prstGeom>
        </p:spPr>
      </p:pic>
    </p:spTree>
    <p:extLst>
      <p:ext uri="{BB962C8B-B14F-4D97-AF65-F5344CB8AC3E}">
        <p14:creationId xmlns:p14="http://schemas.microsoft.com/office/powerpoint/2010/main" val="2004111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45067" y="4372332"/>
            <a:ext cx="3269721" cy="1165157"/>
          </a:xfrm>
          <a:prstGeom prst="rect">
            <a:avLst/>
          </a:prstGeom>
        </p:spPr>
      </p:pic>
    </p:spTree>
    <p:extLst>
      <p:ext uri="{BB962C8B-B14F-4D97-AF65-F5344CB8AC3E}">
        <p14:creationId xmlns:p14="http://schemas.microsoft.com/office/powerpoint/2010/main" val="2988252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4274830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1837421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2" name="AutoShape 4">
            <a:extLst>
              <a:ext uri="{FF2B5EF4-FFF2-40B4-BE49-F238E27FC236}">
                <a16:creationId xmlns:a16="http://schemas.microsoft.com/office/drawing/2014/main" id="{053EFBD0-B11B-9B81-FC16-7539E0AEB7DE}"/>
              </a:ext>
            </a:extLst>
          </p:cNvPr>
          <p:cNvSpPr/>
          <p:nvPr userDrawn="1"/>
        </p:nvSpPr>
        <p:spPr>
          <a:xfrm>
            <a:off x="1" y="4410159"/>
            <a:ext cx="12241338" cy="2066841"/>
          </a:xfrm>
          <a:prstGeom prst="rect">
            <a:avLst/>
          </a:prstGeom>
          <a:solidFill>
            <a:srgbClr val="13538A">
              <a:alpha val="92941"/>
            </a:srgbClr>
          </a:solidFill>
        </p:spPr>
      </p:sp>
      <p:sp>
        <p:nvSpPr>
          <p:cNvPr id="13" name="Content Placeholder 7">
            <a:extLst>
              <a:ext uri="{FF2B5EF4-FFF2-40B4-BE49-F238E27FC236}">
                <a16:creationId xmlns:a16="http://schemas.microsoft.com/office/drawing/2014/main" id="{AE7B8332-91AA-E983-08CF-123EF89DB262}"/>
              </a:ext>
            </a:extLst>
          </p:cNvPr>
          <p:cNvSpPr>
            <a:spLocks noGrp="1"/>
          </p:cNvSpPr>
          <p:nvPr>
            <p:ph sz="quarter" idx="13" hasCustomPrompt="1"/>
          </p:nvPr>
        </p:nvSpPr>
        <p:spPr>
          <a:xfrm>
            <a:off x="7171131" y="5139303"/>
            <a:ext cx="4851400" cy="365126"/>
          </a:xfrm>
          <a:prstGeom prst="rect">
            <a:avLst/>
          </a:prstGeom>
        </p:spPr>
        <p:txBody>
          <a:bodyPr anchor="ctr"/>
          <a:lstStyle>
            <a:lvl1pPr marL="0" indent="0" algn="r">
              <a:buNone/>
              <a:defRPr sz="2400" i="1">
                <a:solidFill>
                  <a:schemeClr val="bg1"/>
                </a:solidFill>
                <a:latin typeface="Avenir Next"/>
                <a:cs typeface="Arial" panose="020B0604020202020204" pitchFamily="34" charset="0"/>
              </a:defRPr>
            </a:lvl1pPr>
            <a:lvl2pPr marL="457200" indent="0">
              <a:buNone/>
              <a:defRPr sz="2400" i="1">
                <a:solidFill>
                  <a:schemeClr val="bg1"/>
                </a:solidFill>
                <a:latin typeface="Arial" panose="020B0604020202020204" pitchFamily="34" charset="0"/>
                <a:cs typeface="Arial" panose="020B0604020202020204" pitchFamily="34" charset="0"/>
              </a:defRPr>
            </a:lvl2pPr>
            <a:lvl3pPr marL="914400" indent="0">
              <a:buNone/>
              <a:defRPr sz="2400" i="1">
                <a:solidFill>
                  <a:schemeClr val="bg1"/>
                </a:solidFill>
                <a:latin typeface="Arial" panose="020B0604020202020204" pitchFamily="34" charset="0"/>
                <a:cs typeface="Arial" panose="020B0604020202020204" pitchFamily="34" charset="0"/>
              </a:defRPr>
            </a:lvl3pPr>
            <a:lvl4pPr marL="1371600" indent="0">
              <a:buNone/>
              <a:defRPr sz="2400" i="1">
                <a:solidFill>
                  <a:schemeClr val="bg1"/>
                </a:solidFill>
                <a:latin typeface="Arial" panose="020B0604020202020204" pitchFamily="34" charset="0"/>
                <a:cs typeface="Arial" panose="020B0604020202020204" pitchFamily="34" charset="0"/>
              </a:defRPr>
            </a:lvl4pPr>
            <a:lvl5pPr marL="1828800" indent="0">
              <a:buNone/>
              <a:defRPr sz="2400" i="1">
                <a:solidFill>
                  <a:schemeClr val="bg1"/>
                </a:solidFill>
                <a:latin typeface="Arial" panose="020B0604020202020204" pitchFamily="34" charset="0"/>
                <a:cs typeface="Arial" panose="020B0604020202020204" pitchFamily="34" charset="0"/>
              </a:defRPr>
            </a:lvl5pPr>
          </a:lstStyle>
          <a:p>
            <a:pPr lvl="0"/>
            <a:r>
              <a:rPr lang="en-US"/>
              <a:t>Subtitle here</a:t>
            </a:r>
          </a:p>
        </p:txBody>
      </p:sp>
      <p:sp>
        <p:nvSpPr>
          <p:cNvPr id="14" name="Text Placeholder 9">
            <a:extLst>
              <a:ext uri="{FF2B5EF4-FFF2-40B4-BE49-F238E27FC236}">
                <a16:creationId xmlns:a16="http://schemas.microsoft.com/office/drawing/2014/main" id="{859B0407-4DA5-65F9-059D-D14E55782B0B}"/>
              </a:ext>
            </a:extLst>
          </p:cNvPr>
          <p:cNvSpPr>
            <a:spLocks noGrp="1"/>
          </p:cNvSpPr>
          <p:nvPr>
            <p:ph type="body" sz="quarter" idx="14" hasCustomPrompt="1"/>
          </p:nvPr>
        </p:nvSpPr>
        <p:spPr>
          <a:xfrm>
            <a:off x="5243639" y="4595516"/>
            <a:ext cx="6778892" cy="365125"/>
          </a:xfrm>
          <a:prstGeom prst="rect">
            <a:avLst/>
          </a:prstGeom>
        </p:spPr>
        <p:txBody>
          <a:bodyPr anchor="ctr"/>
          <a:lstStyle>
            <a:lvl1pPr marL="0" indent="0" algn="r">
              <a:buNone/>
              <a:defRPr b="1">
                <a:solidFill>
                  <a:schemeClr val="bg1"/>
                </a:solidFill>
                <a:latin typeface="Avenir Next"/>
                <a:cs typeface="Arial" panose="020B0604020202020204" pitchFamily="34" charset="0"/>
              </a:defRPr>
            </a:lvl1pPr>
          </a:lstStyle>
          <a:p>
            <a:pPr lvl="0"/>
            <a:r>
              <a:rPr lang="en-US"/>
              <a:t>&lt;Title&gt;</a:t>
            </a:r>
          </a:p>
        </p:txBody>
      </p:sp>
      <p:sp>
        <p:nvSpPr>
          <p:cNvPr id="15" name="Text Placeholder 4">
            <a:extLst>
              <a:ext uri="{FF2B5EF4-FFF2-40B4-BE49-F238E27FC236}">
                <a16:creationId xmlns:a16="http://schemas.microsoft.com/office/drawing/2014/main" id="{9F58F7F0-71CA-8950-3236-5FE5F24697D0}"/>
              </a:ext>
            </a:extLst>
          </p:cNvPr>
          <p:cNvSpPr>
            <a:spLocks noGrp="1"/>
          </p:cNvSpPr>
          <p:nvPr>
            <p:ph type="body" sz="quarter" idx="17" hasCustomPrompt="1"/>
          </p:nvPr>
        </p:nvSpPr>
        <p:spPr>
          <a:xfrm>
            <a:off x="9895134" y="5761118"/>
            <a:ext cx="2127250" cy="365125"/>
          </a:xfrm>
          <a:prstGeom prst="rect">
            <a:avLst/>
          </a:prstGeom>
        </p:spPr>
        <p:txBody>
          <a:bodyPr anchor="ctr"/>
          <a:lstStyle>
            <a:lvl1pPr algn="r">
              <a:buNone/>
              <a:defRPr sz="1600">
                <a:solidFill>
                  <a:schemeClr val="bg1"/>
                </a:solidFill>
                <a:latin typeface="Avenir Next"/>
              </a:defRPr>
            </a:lvl1pPr>
            <a:lvl2pPr algn="r">
              <a:buNone/>
              <a:defRPr sz="1600">
                <a:solidFill>
                  <a:schemeClr val="bg1"/>
                </a:solidFill>
                <a:latin typeface="Avenir Next" panose="020B0503020202020204"/>
              </a:defRPr>
            </a:lvl2pPr>
            <a:lvl3pPr algn="r">
              <a:buNone/>
              <a:defRPr sz="1600">
                <a:solidFill>
                  <a:schemeClr val="bg1"/>
                </a:solidFill>
                <a:latin typeface="Avenir Next" panose="020B0503020202020204"/>
              </a:defRPr>
            </a:lvl3pPr>
            <a:lvl4pPr algn="r">
              <a:buNone/>
              <a:defRPr sz="1600">
                <a:solidFill>
                  <a:schemeClr val="bg1"/>
                </a:solidFill>
                <a:latin typeface="Avenir Next" panose="020B0503020202020204"/>
              </a:defRPr>
            </a:lvl4pPr>
            <a:lvl5pPr algn="r">
              <a:buNone/>
              <a:defRPr sz="1600">
                <a:solidFill>
                  <a:schemeClr val="bg1"/>
                </a:solidFill>
                <a:latin typeface="Avenir Next" panose="020B0503020202020204"/>
              </a:defRPr>
            </a:lvl5pPr>
          </a:lstStyle>
          <a:p>
            <a:pPr lvl="0"/>
            <a:r>
              <a:rPr lang="en-US"/>
              <a:t>Date</a:t>
            </a:r>
          </a:p>
        </p:txBody>
      </p:sp>
      <p:pic>
        <p:nvPicPr>
          <p:cNvPr id="8" name="Picture 7" descr="A picture containing drawing&#10;&#10;Description automatically generated">
            <a:extLst>
              <a:ext uri="{FF2B5EF4-FFF2-40B4-BE49-F238E27FC236}">
                <a16:creationId xmlns:a16="http://schemas.microsoft.com/office/drawing/2014/main" id="{29C4FFE4-1C06-596F-E63C-25485E9870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354"/>
          <a:stretch/>
        </p:blipFill>
        <p:spPr>
          <a:xfrm>
            <a:off x="7545403" y="1383903"/>
            <a:ext cx="3771495" cy="1803180"/>
          </a:xfrm>
          <a:prstGeom prst="rect">
            <a:avLst/>
          </a:prstGeom>
          <a:noFill/>
        </p:spPr>
      </p:pic>
      <p:pic>
        <p:nvPicPr>
          <p:cNvPr id="24" name="Picture 23" descr="A picture containing text, different&#10;&#10;Description automatically generated">
            <a:extLst>
              <a:ext uri="{FF2B5EF4-FFF2-40B4-BE49-F238E27FC236}">
                <a16:creationId xmlns:a16="http://schemas.microsoft.com/office/drawing/2014/main" id="{FD3A3EC2-8C5C-40D6-88BB-B80D5A738A3B}"/>
              </a:ext>
            </a:extLst>
          </p:cNvPr>
          <p:cNvPicPr>
            <a:picLocks noChangeAspect="1"/>
          </p:cNvPicPr>
          <p:nvPr userDrawn="1"/>
        </p:nvPicPr>
        <p:blipFill>
          <a:blip r:embed="rId3"/>
          <a:stretch>
            <a:fillRect/>
          </a:stretch>
        </p:blipFill>
        <p:spPr>
          <a:xfrm>
            <a:off x="-57154" y="-39934"/>
            <a:ext cx="4719155" cy="5328241"/>
          </a:xfrm>
          <a:prstGeom prst="rect">
            <a:avLst/>
          </a:prstGeom>
        </p:spPr>
      </p:pic>
    </p:spTree>
    <p:extLst>
      <p:ext uri="{BB962C8B-B14F-4D97-AF65-F5344CB8AC3E}">
        <p14:creationId xmlns:p14="http://schemas.microsoft.com/office/powerpoint/2010/main" val="325662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50886-63D8-4C65-910A-FD252A4836CD}" type="datetimeFigureOut">
              <a:rPr lang="en-US" smtClean="0"/>
              <a:t>8/8/2024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1ED03-E6F5-4639-BEF3-BB3B28608A7E}" type="slidenum">
              <a:rPr lang="en-US" smtClean="0"/>
              <a:t>‹#›</a:t>
            </a:fld>
            <a:endParaRPr lang="en-US"/>
          </a:p>
        </p:txBody>
      </p:sp>
    </p:spTree>
    <p:extLst>
      <p:ext uri="{BB962C8B-B14F-4D97-AF65-F5344CB8AC3E}">
        <p14:creationId xmlns:p14="http://schemas.microsoft.com/office/powerpoint/2010/main" val="2535000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6" r:id="rId13"/>
    <p:sldLayoutId id="2147483677" r:id="rId14"/>
    <p:sldLayoutId id="2147483678" r:id="rId15"/>
    <p:sldLayoutId id="2147483679" r:id="rId16"/>
    <p:sldLayoutId id="214748368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ideo" Target="https://www.youtube.com/embed/RPU2uGgdg5A?feature=oembed" TargetMode="Externa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hyperlink" Target="https://www.fema.gov/emergency-managers/practitioners/lifelines" TargetMode="External"/><Relationship Id="rId2" Type="http://schemas.openxmlformats.org/officeDocument/2006/relationships/hyperlink" Target="https://www.fema.gov/about/reports-and-data/resilience-analysis-planning-tool" TargetMode="External"/><Relationship Id="rId1" Type="http://schemas.openxmlformats.org/officeDocument/2006/relationships/slideLayout" Target="../slideLayouts/slideLayout15.xml"/><Relationship Id="rId5" Type="http://schemas.openxmlformats.org/officeDocument/2006/relationships/hyperlink" Target="https://www.fema.gov/emergency-managers/national-preparedness/plan" TargetMode="External"/><Relationship Id="rId4" Type="http://schemas.openxmlformats.org/officeDocument/2006/relationships/hyperlink" Target="https://rems.ed.gov/"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rems.ed.gov/stateresources" TargetMode="Externa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fema.gov/sites/default/files/documents/fema-app_social-and-flyers.zip" TargetMode="External"/><Relationship Id="rId2" Type="http://schemas.openxmlformats.org/officeDocument/2006/relationships/hyperlink" Target="https://www.fema.gov/about/news-multimedia/mobile-products" TargetMode="Externa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hyperlink" Target="https://www.ready.gov/campus" TargetMode="External"/><Relationship Id="rId4" Type="http://schemas.openxmlformats.org/officeDocument/2006/relationships/hyperlink" Target="https://www.fema.gov/emergency-managers/practitioners/integrated-public-alert-warning-syste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reptoolkit.fema.gov/web/em-toolkits" TargetMode="External"/><Relationship Id="rId2" Type="http://schemas.openxmlformats.org/officeDocument/2006/relationships/hyperlink" Target="https://www.fema.gov/emergency-managers/national-preparedness/exercises/tools" TargetMode="External"/><Relationship Id="rId1" Type="http://schemas.openxmlformats.org/officeDocument/2006/relationships/slideLayout" Target="../slideLayouts/slideLayout15.xml"/><Relationship Id="rId4" Type="http://schemas.openxmlformats.org/officeDocument/2006/relationships/hyperlink" Target="https://rems.ed.gov/docs/EmergencyExercisesFactSheet_508C.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microsoft.com/office/2007/relationships/hdphoto" Target="../media/hdphoto1.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mmunity.fema.gov/ProtectiveActions/s/" TargetMode="External"/><Relationship Id="rId2" Type="http://schemas.openxmlformats.org/officeDocument/2006/relationships/hyperlink" Target="https://www.ready.gov/campus" TargetMode="External"/><Relationship Id="rId1" Type="http://schemas.openxmlformats.org/officeDocument/2006/relationships/slideLayout" Target="../slideLayouts/slideLayout15.xml"/><Relationship Id="rId5" Type="http://schemas.openxmlformats.org/officeDocument/2006/relationships/hyperlink" Target="https://www.fema.gov/assistance/public" TargetMode="External"/><Relationship Id="rId4" Type="http://schemas.openxmlformats.org/officeDocument/2006/relationships/hyperlink" Target="https://rems.ed.gov/"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ommunity.fema.gov/PreparednessCommunity/s/open-training?language=en_US" TargetMode="External"/><Relationship Id="rId2" Type="http://schemas.openxmlformats.org/officeDocument/2006/relationships/hyperlink" Target="https://training.fema.gov/hiedu/cemr.aspx" TargetMode="External"/><Relationship Id="rId1" Type="http://schemas.openxmlformats.org/officeDocument/2006/relationships/slideLayout" Target="../slideLayouts/slideLayout15.xml"/><Relationship Id="rId4" Type="http://schemas.openxmlformats.org/officeDocument/2006/relationships/hyperlink" Target="https://community.fema.gov/PreparednessCommunity/s/cert-trainings?language=en_U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cisa.gov/audiences/educational-institutions" TargetMode="External"/><Relationship Id="rId2" Type="http://schemas.openxmlformats.org/officeDocument/2006/relationships/hyperlink" Target="https://www.cisa.gov/sites/default/files/2024-02/Resources-for-Cybersecurity-Clinics-508c%20%281%29%20%281%29.pdf" TargetMode="External"/><Relationship Id="rId1" Type="http://schemas.openxmlformats.org/officeDocument/2006/relationships/slideLayout" Target="../slideLayouts/slideLayout15.xml"/><Relationship Id="rId4" Type="http://schemas.openxmlformats.org/officeDocument/2006/relationships/hyperlink" Target="https://www.cisa.gov/shields-guidance-organization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hyperlink" Target="mailto:mshpiner@miami.edu"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002653"/>
              </a:clrFrom>
              <a:clrTo>
                <a:srgbClr val="002653">
                  <a:alpha val="0"/>
                </a:srgbClr>
              </a:clrTo>
            </a:clrChange>
            <a:extLst>
              <a:ext uri="{28A0092B-C50C-407E-A947-70E740481C1C}">
                <a14:useLocalDpi xmlns:a14="http://schemas.microsoft.com/office/drawing/2010/main" val="0"/>
              </a:ext>
            </a:extLst>
          </a:blip>
          <a:stretch>
            <a:fillRect/>
          </a:stretch>
        </p:blipFill>
        <p:spPr>
          <a:xfrm>
            <a:off x="1144143" y="1321159"/>
            <a:ext cx="2077784" cy="494956"/>
          </a:xfrm>
          <a:prstGeom prst="rect">
            <a:avLst/>
          </a:prstGeom>
        </p:spPr>
      </p:pic>
      <p:sp>
        <p:nvSpPr>
          <p:cNvPr id="8" name="TextBox 7"/>
          <p:cNvSpPr txBox="1"/>
          <p:nvPr/>
        </p:nvSpPr>
        <p:spPr>
          <a:xfrm>
            <a:off x="1076967" y="3505072"/>
            <a:ext cx="9712953" cy="461665"/>
          </a:xfrm>
          <a:prstGeom prst="rect">
            <a:avLst/>
          </a:prstGeom>
          <a:noFill/>
        </p:spPr>
        <p:txBody>
          <a:bodyPr wrap="square" lIns="91440" tIns="45720" rIns="91440" bIns="45720" rtlCol="0" anchor="t">
            <a:spAutoFit/>
          </a:bodyPr>
          <a:lstStyle/>
          <a:p>
            <a:pPr>
              <a:spcAft>
                <a:spcPts val="1200"/>
              </a:spcAft>
            </a:pPr>
            <a:r>
              <a:rPr lang="en-US" sz="2400">
                <a:effectLst>
                  <a:outerShdw blurRad="38100" dist="38100" dir="2700000" algn="tl">
                    <a:srgbClr val="000000">
                      <a:alpha val="43137"/>
                    </a:srgbClr>
                  </a:outerShdw>
                </a:effectLst>
                <a:cs typeface="Times New Roman" panose="02020603050405020304" pitchFamily="18" charset="0"/>
              </a:rPr>
              <a:t>August 8, 2024</a:t>
            </a:r>
          </a:p>
        </p:txBody>
      </p:sp>
      <p:cxnSp>
        <p:nvCxnSpPr>
          <p:cNvPr id="11" name="Straight Connector 10"/>
          <p:cNvCxnSpPr/>
          <p:nvPr/>
        </p:nvCxnSpPr>
        <p:spPr>
          <a:xfrm>
            <a:off x="1152164" y="3390223"/>
            <a:ext cx="9496425" cy="14131"/>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076967" y="1977449"/>
            <a:ext cx="9712953" cy="850391"/>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effectLst>
                  <a:outerShdw blurRad="38100" dist="38100" dir="2700000" algn="tl">
                    <a:srgbClr val="000000">
                      <a:alpha val="43137"/>
                    </a:srgbClr>
                  </a:outerShdw>
                </a:effectLst>
                <a:latin typeface="+mn-lt"/>
                <a:cs typeface="Times New Roman" panose="02020603050405020304" pitchFamily="18" charset="0"/>
              </a:rPr>
              <a:t>Preparing for the Unexpected: Natural Disasters and FEMA</a:t>
            </a:r>
          </a:p>
        </p:txBody>
      </p:sp>
    </p:spTree>
    <p:extLst>
      <p:ext uri="{BB962C8B-B14F-4D97-AF65-F5344CB8AC3E}">
        <p14:creationId xmlns:p14="http://schemas.microsoft.com/office/powerpoint/2010/main" val="3803176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06A6-CBC7-614C-89CB-0FE999A80830}"/>
              </a:ext>
            </a:extLst>
          </p:cNvPr>
          <p:cNvSpPr>
            <a:spLocks noGrp="1"/>
          </p:cNvSpPr>
          <p:nvPr>
            <p:ph type="title"/>
          </p:nvPr>
        </p:nvSpPr>
        <p:spPr>
          <a:xfrm>
            <a:off x="738186" y="906547"/>
            <a:ext cx="10715627" cy="743347"/>
          </a:xfrm>
        </p:spPr>
        <p:txBody>
          <a:bodyPr/>
          <a:lstStyle/>
          <a:p>
            <a:r>
              <a:rPr lang="en-US"/>
              <a:t>Disaster Response Process</a:t>
            </a:r>
          </a:p>
        </p:txBody>
      </p:sp>
      <p:sp>
        <p:nvSpPr>
          <p:cNvPr id="3" name="Text Placeholder 2">
            <a:extLst>
              <a:ext uri="{FF2B5EF4-FFF2-40B4-BE49-F238E27FC236}">
                <a16:creationId xmlns:a16="http://schemas.microsoft.com/office/drawing/2014/main" id="{595C2D88-F299-B447-A67E-98CF51252610}"/>
              </a:ext>
            </a:extLst>
          </p:cNvPr>
          <p:cNvSpPr>
            <a:spLocks noGrp="1"/>
          </p:cNvSpPr>
          <p:nvPr>
            <p:ph type="body" sz="quarter" idx="10"/>
          </p:nvPr>
        </p:nvSpPr>
        <p:spPr>
          <a:xfrm>
            <a:off x="869758" y="1649894"/>
            <a:ext cx="10708748" cy="1148366"/>
          </a:xfrm>
        </p:spPr>
        <p:txBody>
          <a:bodyPr/>
          <a:lstStyle/>
          <a:p>
            <a:r>
              <a:rPr lang="en-US"/>
              <a:t>When and how does FEMA respond? </a:t>
            </a:r>
            <a:endParaRPr lang="en-US" i="1"/>
          </a:p>
        </p:txBody>
      </p:sp>
      <p:pic>
        <p:nvPicPr>
          <p:cNvPr id="4" name="Online Media 3" title="How a Disaster gets Declared">
            <a:hlinkClick r:id="" action="ppaction://media"/>
            <a:extLst>
              <a:ext uri="{FF2B5EF4-FFF2-40B4-BE49-F238E27FC236}">
                <a16:creationId xmlns:a16="http://schemas.microsoft.com/office/drawing/2014/main" id="{5E63D881-8072-7352-DD57-5E7E669D6873}"/>
              </a:ext>
            </a:extLst>
          </p:cNvPr>
          <p:cNvPicPr>
            <a:picLocks noRot="1" noChangeAspect="1"/>
          </p:cNvPicPr>
          <p:nvPr>
            <a:videoFile r:link="rId1"/>
          </p:nvPr>
        </p:nvPicPr>
        <p:blipFill>
          <a:blip r:embed="rId4"/>
          <a:stretch>
            <a:fillRect/>
          </a:stretch>
        </p:blipFill>
        <p:spPr>
          <a:xfrm>
            <a:off x="3730553" y="2410175"/>
            <a:ext cx="7422987" cy="4193987"/>
          </a:xfrm>
          <a:prstGeom prst="rect">
            <a:avLst/>
          </a:prstGeom>
        </p:spPr>
      </p:pic>
    </p:spTree>
    <p:extLst>
      <p:ext uri="{BB962C8B-B14F-4D97-AF65-F5344CB8AC3E}">
        <p14:creationId xmlns:p14="http://schemas.microsoft.com/office/powerpoint/2010/main" val="66949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054CA-9B62-4489-B307-631FC92B93F9}"/>
              </a:ext>
            </a:extLst>
          </p:cNvPr>
          <p:cNvSpPr>
            <a:spLocks noGrp="1"/>
          </p:cNvSpPr>
          <p:nvPr>
            <p:ph type="title"/>
          </p:nvPr>
        </p:nvSpPr>
        <p:spPr/>
        <p:txBody>
          <a:bodyPr/>
          <a:lstStyle/>
          <a:p>
            <a:r>
              <a:rPr lang="en-US"/>
              <a:t>What We Do During Disasters</a:t>
            </a:r>
          </a:p>
        </p:txBody>
      </p:sp>
      <p:sp>
        <p:nvSpPr>
          <p:cNvPr id="4" name="Slide Number Placeholder 3">
            <a:extLst>
              <a:ext uri="{FF2B5EF4-FFF2-40B4-BE49-F238E27FC236}">
                <a16:creationId xmlns:a16="http://schemas.microsoft.com/office/drawing/2014/main" id="{D847DE15-CD76-4984-BA40-95559179AE0C}"/>
              </a:ext>
            </a:extLst>
          </p:cNvPr>
          <p:cNvSpPr>
            <a:spLocks noGrp="1"/>
          </p:cNvSpPr>
          <p:nvPr>
            <p:ph type="sldNum" sz="quarter" idx="12"/>
          </p:nvPr>
        </p:nvSpPr>
        <p:spPr/>
        <p:txBody>
          <a:bodyPr/>
          <a:lstStyle/>
          <a:p>
            <a:fld id="{8FCC257D-A786-9244-9E17-CE618C8B9275}" type="slidenum">
              <a:rPr lang="en-US" smtClean="0"/>
              <a:pPr/>
              <a:t>11</a:t>
            </a:fld>
            <a:endParaRPr lang="en-US"/>
          </a:p>
        </p:txBody>
      </p:sp>
      <p:grpSp>
        <p:nvGrpSpPr>
          <p:cNvPr id="6" name="Group 5">
            <a:extLst>
              <a:ext uri="{FF2B5EF4-FFF2-40B4-BE49-F238E27FC236}">
                <a16:creationId xmlns:a16="http://schemas.microsoft.com/office/drawing/2014/main" id="{FD422569-A02E-4618-A8C0-AA47148C40F0}"/>
              </a:ext>
            </a:extLst>
          </p:cNvPr>
          <p:cNvGrpSpPr/>
          <p:nvPr/>
        </p:nvGrpSpPr>
        <p:grpSpPr>
          <a:xfrm>
            <a:off x="706977" y="1452959"/>
            <a:ext cx="3493155" cy="4469569"/>
            <a:chOff x="4352755" y="1399950"/>
            <a:chExt cx="3493155" cy="4469569"/>
          </a:xfrm>
        </p:grpSpPr>
        <p:pic>
          <p:nvPicPr>
            <p:cNvPr id="2" name="Picture 1">
              <a:extLst>
                <a:ext uri="{FF2B5EF4-FFF2-40B4-BE49-F238E27FC236}">
                  <a16:creationId xmlns:a16="http://schemas.microsoft.com/office/drawing/2014/main" id="{1767EDB4-5554-47FD-81A0-3247F3A05215}"/>
                </a:ext>
              </a:extLst>
            </p:cNvPr>
            <p:cNvPicPr>
              <a:picLocks noChangeAspect="1"/>
            </p:cNvPicPr>
            <p:nvPr/>
          </p:nvPicPr>
          <p:blipFill rotWithShape="1">
            <a:blip r:embed="rId3"/>
            <a:srcRect t="5044"/>
            <a:stretch/>
          </p:blipFill>
          <p:spPr>
            <a:xfrm>
              <a:off x="4495949" y="1399950"/>
              <a:ext cx="3186204" cy="1762007"/>
            </a:xfrm>
            <a:prstGeom prst="rect">
              <a:avLst/>
            </a:prstGeom>
          </p:spPr>
        </p:pic>
        <p:grpSp>
          <p:nvGrpSpPr>
            <p:cNvPr id="36" name="Group 35">
              <a:extLst>
                <a:ext uri="{FF2B5EF4-FFF2-40B4-BE49-F238E27FC236}">
                  <a16:creationId xmlns:a16="http://schemas.microsoft.com/office/drawing/2014/main" id="{5C88AAAF-47B8-48B6-B0DB-4545AD80D687}"/>
                </a:ext>
              </a:extLst>
            </p:cNvPr>
            <p:cNvGrpSpPr/>
            <p:nvPr/>
          </p:nvGrpSpPr>
          <p:grpSpPr>
            <a:xfrm>
              <a:off x="4352755" y="3123935"/>
              <a:ext cx="3493155" cy="2668884"/>
              <a:chOff x="4352755" y="3165387"/>
              <a:chExt cx="3493155" cy="2668884"/>
            </a:xfrm>
          </p:grpSpPr>
          <p:sp>
            <p:nvSpPr>
              <p:cNvPr id="37" name="Rectangle 36">
                <a:extLst>
                  <a:ext uri="{FF2B5EF4-FFF2-40B4-BE49-F238E27FC236}">
                    <a16:creationId xmlns:a16="http://schemas.microsoft.com/office/drawing/2014/main" id="{3FDFE489-B5C6-4970-A2F7-C0F919775222}"/>
                  </a:ext>
                </a:extLst>
              </p:cNvPr>
              <p:cNvSpPr/>
              <p:nvPr/>
            </p:nvSpPr>
            <p:spPr>
              <a:xfrm>
                <a:off x="4356090" y="3699523"/>
                <a:ext cx="3479819" cy="2134748"/>
              </a:xfrm>
              <a:prstGeom prst="rect">
                <a:avLst/>
              </a:prstGeom>
              <a:solidFill>
                <a:srgbClr val="DEDFE0">
                  <a:alpha val="3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EB94E8A-8B99-4B5A-8A22-50742D4F7DC8}"/>
                  </a:ext>
                </a:extLst>
              </p:cNvPr>
              <p:cNvSpPr txBox="1"/>
              <p:nvPr/>
            </p:nvSpPr>
            <p:spPr>
              <a:xfrm>
                <a:off x="4352755" y="3949467"/>
                <a:ext cx="3483155"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spcAft>
                    <a:spcPts val="1800"/>
                  </a:spcAft>
                  <a:buFont typeface="Wingdings" panose="05000000000000000000" pitchFamily="2" charset="2"/>
                  <a:buChar char="ü"/>
                </a:pPr>
                <a:endParaRPr lang="en-US"/>
              </a:p>
            </p:txBody>
          </p:sp>
          <p:grpSp>
            <p:nvGrpSpPr>
              <p:cNvPr id="39" name="Group 38">
                <a:extLst>
                  <a:ext uri="{FF2B5EF4-FFF2-40B4-BE49-F238E27FC236}">
                    <a16:creationId xmlns:a16="http://schemas.microsoft.com/office/drawing/2014/main" id="{224C9D0C-DD3E-4078-B2CE-D77B3930695C}"/>
                  </a:ext>
                </a:extLst>
              </p:cNvPr>
              <p:cNvGrpSpPr/>
              <p:nvPr/>
            </p:nvGrpSpPr>
            <p:grpSpPr>
              <a:xfrm>
                <a:off x="4364525" y="3165387"/>
                <a:ext cx="3481385" cy="868166"/>
                <a:chOff x="4358641" y="3165387"/>
                <a:chExt cx="3481385" cy="868166"/>
              </a:xfrm>
            </p:grpSpPr>
            <p:sp>
              <p:nvSpPr>
                <p:cNvPr id="40" name="Rectangle 39">
                  <a:extLst>
                    <a:ext uri="{FF2B5EF4-FFF2-40B4-BE49-F238E27FC236}">
                      <a16:creationId xmlns:a16="http://schemas.microsoft.com/office/drawing/2014/main" id="{BA084AB5-2589-40F4-B3A8-8029F5277671}"/>
                    </a:ext>
                  </a:extLst>
                </p:cNvPr>
                <p:cNvSpPr/>
                <p:nvPr/>
              </p:nvSpPr>
              <p:spPr>
                <a:xfrm>
                  <a:off x="4358641" y="3166753"/>
                  <a:ext cx="3474720" cy="866800"/>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5288"/>
                    </a:solidFill>
                  </a:endParaRPr>
                </a:p>
              </p:txBody>
            </p:sp>
            <p:sp>
              <p:nvSpPr>
                <p:cNvPr id="41" name="TextBox 40">
                  <a:extLst>
                    <a:ext uri="{FF2B5EF4-FFF2-40B4-BE49-F238E27FC236}">
                      <a16:creationId xmlns:a16="http://schemas.microsoft.com/office/drawing/2014/main" id="{5C4BE963-D77D-4773-822C-A3E20C551DFA}"/>
                    </a:ext>
                  </a:extLst>
                </p:cNvPr>
                <p:cNvSpPr txBox="1"/>
                <p:nvPr/>
              </p:nvSpPr>
              <p:spPr>
                <a:xfrm>
                  <a:off x="4378938" y="3165387"/>
                  <a:ext cx="3461088" cy="461665"/>
                </a:xfrm>
                <a:prstGeom prst="rect">
                  <a:avLst/>
                </a:prstGeom>
                <a:noFill/>
              </p:spPr>
              <p:txBody>
                <a:bodyPr wrap="square" rtlCol="0">
                  <a:spAutoFit/>
                </a:bodyPr>
                <a:lstStyle/>
                <a:p>
                  <a:r>
                    <a:rPr lang="en-US" sz="2400">
                      <a:solidFill>
                        <a:schemeClr val="bg1"/>
                      </a:solidFill>
                      <a:latin typeface="Franklin Gothic Medium Cond" panose="020B0606030402020204" pitchFamily="34" charset="0"/>
                    </a:rPr>
                    <a:t>Assess Lifelines</a:t>
                  </a:r>
                </a:p>
              </p:txBody>
            </p:sp>
          </p:grpSp>
        </p:grpSp>
        <p:sp>
          <p:nvSpPr>
            <p:cNvPr id="75" name="Rectangle 74">
              <a:extLst>
                <a:ext uri="{FF2B5EF4-FFF2-40B4-BE49-F238E27FC236}">
                  <a16:creationId xmlns:a16="http://schemas.microsoft.com/office/drawing/2014/main" id="{12F1488A-7749-4BF2-A8BC-D788418A741B}"/>
                </a:ext>
              </a:extLst>
            </p:cNvPr>
            <p:cNvSpPr/>
            <p:nvPr/>
          </p:nvSpPr>
          <p:spPr>
            <a:xfrm>
              <a:off x="4369721" y="4053637"/>
              <a:ext cx="3461088" cy="1815882"/>
            </a:xfrm>
            <a:prstGeom prst="rect">
              <a:avLst/>
            </a:prstGeom>
          </p:spPr>
          <p:txBody>
            <a:bodyPr wrap="square">
              <a:spAutoFit/>
            </a:bodyPr>
            <a:lstStyle/>
            <a:p>
              <a:pPr marL="285750" indent="-285750">
                <a:buFont typeface="Wingdings" panose="05000000000000000000" pitchFamily="2" charset="2"/>
                <a:buChar char="ü"/>
              </a:pPr>
              <a:r>
                <a:rPr lang="en-US" sz="1600"/>
                <a:t>We use lifelines to prioritize response activities.  </a:t>
              </a:r>
            </a:p>
            <a:p>
              <a:pPr marL="285750" indent="-285750">
                <a:buFont typeface="Wingdings" panose="05000000000000000000" pitchFamily="2" charset="2"/>
                <a:buChar char="ü"/>
              </a:pPr>
              <a:r>
                <a:rPr lang="en-US" sz="1600"/>
                <a:t>A lifeline enables the continuous operation of critical business and government functions and is essential to human health and safety or economic security. </a:t>
              </a:r>
            </a:p>
          </p:txBody>
        </p:sp>
      </p:grpSp>
      <p:grpSp>
        <p:nvGrpSpPr>
          <p:cNvPr id="5" name="Group 4">
            <a:extLst>
              <a:ext uri="{FF2B5EF4-FFF2-40B4-BE49-F238E27FC236}">
                <a16:creationId xmlns:a16="http://schemas.microsoft.com/office/drawing/2014/main" id="{AEC9B3C0-7200-444E-9F31-84AE75DE0A33}"/>
              </a:ext>
            </a:extLst>
          </p:cNvPr>
          <p:cNvGrpSpPr/>
          <p:nvPr/>
        </p:nvGrpSpPr>
        <p:grpSpPr>
          <a:xfrm>
            <a:off x="4387138" y="1412753"/>
            <a:ext cx="3490117" cy="4460241"/>
            <a:chOff x="733088" y="1378399"/>
            <a:chExt cx="3490117" cy="4460241"/>
          </a:xfrm>
        </p:grpSpPr>
        <p:pic>
          <p:nvPicPr>
            <p:cNvPr id="29" name="Picture 2" descr="DHS Acting Secretary Chad Wolf Visits Louisiana For Hurricane Laura Support">
              <a:extLst>
                <a:ext uri="{FF2B5EF4-FFF2-40B4-BE49-F238E27FC236}">
                  <a16:creationId xmlns:a16="http://schemas.microsoft.com/office/drawing/2014/main" id="{93123EA0-565E-43C0-A03F-B7C98F499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79" y="1378399"/>
              <a:ext cx="3471088" cy="21717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3F547201-EF23-4CE2-944C-42D64B7AA73E}"/>
                </a:ext>
              </a:extLst>
            </p:cNvPr>
            <p:cNvGrpSpPr/>
            <p:nvPr/>
          </p:nvGrpSpPr>
          <p:grpSpPr>
            <a:xfrm>
              <a:off x="733088" y="3132470"/>
              <a:ext cx="3479821" cy="2671656"/>
              <a:chOff x="733088" y="3162614"/>
              <a:chExt cx="3479821" cy="2671656"/>
            </a:xfrm>
          </p:grpSpPr>
          <p:sp>
            <p:nvSpPr>
              <p:cNvPr id="31" name="Rectangle 30">
                <a:extLst>
                  <a:ext uri="{FF2B5EF4-FFF2-40B4-BE49-F238E27FC236}">
                    <a16:creationId xmlns:a16="http://schemas.microsoft.com/office/drawing/2014/main" id="{81F277AD-0FA5-4DD4-95B0-52D7F365E444}"/>
                  </a:ext>
                </a:extLst>
              </p:cNvPr>
              <p:cNvSpPr/>
              <p:nvPr/>
            </p:nvSpPr>
            <p:spPr>
              <a:xfrm>
                <a:off x="733088" y="3681547"/>
                <a:ext cx="3479820" cy="2152723"/>
              </a:xfrm>
              <a:prstGeom prst="rect">
                <a:avLst/>
              </a:prstGeom>
              <a:solidFill>
                <a:srgbClr val="DEDFE0">
                  <a:alpha val="3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CF7B83F-5C1C-4418-9120-704A06B9DBCD}"/>
                  </a:ext>
                </a:extLst>
              </p:cNvPr>
              <p:cNvSpPr txBox="1"/>
              <p:nvPr/>
            </p:nvSpPr>
            <p:spPr>
              <a:xfrm>
                <a:off x="748485" y="3949467"/>
                <a:ext cx="3464424"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spcAft>
                    <a:spcPts val="1800"/>
                  </a:spcAft>
                  <a:buFont typeface="Wingdings" panose="05000000000000000000" pitchFamily="2" charset="2"/>
                  <a:buChar char="ü"/>
                </a:pPr>
                <a:endParaRPr lang="en-US"/>
              </a:p>
            </p:txBody>
          </p:sp>
          <p:grpSp>
            <p:nvGrpSpPr>
              <p:cNvPr id="33" name="Group 32">
                <a:extLst>
                  <a:ext uri="{FF2B5EF4-FFF2-40B4-BE49-F238E27FC236}">
                    <a16:creationId xmlns:a16="http://schemas.microsoft.com/office/drawing/2014/main" id="{0841975B-CA7B-4329-B2D3-7CB2589BFE68}"/>
                  </a:ext>
                </a:extLst>
              </p:cNvPr>
              <p:cNvGrpSpPr/>
              <p:nvPr/>
            </p:nvGrpSpPr>
            <p:grpSpPr>
              <a:xfrm>
                <a:off x="733088" y="3162614"/>
                <a:ext cx="3479820" cy="859632"/>
                <a:chOff x="733088" y="3158476"/>
                <a:chExt cx="3479820" cy="859632"/>
              </a:xfrm>
            </p:grpSpPr>
            <p:sp>
              <p:nvSpPr>
                <p:cNvPr id="34" name="Rectangle 33">
                  <a:extLst>
                    <a:ext uri="{FF2B5EF4-FFF2-40B4-BE49-F238E27FC236}">
                      <a16:creationId xmlns:a16="http://schemas.microsoft.com/office/drawing/2014/main" id="{B3812432-4222-4A94-B87F-5A4CD93B7898}"/>
                    </a:ext>
                  </a:extLst>
                </p:cNvPr>
                <p:cNvSpPr/>
                <p:nvPr/>
              </p:nvSpPr>
              <p:spPr>
                <a:xfrm>
                  <a:off x="733088" y="3158476"/>
                  <a:ext cx="3479820" cy="859631"/>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5288"/>
                    </a:solidFill>
                  </a:endParaRPr>
                </a:p>
              </p:txBody>
            </p:sp>
            <p:sp>
              <p:nvSpPr>
                <p:cNvPr id="35" name="TextBox 34">
                  <a:extLst>
                    <a:ext uri="{FF2B5EF4-FFF2-40B4-BE49-F238E27FC236}">
                      <a16:creationId xmlns:a16="http://schemas.microsoft.com/office/drawing/2014/main" id="{9262294C-35FD-4C07-AA98-DFE4928D382C}"/>
                    </a:ext>
                  </a:extLst>
                </p:cNvPr>
                <p:cNvSpPr txBox="1"/>
                <p:nvPr/>
              </p:nvSpPr>
              <p:spPr>
                <a:xfrm>
                  <a:off x="748484" y="3187111"/>
                  <a:ext cx="3454419" cy="830997"/>
                </a:xfrm>
                <a:prstGeom prst="rect">
                  <a:avLst/>
                </a:prstGeom>
                <a:noFill/>
              </p:spPr>
              <p:txBody>
                <a:bodyPr wrap="square" rtlCol="0">
                  <a:spAutoFit/>
                </a:bodyPr>
                <a:lstStyle/>
                <a:p>
                  <a:r>
                    <a:rPr lang="en-US" sz="2400">
                      <a:solidFill>
                        <a:schemeClr val="bg1"/>
                      </a:solidFill>
                      <a:latin typeface="Franklin Gothic Medium Cond" panose="020B0606030402020204" pitchFamily="34" charset="0"/>
                    </a:rPr>
                    <a:t>Deliver Immediate Emergency Assistance</a:t>
                  </a:r>
                </a:p>
              </p:txBody>
            </p:sp>
          </p:grpSp>
        </p:grpSp>
        <p:sp>
          <p:nvSpPr>
            <p:cNvPr id="76" name="TextBox 75">
              <a:extLst>
                <a:ext uri="{FF2B5EF4-FFF2-40B4-BE49-F238E27FC236}">
                  <a16:creationId xmlns:a16="http://schemas.microsoft.com/office/drawing/2014/main" id="{00230DF5-0823-4805-BFFC-163186F58DFC}"/>
                </a:ext>
              </a:extLst>
            </p:cNvPr>
            <p:cNvSpPr txBox="1"/>
            <p:nvPr/>
          </p:nvSpPr>
          <p:spPr>
            <a:xfrm>
              <a:off x="762117" y="4022758"/>
              <a:ext cx="3461088" cy="1815882"/>
            </a:xfrm>
            <a:prstGeom prst="rect">
              <a:avLst/>
            </a:prstGeom>
            <a:noFill/>
          </p:spPr>
          <p:txBody>
            <a:bodyPr wrap="square" rtlCol="0">
              <a:spAutoFit/>
            </a:bodyPr>
            <a:lstStyle/>
            <a:p>
              <a:pPr marL="285750" indent="-285750">
                <a:buFont typeface="Wingdings" panose="05000000000000000000" pitchFamily="2" charset="2"/>
                <a:buChar char="ü"/>
              </a:pPr>
              <a:r>
                <a:rPr lang="en-US" sz="1600"/>
                <a:t>We activate Response Coordination Centers.</a:t>
              </a:r>
            </a:p>
            <a:p>
              <a:pPr marL="285750" indent="-285750">
                <a:buFont typeface="Wingdings" panose="05000000000000000000" pitchFamily="2" charset="2"/>
                <a:buChar char="ü"/>
              </a:pPr>
              <a:r>
                <a:rPr lang="en-US" sz="1600"/>
                <a:t>We coordinate mission assignments with other federal agencies.</a:t>
              </a:r>
            </a:p>
            <a:p>
              <a:pPr marL="285750" indent="-285750">
                <a:buFont typeface="Wingdings" panose="05000000000000000000" pitchFamily="2" charset="2"/>
                <a:buChar char="ü"/>
              </a:pPr>
              <a:r>
                <a:rPr lang="en-US" sz="1600"/>
                <a:t>We appoint a Federal Coordinating Officer.</a:t>
              </a:r>
            </a:p>
          </p:txBody>
        </p:sp>
      </p:grpSp>
      <p:grpSp>
        <p:nvGrpSpPr>
          <p:cNvPr id="42" name="Group 41">
            <a:extLst>
              <a:ext uri="{FF2B5EF4-FFF2-40B4-BE49-F238E27FC236}">
                <a16:creationId xmlns:a16="http://schemas.microsoft.com/office/drawing/2014/main" id="{94AE9251-DD90-4BF9-9BF5-65753CB9AAC4}"/>
              </a:ext>
            </a:extLst>
          </p:cNvPr>
          <p:cNvGrpSpPr/>
          <p:nvPr/>
        </p:nvGrpSpPr>
        <p:grpSpPr>
          <a:xfrm>
            <a:off x="7985761" y="3162877"/>
            <a:ext cx="3474720" cy="2695926"/>
            <a:chOff x="7985761" y="3154079"/>
            <a:chExt cx="3474720" cy="2656347"/>
          </a:xfrm>
        </p:grpSpPr>
        <p:sp>
          <p:nvSpPr>
            <p:cNvPr id="43" name="Rectangle 42">
              <a:extLst>
                <a:ext uri="{FF2B5EF4-FFF2-40B4-BE49-F238E27FC236}">
                  <a16:creationId xmlns:a16="http://schemas.microsoft.com/office/drawing/2014/main" id="{B752B47B-AA25-4FD8-9144-642D77BCFE48}"/>
                </a:ext>
              </a:extLst>
            </p:cNvPr>
            <p:cNvSpPr/>
            <p:nvPr/>
          </p:nvSpPr>
          <p:spPr>
            <a:xfrm>
              <a:off x="7996057" y="3969254"/>
              <a:ext cx="3461087" cy="1841172"/>
            </a:xfrm>
            <a:prstGeom prst="rect">
              <a:avLst/>
            </a:prstGeom>
            <a:solidFill>
              <a:srgbClr val="DEDFE0">
                <a:alpha val="3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DAA4A8F6-73F7-4C6E-960A-D6E43A1704AB}"/>
                </a:ext>
              </a:extLst>
            </p:cNvPr>
            <p:cNvGrpSpPr/>
            <p:nvPr/>
          </p:nvGrpSpPr>
          <p:grpSpPr>
            <a:xfrm>
              <a:off x="7985761" y="3154079"/>
              <a:ext cx="3474720" cy="839533"/>
              <a:chOff x="7985761" y="3149941"/>
              <a:chExt cx="3474720" cy="839533"/>
            </a:xfrm>
          </p:grpSpPr>
          <p:sp>
            <p:nvSpPr>
              <p:cNvPr id="46" name="Rectangle 45">
                <a:extLst>
                  <a:ext uri="{FF2B5EF4-FFF2-40B4-BE49-F238E27FC236}">
                    <a16:creationId xmlns:a16="http://schemas.microsoft.com/office/drawing/2014/main" id="{E54D78DE-A9ED-4884-B1D8-BD2A877DE722}"/>
                  </a:ext>
                </a:extLst>
              </p:cNvPr>
              <p:cNvSpPr/>
              <p:nvPr/>
            </p:nvSpPr>
            <p:spPr>
              <a:xfrm>
                <a:off x="7985761" y="3158477"/>
                <a:ext cx="3474720" cy="83099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5288"/>
                  </a:solidFill>
                </a:endParaRPr>
              </a:p>
            </p:txBody>
          </p:sp>
          <p:sp>
            <p:nvSpPr>
              <p:cNvPr id="47" name="TextBox 46">
                <a:extLst>
                  <a:ext uri="{FF2B5EF4-FFF2-40B4-BE49-F238E27FC236}">
                    <a16:creationId xmlns:a16="http://schemas.microsoft.com/office/drawing/2014/main" id="{CF432B81-F946-4CEE-8978-72CBDD76F8B3}"/>
                  </a:ext>
                </a:extLst>
              </p:cNvPr>
              <p:cNvSpPr txBox="1"/>
              <p:nvPr/>
            </p:nvSpPr>
            <p:spPr>
              <a:xfrm>
                <a:off x="8001157" y="3149941"/>
                <a:ext cx="2562225" cy="830997"/>
              </a:xfrm>
              <a:prstGeom prst="rect">
                <a:avLst/>
              </a:prstGeom>
              <a:noFill/>
            </p:spPr>
            <p:txBody>
              <a:bodyPr wrap="square" rtlCol="0">
                <a:spAutoFit/>
              </a:bodyPr>
              <a:lstStyle/>
              <a:p>
                <a:r>
                  <a:rPr lang="en-US" sz="2400">
                    <a:solidFill>
                      <a:schemeClr val="bg1"/>
                    </a:solidFill>
                    <a:latin typeface="Franklin Gothic Medium Cond" panose="020B0606030402020204" pitchFamily="34" charset="0"/>
                  </a:rPr>
                  <a:t>Ensure Continuity of Government</a:t>
                </a:r>
              </a:p>
            </p:txBody>
          </p:sp>
        </p:grpSp>
      </p:grpSp>
      <p:pic>
        <p:nvPicPr>
          <p:cNvPr id="78" name="Picture 77">
            <a:extLst>
              <a:ext uri="{FF2B5EF4-FFF2-40B4-BE49-F238E27FC236}">
                <a16:creationId xmlns:a16="http://schemas.microsoft.com/office/drawing/2014/main" id="{9CF99B27-EF2C-43B5-AC53-EBD759E5DD9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79096" y="1413203"/>
            <a:ext cx="3474720" cy="1761624"/>
          </a:xfrm>
          <a:prstGeom prst="rect">
            <a:avLst/>
          </a:prstGeom>
        </p:spPr>
      </p:pic>
      <p:sp>
        <p:nvSpPr>
          <p:cNvPr id="77" name="TextBox 76">
            <a:extLst>
              <a:ext uri="{FF2B5EF4-FFF2-40B4-BE49-F238E27FC236}">
                <a16:creationId xmlns:a16="http://schemas.microsoft.com/office/drawing/2014/main" id="{DD1BA8AD-60FC-4219-A8C5-FBFB0BF844BB}"/>
              </a:ext>
            </a:extLst>
          </p:cNvPr>
          <p:cNvSpPr txBox="1"/>
          <p:nvPr/>
        </p:nvSpPr>
        <p:spPr>
          <a:xfrm>
            <a:off x="7959650" y="3947957"/>
            <a:ext cx="3461088" cy="2062103"/>
          </a:xfrm>
          <a:prstGeom prst="rect">
            <a:avLst/>
          </a:prstGeom>
          <a:noFill/>
        </p:spPr>
        <p:txBody>
          <a:bodyPr wrap="square" rtlCol="0">
            <a:spAutoFit/>
          </a:bodyPr>
          <a:lstStyle/>
          <a:p>
            <a:r>
              <a:rPr lang="en-US" sz="1600"/>
              <a:t>We are the lead agency for ensuring the resilience and preservation of the government structure.</a:t>
            </a:r>
          </a:p>
          <a:p>
            <a:pPr marL="285750" indent="-285750">
              <a:buFont typeface="Wingdings" panose="05000000000000000000" pitchFamily="2" charset="2"/>
              <a:buChar char="ü"/>
            </a:pPr>
            <a:r>
              <a:rPr lang="en-US" sz="1600"/>
              <a:t>Continuity of Operations</a:t>
            </a:r>
          </a:p>
          <a:p>
            <a:pPr marL="285750" indent="-285750">
              <a:buFont typeface="Wingdings" panose="05000000000000000000" pitchFamily="2" charset="2"/>
              <a:buChar char="ü"/>
            </a:pPr>
            <a:r>
              <a:rPr lang="en-US" sz="1600"/>
              <a:t>Continuity of Government</a:t>
            </a:r>
          </a:p>
          <a:p>
            <a:pPr marL="285750" indent="-285750">
              <a:buFont typeface="Wingdings" panose="05000000000000000000" pitchFamily="2" charset="2"/>
              <a:buChar char="ü"/>
            </a:pPr>
            <a:r>
              <a:rPr lang="en-US" sz="1600"/>
              <a:t>Enduring Constitutional Government</a:t>
            </a:r>
          </a:p>
          <a:p>
            <a:pPr marL="285750" indent="-285750">
              <a:buFont typeface="Wingdings" panose="05000000000000000000" pitchFamily="2" charset="2"/>
              <a:buChar char="ü"/>
            </a:pPr>
            <a:endParaRPr lang="en-US" sz="1600"/>
          </a:p>
        </p:txBody>
      </p:sp>
    </p:spTree>
    <p:extLst>
      <p:ext uri="{BB962C8B-B14F-4D97-AF65-F5344CB8AC3E}">
        <p14:creationId xmlns:p14="http://schemas.microsoft.com/office/powerpoint/2010/main" val="2309633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054CA-9B62-4489-B307-631FC92B93F9}"/>
              </a:ext>
            </a:extLst>
          </p:cNvPr>
          <p:cNvSpPr>
            <a:spLocks noGrp="1"/>
          </p:cNvSpPr>
          <p:nvPr>
            <p:ph type="title"/>
          </p:nvPr>
        </p:nvSpPr>
        <p:spPr/>
        <p:txBody>
          <a:bodyPr/>
          <a:lstStyle/>
          <a:p>
            <a:r>
              <a:rPr lang="en-US"/>
              <a:t>What We Do After Disasters</a:t>
            </a:r>
          </a:p>
        </p:txBody>
      </p:sp>
      <p:sp>
        <p:nvSpPr>
          <p:cNvPr id="4" name="Slide Number Placeholder 3">
            <a:extLst>
              <a:ext uri="{FF2B5EF4-FFF2-40B4-BE49-F238E27FC236}">
                <a16:creationId xmlns:a16="http://schemas.microsoft.com/office/drawing/2014/main" id="{D847DE15-CD76-4984-BA40-95559179AE0C}"/>
              </a:ext>
            </a:extLst>
          </p:cNvPr>
          <p:cNvSpPr>
            <a:spLocks noGrp="1"/>
          </p:cNvSpPr>
          <p:nvPr>
            <p:ph type="sldNum" sz="quarter" idx="12"/>
          </p:nvPr>
        </p:nvSpPr>
        <p:spPr/>
        <p:txBody>
          <a:bodyPr/>
          <a:lstStyle/>
          <a:p>
            <a:fld id="{8FCC257D-A786-9244-9E17-CE618C8B9275}" type="slidenum">
              <a:rPr lang="en-US" smtClean="0"/>
              <a:pPr/>
              <a:t>12</a:t>
            </a:fld>
            <a:endParaRPr lang="en-US"/>
          </a:p>
        </p:txBody>
      </p:sp>
      <p:pic>
        <p:nvPicPr>
          <p:cNvPr id="48" name="Picture 47">
            <a:extLst>
              <a:ext uri="{FF2B5EF4-FFF2-40B4-BE49-F238E27FC236}">
                <a16:creationId xmlns:a16="http://schemas.microsoft.com/office/drawing/2014/main" id="{981C35CB-0F95-44A8-9365-8D6C397B74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887" b="-1535"/>
          <a:stretch/>
        </p:blipFill>
        <p:spPr>
          <a:xfrm>
            <a:off x="4352755" y="1405540"/>
            <a:ext cx="3474720" cy="1711318"/>
          </a:xfrm>
          <a:prstGeom prst="rect">
            <a:avLst/>
          </a:prstGeom>
        </p:spPr>
      </p:pic>
      <p:grpSp>
        <p:nvGrpSpPr>
          <p:cNvPr id="49" name="Group 48">
            <a:extLst>
              <a:ext uri="{FF2B5EF4-FFF2-40B4-BE49-F238E27FC236}">
                <a16:creationId xmlns:a16="http://schemas.microsoft.com/office/drawing/2014/main" id="{134AE19B-A40D-4203-AC03-10B86866D887}"/>
              </a:ext>
            </a:extLst>
          </p:cNvPr>
          <p:cNvGrpSpPr/>
          <p:nvPr/>
        </p:nvGrpSpPr>
        <p:grpSpPr>
          <a:xfrm>
            <a:off x="722374" y="3122422"/>
            <a:ext cx="3490535" cy="2671656"/>
            <a:chOff x="722374" y="3162614"/>
            <a:chExt cx="3490535" cy="2671656"/>
          </a:xfrm>
        </p:grpSpPr>
        <p:sp>
          <p:nvSpPr>
            <p:cNvPr id="50" name="Rectangle 49">
              <a:extLst>
                <a:ext uri="{FF2B5EF4-FFF2-40B4-BE49-F238E27FC236}">
                  <a16:creationId xmlns:a16="http://schemas.microsoft.com/office/drawing/2014/main" id="{A3C953EA-F97B-4538-B8EF-5DC0FFF84981}"/>
                </a:ext>
              </a:extLst>
            </p:cNvPr>
            <p:cNvSpPr/>
            <p:nvPr/>
          </p:nvSpPr>
          <p:spPr>
            <a:xfrm>
              <a:off x="733088" y="3681547"/>
              <a:ext cx="3479820" cy="2152723"/>
            </a:xfrm>
            <a:prstGeom prst="rect">
              <a:avLst/>
            </a:prstGeom>
            <a:solidFill>
              <a:srgbClr val="DEDFE0">
                <a:alpha val="3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6F17133-65CA-432B-97A9-F4D3CCB5569B}"/>
                </a:ext>
              </a:extLst>
            </p:cNvPr>
            <p:cNvSpPr txBox="1"/>
            <p:nvPr/>
          </p:nvSpPr>
          <p:spPr>
            <a:xfrm>
              <a:off x="748485" y="3949467"/>
              <a:ext cx="3464424"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spcAft>
                  <a:spcPts val="1800"/>
                </a:spcAft>
                <a:buFont typeface="Wingdings" panose="05000000000000000000" pitchFamily="2" charset="2"/>
                <a:buChar char="ü"/>
              </a:pPr>
              <a:endParaRPr lang="en-US"/>
            </a:p>
          </p:txBody>
        </p:sp>
        <p:grpSp>
          <p:nvGrpSpPr>
            <p:cNvPr id="52" name="Group 51">
              <a:extLst>
                <a:ext uri="{FF2B5EF4-FFF2-40B4-BE49-F238E27FC236}">
                  <a16:creationId xmlns:a16="http://schemas.microsoft.com/office/drawing/2014/main" id="{BB9AB7BA-966C-44A0-B736-825CC486FFA1}"/>
                </a:ext>
              </a:extLst>
            </p:cNvPr>
            <p:cNvGrpSpPr/>
            <p:nvPr/>
          </p:nvGrpSpPr>
          <p:grpSpPr>
            <a:xfrm>
              <a:off x="722374" y="3162614"/>
              <a:ext cx="3490534" cy="859631"/>
              <a:chOff x="722374" y="3158476"/>
              <a:chExt cx="3490534" cy="859631"/>
            </a:xfrm>
          </p:grpSpPr>
          <p:sp>
            <p:nvSpPr>
              <p:cNvPr id="53" name="Rectangle 52">
                <a:extLst>
                  <a:ext uri="{FF2B5EF4-FFF2-40B4-BE49-F238E27FC236}">
                    <a16:creationId xmlns:a16="http://schemas.microsoft.com/office/drawing/2014/main" id="{3E6C1A3A-4799-4F67-9CF7-815115E1AEFD}"/>
                  </a:ext>
                </a:extLst>
              </p:cNvPr>
              <p:cNvSpPr/>
              <p:nvPr/>
            </p:nvSpPr>
            <p:spPr>
              <a:xfrm>
                <a:off x="733088" y="3158476"/>
                <a:ext cx="3479820" cy="859631"/>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5288"/>
                  </a:solidFill>
                </a:endParaRPr>
              </a:p>
            </p:txBody>
          </p:sp>
          <p:sp>
            <p:nvSpPr>
              <p:cNvPr id="54" name="TextBox 53">
                <a:extLst>
                  <a:ext uri="{FF2B5EF4-FFF2-40B4-BE49-F238E27FC236}">
                    <a16:creationId xmlns:a16="http://schemas.microsoft.com/office/drawing/2014/main" id="{DAD9225D-2E9D-4DBC-992B-C777A4633A77}"/>
                  </a:ext>
                </a:extLst>
              </p:cNvPr>
              <p:cNvSpPr txBox="1"/>
              <p:nvPr/>
            </p:nvSpPr>
            <p:spPr>
              <a:xfrm>
                <a:off x="722374" y="3172792"/>
                <a:ext cx="3454419" cy="830997"/>
              </a:xfrm>
              <a:prstGeom prst="rect">
                <a:avLst/>
              </a:prstGeom>
              <a:noFill/>
            </p:spPr>
            <p:txBody>
              <a:bodyPr wrap="square" rtlCol="0">
                <a:spAutoFit/>
              </a:bodyPr>
              <a:lstStyle/>
              <a:p>
                <a:r>
                  <a:rPr lang="en-US" sz="2400">
                    <a:solidFill>
                      <a:schemeClr val="bg1"/>
                    </a:solidFill>
                    <a:latin typeface="Franklin Gothic Medium Cond" panose="020B0606030402020204" pitchFamily="34" charset="0"/>
                  </a:rPr>
                  <a:t>Employ the National Disaster Recovery Framework</a:t>
                </a:r>
              </a:p>
            </p:txBody>
          </p:sp>
        </p:grpSp>
      </p:grpSp>
      <p:grpSp>
        <p:nvGrpSpPr>
          <p:cNvPr id="55" name="Group 54">
            <a:extLst>
              <a:ext uri="{FF2B5EF4-FFF2-40B4-BE49-F238E27FC236}">
                <a16:creationId xmlns:a16="http://schemas.microsoft.com/office/drawing/2014/main" id="{94694626-E71C-4AF5-955C-FAFEF6787C7C}"/>
              </a:ext>
            </a:extLst>
          </p:cNvPr>
          <p:cNvGrpSpPr/>
          <p:nvPr/>
        </p:nvGrpSpPr>
        <p:grpSpPr>
          <a:xfrm>
            <a:off x="4352755" y="3126561"/>
            <a:ext cx="3486490" cy="2667518"/>
            <a:chOff x="4352755" y="3166753"/>
            <a:chExt cx="3486490" cy="2667518"/>
          </a:xfrm>
        </p:grpSpPr>
        <p:sp>
          <p:nvSpPr>
            <p:cNvPr id="56" name="Rectangle 55">
              <a:extLst>
                <a:ext uri="{FF2B5EF4-FFF2-40B4-BE49-F238E27FC236}">
                  <a16:creationId xmlns:a16="http://schemas.microsoft.com/office/drawing/2014/main" id="{AE5D1FBB-E35F-4A17-85C4-39593EDD856C}"/>
                </a:ext>
              </a:extLst>
            </p:cNvPr>
            <p:cNvSpPr/>
            <p:nvPr/>
          </p:nvSpPr>
          <p:spPr>
            <a:xfrm>
              <a:off x="4356090" y="3699523"/>
              <a:ext cx="3479819" cy="2134748"/>
            </a:xfrm>
            <a:prstGeom prst="rect">
              <a:avLst/>
            </a:prstGeom>
            <a:solidFill>
              <a:srgbClr val="DEDFE0">
                <a:alpha val="3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573200A-19FE-43E4-96B3-74D32B9C2789}"/>
                </a:ext>
              </a:extLst>
            </p:cNvPr>
            <p:cNvSpPr txBox="1"/>
            <p:nvPr/>
          </p:nvSpPr>
          <p:spPr>
            <a:xfrm>
              <a:off x="4352755" y="3949467"/>
              <a:ext cx="3483155"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spcAft>
                  <a:spcPts val="1800"/>
                </a:spcAft>
                <a:buFont typeface="Wingdings" panose="05000000000000000000" pitchFamily="2" charset="2"/>
                <a:buChar char="ü"/>
              </a:pPr>
              <a:endParaRPr lang="en-US"/>
            </a:p>
          </p:txBody>
        </p:sp>
        <p:grpSp>
          <p:nvGrpSpPr>
            <p:cNvPr id="58" name="Group 57">
              <a:extLst>
                <a:ext uri="{FF2B5EF4-FFF2-40B4-BE49-F238E27FC236}">
                  <a16:creationId xmlns:a16="http://schemas.microsoft.com/office/drawing/2014/main" id="{9C26B479-666F-4A9D-BF71-9A538DEFB70E}"/>
                </a:ext>
              </a:extLst>
            </p:cNvPr>
            <p:cNvGrpSpPr/>
            <p:nvPr/>
          </p:nvGrpSpPr>
          <p:grpSpPr>
            <a:xfrm>
              <a:off x="4364525" y="3166753"/>
              <a:ext cx="3474720" cy="859630"/>
              <a:chOff x="4358641" y="3166753"/>
              <a:chExt cx="3474720" cy="859630"/>
            </a:xfrm>
          </p:grpSpPr>
          <p:sp>
            <p:nvSpPr>
              <p:cNvPr id="59" name="Rectangle 58">
                <a:extLst>
                  <a:ext uri="{FF2B5EF4-FFF2-40B4-BE49-F238E27FC236}">
                    <a16:creationId xmlns:a16="http://schemas.microsoft.com/office/drawing/2014/main" id="{9A19FB97-AA68-4117-AD4E-9E32A96A2DBB}"/>
                  </a:ext>
                </a:extLst>
              </p:cNvPr>
              <p:cNvSpPr/>
              <p:nvPr/>
            </p:nvSpPr>
            <p:spPr>
              <a:xfrm>
                <a:off x="4358641" y="3166753"/>
                <a:ext cx="3474720" cy="855492"/>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5288"/>
                  </a:solidFill>
                </a:endParaRPr>
              </a:p>
            </p:txBody>
          </p:sp>
          <p:sp>
            <p:nvSpPr>
              <p:cNvPr id="60" name="TextBox 59">
                <a:extLst>
                  <a:ext uri="{FF2B5EF4-FFF2-40B4-BE49-F238E27FC236}">
                    <a16:creationId xmlns:a16="http://schemas.microsoft.com/office/drawing/2014/main" id="{BA44ADCB-CFF8-4FAB-9C91-1EECF8040C67}"/>
                  </a:ext>
                </a:extLst>
              </p:cNvPr>
              <p:cNvSpPr txBox="1"/>
              <p:nvPr/>
            </p:nvSpPr>
            <p:spPr>
              <a:xfrm>
                <a:off x="4368937" y="3195386"/>
                <a:ext cx="3461088" cy="830997"/>
              </a:xfrm>
              <a:prstGeom prst="rect">
                <a:avLst/>
              </a:prstGeom>
              <a:noFill/>
            </p:spPr>
            <p:txBody>
              <a:bodyPr wrap="square" rtlCol="0">
                <a:spAutoFit/>
              </a:bodyPr>
              <a:lstStyle/>
              <a:p>
                <a:r>
                  <a:rPr lang="en-US" sz="2400">
                    <a:solidFill>
                      <a:schemeClr val="bg1"/>
                    </a:solidFill>
                    <a:latin typeface="Franklin Gothic Medium Cond" panose="020B0606030402020204" pitchFamily="34" charset="0"/>
                  </a:rPr>
                  <a:t>Ensure Long-Term Resources are Available</a:t>
                </a:r>
              </a:p>
            </p:txBody>
          </p:sp>
        </p:grpSp>
      </p:grpSp>
      <p:grpSp>
        <p:nvGrpSpPr>
          <p:cNvPr id="61" name="Group 60">
            <a:extLst>
              <a:ext uri="{FF2B5EF4-FFF2-40B4-BE49-F238E27FC236}">
                <a16:creationId xmlns:a16="http://schemas.microsoft.com/office/drawing/2014/main" id="{4D8F25B0-0B19-4C57-9912-A031AE8BEB1D}"/>
              </a:ext>
            </a:extLst>
          </p:cNvPr>
          <p:cNvGrpSpPr/>
          <p:nvPr/>
        </p:nvGrpSpPr>
        <p:grpSpPr>
          <a:xfrm>
            <a:off x="7985761" y="3122423"/>
            <a:ext cx="3499262" cy="2671654"/>
            <a:chOff x="7985761" y="3162615"/>
            <a:chExt cx="3499262" cy="2671654"/>
          </a:xfrm>
        </p:grpSpPr>
        <p:sp>
          <p:nvSpPr>
            <p:cNvPr id="62" name="Rectangle 61">
              <a:extLst>
                <a:ext uri="{FF2B5EF4-FFF2-40B4-BE49-F238E27FC236}">
                  <a16:creationId xmlns:a16="http://schemas.microsoft.com/office/drawing/2014/main" id="{C661326A-8376-44C7-8916-AD6AF5D549CE}"/>
                </a:ext>
              </a:extLst>
            </p:cNvPr>
            <p:cNvSpPr/>
            <p:nvPr/>
          </p:nvSpPr>
          <p:spPr>
            <a:xfrm>
              <a:off x="7985761" y="3699522"/>
              <a:ext cx="3473151" cy="2134747"/>
            </a:xfrm>
            <a:prstGeom prst="rect">
              <a:avLst/>
            </a:prstGeom>
            <a:solidFill>
              <a:srgbClr val="DEDFE0">
                <a:alpha val="3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4933E301-BB52-46EA-8C4E-BB00F9725D6C}"/>
                </a:ext>
              </a:extLst>
            </p:cNvPr>
            <p:cNvSpPr txBox="1"/>
            <p:nvPr/>
          </p:nvSpPr>
          <p:spPr>
            <a:xfrm>
              <a:off x="8001157" y="3949467"/>
              <a:ext cx="3483866"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spcAft>
                  <a:spcPts val="1800"/>
                </a:spcAft>
                <a:buFont typeface="Wingdings" panose="05000000000000000000" pitchFamily="2" charset="2"/>
                <a:buChar char="ü"/>
              </a:pPr>
              <a:endParaRPr lang="en-US"/>
            </a:p>
          </p:txBody>
        </p:sp>
        <p:grpSp>
          <p:nvGrpSpPr>
            <p:cNvPr id="64" name="Group 63">
              <a:extLst>
                <a:ext uri="{FF2B5EF4-FFF2-40B4-BE49-F238E27FC236}">
                  <a16:creationId xmlns:a16="http://schemas.microsoft.com/office/drawing/2014/main" id="{2951F7B2-0E28-42A9-AED0-96577D464918}"/>
                </a:ext>
              </a:extLst>
            </p:cNvPr>
            <p:cNvGrpSpPr/>
            <p:nvPr/>
          </p:nvGrpSpPr>
          <p:grpSpPr>
            <a:xfrm>
              <a:off x="7985761" y="3162615"/>
              <a:ext cx="3474720" cy="863767"/>
              <a:chOff x="7985761" y="3158477"/>
              <a:chExt cx="3474720" cy="863767"/>
            </a:xfrm>
          </p:grpSpPr>
          <p:sp>
            <p:nvSpPr>
              <p:cNvPr id="65" name="Rectangle 64">
                <a:extLst>
                  <a:ext uri="{FF2B5EF4-FFF2-40B4-BE49-F238E27FC236}">
                    <a16:creationId xmlns:a16="http://schemas.microsoft.com/office/drawing/2014/main" id="{CC1C8100-8285-4217-8FAA-BB3CC5CB40C2}"/>
                  </a:ext>
                </a:extLst>
              </p:cNvPr>
              <p:cNvSpPr/>
              <p:nvPr/>
            </p:nvSpPr>
            <p:spPr>
              <a:xfrm>
                <a:off x="7985761" y="3158477"/>
                <a:ext cx="3474720" cy="863767"/>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5288"/>
                  </a:solidFill>
                </a:endParaRPr>
              </a:p>
            </p:txBody>
          </p:sp>
          <p:sp>
            <p:nvSpPr>
              <p:cNvPr id="66" name="TextBox 65">
                <a:extLst>
                  <a:ext uri="{FF2B5EF4-FFF2-40B4-BE49-F238E27FC236}">
                    <a16:creationId xmlns:a16="http://schemas.microsoft.com/office/drawing/2014/main" id="{A3683D94-0413-447A-8859-96501550E495}"/>
                  </a:ext>
                </a:extLst>
              </p:cNvPr>
              <p:cNvSpPr txBox="1"/>
              <p:nvPr/>
            </p:nvSpPr>
            <p:spPr>
              <a:xfrm>
                <a:off x="8001157" y="3187111"/>
                <a:ext cx="2562225" cy="461665"/>
              </a:xfrm>
              <a:prstGeom prst="rect">
                <a:avLst/>
              </a:prstGeom>
              <a:noFill/>
            </p:spPr>
            <p:txBody>
              <a:bodyPr wrap="square" rtlCol="0">
                <a:spAutoFit/>
              </a:bodyPr>
              <a:lstStyle/>
              <a:p>
                <a:r>
                  <a:rPr lang="en-US" sz="2400">
                    <a:solidFill>
                      <a:schemeClr val="bg1"/>
                    </a:solidFill>
                    <a:latin typeface="Franklin Gothic Medium Cond" panose="020B0606030402020204" pitchFamily="34" charset="0"/>
                  </a:rPr>
                  <a:t>Reduce Future Risk</a:t>
                </a:r>
              </a:p>
            </p:txBody>
          </p:sp>
        </p:grpSp>
      </p:grpSp>
      <p:pic>
        <p:nvPicPr>
          <p:cNvPr id="67" name="Picture 66">
            <a:extLst>
              <a:ext uri="{FF2B5EF4-FFF2-40B4-BE49-F238E27FC236}">
                <a16:creationId xmlns:a16="http://schemas.microsoft.com/office/drawing/2014/main" id="{E7B9B0DB-00EF-4737-A641-8C76642208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5638" y="1409369"/>
            <a:ext cx="3474720" cy="1711318"/>
          </a:xfrm>
          <a:prstGeom prst="rect">
            <a:avLst/>
          </a:prstGeom>
        </p:spPr>
      </p:pic>
      <p:pic>
        <p:nvPicPr>
          <p:cNvPr id="68" name="Picture 67">
            <a:extLst>
              <a:ext uri="{FF2B5EF4-FFF2-40B4-BE49-F238E27FC236}">
                <a16:creationId xmlns:a16="http://schemas.microsoft.com/office/drawing/2014/main" id="{97A4FE1D-AD32-4DCD-80AC-8943875CD4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637"/>
          <a:stretch/>
        </p:blipFill>
        <p:spPr>
          <a:xfrm>
            <a:off x="7979092" y="1405540"/>
            <a:ext cx="3505931" cy="1718740"/>
          </a:xfrm>
          <a:prstGeom prst="rect">
            <a:avLst/>
          </a:prstGeom>
        </p:spPr>
      </p:pic>
      <p:sp>
        <p:nvSpPr>
          <p:cNvPr id="69" name="Rectangle 68">
            <a:extLst>
              <a:ext uri="{FF2B5EF4-FFF2-40B4-BE49-F238E27FC236}">
                <a16:creationId xmlns:a16="http://schemas.microsoft.com/office/drawing/2014/main" id="{8681785B-D224-45B7-857F-068661951E09}"/>
              </a:ext>
            </a:extLst>
          </p:cNvPr>
          <p:cNvSpPr/>
          <p:nvPr/>
        </p:nvSpPr>
        <p:spPr>
          <a:xfrm>
            <a:off x="745149" y="4028775"/>
            <a:ext cx="3454419" cy="1569660"/>
          </a:xfrm>
          <a:prstGeom prst="rect">
            <a:avLst/>
          </a:prstGeom>
        </p:spPr>
        <p:txBody>
          <a:bodyPr wrap="square">
            <a:spAutoFit/>
          </a:bodyPr>
          <a:lstStyle/>
          <a:p>
            <a:pPr marL="285750" indent="-285750">
              <a:buFont typeface="Wingdings" panose="05000000000000000000" pitchFamily="2" charset="2"/>
              <a:buChar char="ü"/>
            </a:pPr>
            <a:r>
              <a:rPr lang="en-US" sz="1600"/>
              <a:t>We focus on how the whole community works together to restore, redevelop, and revitalize the health, social, economic, natural, and environmental fabric of the community. </a:t>
            </a:r>
          </a:p>
        </p:txBody>
      </p:sp>
      <p:sp>
        <p:nvSpPr>
          <p:cNvPr id="70" name="Rectangle 69">
            <a:extLst>
              <a:ext uri="{FF2B5EF4-FFF2-40B4-BE49-F238E27FC236}">
                <a16:creationId xmlns:a16="http://schemas.microsoft.com/office/drawing/2014/main" id="{EEE05FC3-9FCE-40B7-922E-A5ADB612472C}"/>
              </a:ext>
            </a:extLst>
          </p:cNvPr>
          <p:cNvSpPr/>
          <p:nvPr/>
        </p:nvSpPr>
        <p:spPr>
          <a:xfrm>
            <a:off x="7959650" y="4028775"/>
            <a:ext cx="3461088" cy="1569660"/>
          </a:xfrm>
          <a:prstGeom prst="rect">
            <a:avLst/>
          </a:prstGeom>
        </p:spPr>
        <p:txBody>
          <a:bodyPr wrap="square">
            <a:spAutoFit/>
          </a:bodyPr>
          <a:lstStyle/>
          <a:p>
            <a:pPr marL="285750" indent="-285750">
              <a:buFont typeface="Wingdings" panose="05000000000000000000" pitchFamily="2" charset="2"/>
              <a:buChar char="ü"/>
            </a:pPr>
            <a:r>
              <a:rPr lang="en-US" sz="1600"/>
              <a:t>In 2019, we provided over $1B for hazard mitigation grant projects following declared disasters.</a:t>
            </a:r>
          </a:p>
          <a:p>
            <a:pPr marL="285750" indent="-285750">
              <a:buFont typeface="Wingdings" panose="05000000000000000000" pitchFamily="2" charset="2"/>
              <a:buChar char="ü"/>
            </a:pPr>
            <a:r>
              <a:rPr lang="en-US" sz="1600"/>
              <a:t>We focus on vulnerable populations. </a:t>
            </a:r>
          </a:p>
          <a:p>
            <a:pPr marL="285750" indent="-285750">
              <a:buFont typeface="Wingdings" panose="05000000000000000000" pitchFamily="2" charset="2"/>
              <a:buChar char="ü"/>
            </a:pPr>
            <a:r>
              <a:rPr lang="en-US" sz="1600"/>
              <a:t>We innovate and partner to adapt.</a:t>
            </a:r>
          </a:p>
        </p:txBody>
      </p:sp>
      <p:sp>
        <p:nvSpPr>
          <p:cNvPr id="71" name="TextBox 70">
            <a:extLst>
              <a:ext uri="{FF2B5EF4-FFF2-40B4-BE49-F238E27FC236}">
                <a16:creationId xmlns:a16="http://schemas.microsoft.com/office/drawing/2014/main" id="{F0642CE0-509C-4460-B3BC-112140974813}"/>
              </a:ext>
            </a:extLst>
          </p:cNvPr>
          <p:cNvSpPr txBox="1"/>
          <p:nvPr/>
        </p:nvSpPr>
        <p:spPr>
          <a:xfrm>
            <a:off x="4371485" y="4010687"/>
            <a:ext cx="3461088" cy="1569660"/>
          </a:xfrm>
          <a:prstGeom prst="rect">
            <a:avLst/>
          </a:prstGeom>
          <a:noFill/>
        </p:spPr>
        <p:txBody>
          <a:bodyPr wrap="square" rtlCol="0">
            <a:spAutoFit/>
          </a:bodyPr>
          <a:lstStyle/>
          <a:p>
            <a:pPr marL="285750" indent="-285750">
              <a:buFont typeface="Wingdings" panose="05000000000000000000" pitchFamily="2" charset="2"/>
              <a:buChar char="ü"/>
            </a:pPr>
            <a:r>
              <a:rPr lang="en-US" sz="1600"/>
              <a:t>Recovery can take years, especially for major disasters. </a:t>
            </a:r>
          </a:p>
          <a:p>
            <a:pPr marL="285750" indent="-285750">
              <a:buFont typeface="Wingdings" panose="05000000000000000000" pitchFamily="2" charset="2"/>
              <a:buChar char="ü"/>
            </a:pPr>
            <a:r>
              <a:rPr lang="en-US" sz="1600"/>
              <a:t>Our disaster spending is concentrated in events with declarations more than $500M.</a:t>
            </a:r>
          </a:p>
          <a:p>
            <a:pPr marL="285750" indent="-285750">
              <a:buFont typeface="Wingdings" panose="05000000000000000000" pitchFamily="2" charset="2"/>
              <a:buChar char="ü"/>
            </a:pPr>
            <a:endParaRPr lang="en-US" sz="1600"/>
          </a:p>
        </p:txBody>
      </p:sp>
    </p:spTree>
    <p:extLst>
      <p:ext uri="{BB962C8B-B14F-4D97-AF65-F5344CB8AC3E}">
        <p14:creationId xmlns:p14="http://schemas.microsoft.com/office/powerpoint/2010/main" val="794644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06A6-CBC7-614C-89CB-0FE999A80830}"/>
              </a:ext>
            </a:extLst>
          </p:cNvPr>
          <p:cNvSpPr>
            <a:spLocks noGrp="1"/>
          </p:cNvSpPr>
          <p:nvPr>
            <p:ph type="title"/>
          </p:nvPr>
        </p:nvSpPr>
        <p:spPr/>
        <p:txBody>
          <a:bodyPr/>
          <a:lstStyle/>
          <a:p>
            <a:r>
              <a:rPr lang="en-US"/>
              <a:t>Best Practices</a:t>
            </a:r>
          </a:p>
        </p:txBody>
      </p:sp>
      <p:sp>
        <p:nvSpPr>
          <p:cNvPr id="3" name="Text Placeholder 2">
            <a:extLst>
              <a:ext uri="{FF2B5EF4-FFF2-40B4-BE49-F238E27FC236}">
                <a16:creationId xmlns:a16="http://schemas.microsoft.com/office/drawing/2014/main" id="{595C2D88-F299-B447-A67E-98CF51252610}"/>
              </a:ext>
            </a:extLst>
          </p:cNvPr>
          <p:cNvSpPr>
            <a:spLocks noGrp="1"/>
          </p:cNvSpPr>
          <p:nvPr>
            <p:ph type="body" sz="quarter" idx="10"/>
          </p:nvPr>
        </p:nvSpPr>
        <p:spPr>
          <a:xfrm>
            <a:off x="745067" y="3310128"/>
            <a:ext cx="10708748" cy="1148366"/>
          </a:xfrm>
        </p:spPr>
        <p:txBody>
          <a:bodyPr/>
          <a:lstStyle/>
          <a:p>
            <a:r>
              <a:rPr lang="en-US"/>
              <a:t>How can we help?</a:t>
            </a:r>
            <a:endParaRPr lang="en-US" i="1"/>
          </a:p>
        </p:txBody>
      </p:sp>
    </p:spTree>
    <p:extLst>
      <p:ext uri="{BB962C8B-B14F-4D97-AF65-F5344CB8AC3E}">
        <p14:creationId xmlns:p14="http://schemas.microsoft.com/office/powerpoint/2010/main" val="582794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CAAB0E-BB9D-3842-99EE-8B989FE89F93}"/>
              </a:ext>
            </a:extLst>
          </p:cNvPr>
          <p:cNvSpPr>
            <a:spLocks noGrp="1"/>
          </p:cNvSpPr>
          <p:nvPr>
            <p:ph type="title"/>
          </p:nvPr>
        </p:nvSpPr>
        <p:spPr/>
        <p:txBody>
          <a:bodyPr>
            <a:normAutofit/>
          </a:bodyPr>
          <a:lstStyle/>
          <a:p>
            <a:r>
              <a:rPr lang="en-US" sz="3600"/>
              <a:t>Understand and Plan</a:t>
            </a:r>
          </a:p>
        </p:txBody>
      </p:sp>
      <p:sp>
        <p:nvSpPr>
          <p:cNvPr id="2" name="Content Placeholder 1">
            <a:extLst>
              <a:ext uri="{FF2B5EF4-FFF2-40B4-BE49-F238E27FC236}">
                <a16:creationId xmlns:a16="http://schemas.microsoft.com/office/drawing/2014/main" id="{E899425C-0349-9B45-B176-C78AC5179FF8}"/>
              </a:ext>
            </a:extLst>
          </p:cNvPr>
          <p:cNvSpPr>
            <a:spLocks noGrp="1"/>
          </p:cNvSpPr>
          <p:nvPr>
            <p:ph idx="1"/>
          </p:nvPr>
        </p:nvSpPr>
        <p:spPr>
          <a:xfrm>
            <a:off x="662882" y="1524000"/>
            <a:ext cx="11453811" cy="4398818"/>
          </a:xfrm>
        </p:spPr>
        <p:txBody>
          <a:bodyPr>
            <a:normAutofit lnSpcReduction="10000"/>
          </a:bodyPr>
          <a:lstStyle/>
          <a:p>
            <a:pPr marL="0" indent="0">
              <a:buNone/>
            </a:pPr>
            <a:r>
              <a:rPr lang="en-US" sz="2400" b="1">
                <a:solidFill>
                  <a:srgbClr val="005288"/>
                </a:solidFill>
              </a:rPr>
              <a:t>Understand Your Risk</a:t>
            </a:r>
          </a:p>
          <a:p>
            <a:pPr marL="0" indent="0">
              <a:buNone/>
            </a:pPr>
            <a:r>
              <a:rPr lang="en-US">
                <a:solidFill>
                  <a:srgbClr val="005288"/>
                </a:solidFill>
              </a:rPr>
              <a:t>- </a:t>
            </a:r>
            <a:r>
              <a:rPr lang="en-US">
                <a:hlinkClick r:id="rId2"/>
              </a:rPr>
              <a:t>Resilience Analysis and Planning Tool (RAPT) | FEMA.gov</a:t>
            </a:r>
            <a:endParaRPr lang="en-US"/>
          </a:p>
          <a:p>
            <a:pPr marL="0" indent="0">
              <a:buNone/>
            </a:pPr>
            <a:endParaRPr lang="en-US">
              <a:solidFill>
                <a:srgbClr val="005288"/>
              </a:solidFill>
            </a:endParaRPr>
          </a:p>
          <a:p>
            <a:pPr marL="0" indent="0">
              <a:buNone/>
            </a:pPr>
            <a:r>
              <a:rPr lang="en-US" sz="2400" b="1">
                <a:solidFill>
                  <a:srgbClr val="005288"/>
                </a:solidFill>
              </a:rPr>
              <a:t>Understand Your Part In Emergency Management</a:t>
            </a:r>
          </a:p>
          <a:p>
            <a:pPr marL="0" indent="0">
              <a:buNone/>
            </a:pPr>
            <a:r>
              <a:rPr lang="en-US" b="1">
                <a:solidFill>
                  <a:srgbClr val="005288"/>
                </a:solidFill>
              </a:rPr>
              <a:t>- </a:t>
            </a:r>
            <a:r>
              <a:rPr lang="en-US">
                <a:hlinkClick r:id="rId3"/>
              </a:rPr>
              <a:t>Community Lifelines | FEMA.gov</a:t>
            </a:r>
            <a:endParaRPr lang="en-US"/>
          </a:p>
          <a:p>
            <a:pPr marL="0" indent="0">
              <a:buNone/>
            </a:pPr>
            <a:endParaRPr lang="en-US" sz="2400" b="1">
              <a:solidFill>
                <a:srgbClr val="005288"/>
              </a:solidFill>
            </a:endParaRPr>
          </a:p>
          <a:p>
            <a:pPr marL="0" indent="0">
              <a:buNone/>
            </a:pPr>
            <a:r>
              <a:rPr lang="en-US" sz="2400" b="1">
                <a:solidFill>
                  <a:srgbClr val="005288"/>
                </a:solidFill>
              </a:rPr>
              <a:t>Plan to Mitigate Disaster Risk</a:t>
            </a:r>
            <a:endParaRPr lang="en-US" sz="2400" b="1"/>
          </a:p>
          <a:p>
            <a:pPr marL="0" indent="0">
              <a:buNone/>
            </a:pPr>
            <a:r>
              <a:rPr lang="en-US">
                <a:solidFill>
                  <a:srgbClr val="005288"/>
                </a:solidFill>
              </a:rPr>
              <a:t>- </a:t>
            </a:r>
            <a:r>
              <a:rPr lang="en-US">
                <a:hlinkClick r:id="rId4"/>
              </a:rPr>
              <a:t>Readiness and Emergency Management for Schools Technical Assistance Center (ed.gov)</a:t>
            </a:r>
            <a:r>
              <a:rPr lang="en-US" b="1">
                <a:solidFill>
                  <a:srgbClr val="005288"/>
                </a:solidFill>
              </a:rPr>
              <a:t> </a:t>
            </a:r>
          </a:p>
          <a:p>
            <a:pPr marL="0" indent="0">
              <a:buNone/>
            </a:pPr>
            <a:r>
              <a:rPr lang="en-US" b="1">
                <a:solidFill>
                  <a:srgbClr val="005288"/>
                </a:solidFill>
              </a:rPr>
              <a:t>- </a:t>
            </a:r>
            <a:r>
              <a:rPr lang="en-US">
                <a:hlinkClick r:id="rId5"/>
              </a:rPr>
              <a:t>Planning Guides | FEMA.gov</a:t>
            </a:r>
            <a:endParaRPr lang="en-US" b="1">
              <a:solidFill>
                <a:srgbClr val="005288"/>
              </a:solidFill>
            </a:endParaRPr>
          </a:p>
          <a:p>
            <a:pPr marL="0" indent="0">
              <a:buNone/>
            </a:pPr>
            <a:endParaRPr lang="en-US"/>
          </a:p>
          <a:p>
            <a:pPr marL="0" indent="0">
              <a:buNone/>
            </a:pPr>
            <a:endParaRPr lang="en-US">
              <a:solidFill>
                <a:srgbClr val="005288"/>
              </a:solidFill>
            </a:endParaRPr>
          </a:p>
          <a:p>
            <a:pPr marL="0" indent="0">
              <a:buNone/>
            </a:pPr>
            <a:endParaRPr lang="en-US"/>
          </a:p>
        </p:txBody>
      </p:sp>
      <p:sp>
        <p:nvSpPr>
          <p:cNvPr id="3" name="Footer Placeholder 2">
            <a:extLst>
              <a:ext uri="{FF2B5EF4-FFF2-40B4-BE49-F238E27FC236}">
                <a16:creationId xmlns:a16="http://schemas.microsoft.com/office/drawing/2014/main" id="{C28FC5C9-11A8-2041-B529-148AB1AA750E}"/>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E1AC6602-DCF5-A742-9E52-7F2002C9E0BA}"/>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14</a:t>
            </a:fld>
            <a:endParaRPr lang="en-US"/>
          </a:p>
        </p:txBody>
      </p:sp>
    </p:spTree>
    <p:extLst>
      <p:ext uri="{BB962C8B-B14F-4D97-AF65-F5344CB8AC3E}">
        <p14:creationId xmlns:p14="http://schemas.microsoft.com/office/powerpoint/2010/main" val="1691400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CAAB0E-BB9D-3842-99EE-8B989FE89F93}"/>
              </a:ext>
            </a:extLst>
          </p:cNvPr>
          <p:cNvSpPr>
            <a:spLocks noGrp="1"/>
          </p:cNvSpPr>
          <p:nvPr>
            <p:ph type="title"/>
          </p:nvPr>
        </p:nvSpPr>
        <p:spPr/>
        <p:txBody>
          <a:bodyPr>
            <a:normAutofit/>
          </a:bodyPr>
          <a:lstStyle/>
          <a:p>
            <a:r>
              <a:rPr lang="en-US" sz="3600"/>
              <a:t>Establish Relationships &amp; Coordinate Plans</a:t>
            </a:r>
          </a:p>
        </p:txBody>
      </p:sp>
      <p:sp>
        <p:nvSpPr>
          <p:cNvPr id="2" name="Content Placeholder 1">
            <a:extLst>
              <a:ext uri="{FF2B5EF4-FFF2-40B4-BE49-F238E27FC236}">
                <a16:creationId xmlns:a16="http://schemas.microsoft.com/office/drawing/2014/main" id="{E899425C-0349-9B45-B176-C78AC5179FF8}"/>
              </a:ext>
            </a:extLst>
          </p:cNvPr>
          <p:cNvSpPr>
            <a:spLocks noGrp="1"/>
          </p:cNvSpPr>
          <p:nvPr>
            <p:ph idx="1"/>
          </p:nvPr>
        </p:nvSpPr>
        <p:spPr>
          <a:xfrm>
            <a:off x="738189" y="1524000"/>
            <a:ext cx="11245264" cy="4106412"/>
          </a:xfrm>
        </p:spPr>
        <p:txBody>
          <a:bodyPr>
            <a:normAutofit lnSpcReduction="10000"/>
          </a:bodyPr>
          <a:lstStyle/>
          <a:p>
            <a:pPr marL="0" indent="0">
              <a:buNone/>
            </a:pPr>
            <a:r>
              <a:rPr lang="en-US" sz="2400" b="1">
                <a:solidFill>
                  <a:srgbClr val="005288"/>
                </a:solidFill>
              </a:rPr>
              <a:t>Establish Relationships with State, Local, Tribal &amp; Territorial Emergency Management</a:t>
            </a:r>
          </a:p>
          <a:p>
            <a:pPr marL="0" indent="0">
              <a:buNone/>
            </a:pPr>
            <a:r>
              <a:rPr lang="en-US">
                <a:solidFill>
                  <a:srgbClr val="005288"/>
                </a:solidFill>
              </a:rPr>
              <a:t>- </a:t>
            </a:r>
            <a:r>
              <a:rPr lang="en-US">
                <a:hlinkClick r:id="rId2"/>
              </a:rPr>
              <a:t>State Emergency Management Resources | REMS TA Center (ed.gov)</a:t>
            </a:r>
            <a:endParaRPr lang="en-US"/>
          </a:p>
          <a:p>
            <a:pPr marL="0" indent="0">
              <a:buNone/>
            </a:pPr>
            <a:endParaRPr lang="en-US" sz="3200">
              <a:solidFill>
                <a:srgbClr val="005288"/>
              </a:solidFill>
            </a:endParaRPr>
          </a:p>
          <a:p>
            <a:pPr marL="0" indent="0">
              <a:buNone/>
            </a:pPr>
            <a:r>
              <a:rPr lang="en-US" sz="2400" b="1">
                <a:solidFill>
                  <a:srgbClr val="005288"/>
                </a:solidFill>
              </a:rPr>
              <a:t>Establish Relationships Across Your Campus</a:t>
            </a:r>
          </a:p>
          <a:p>
            <a:pPr marL="0" indent="0">
              <a:buNone/>
            </a:pPr>
            <a:r>
              <a:rPr lang="en-US"/>
              <a:t>- Leadership, Facilities Management, IT, Food Service, Contracting, etc.</a:t>
            </a:r>
          </a:p>
          <a:p>
            <a:pPr marL="0" indent="0">
              <a:buNone/>
            </a:pPr>
            <a:r>
              <a:rPr lang="en-US">
                <a:solidFill>
                  <a:srgbClr val="005288"/>
                </a:solidFill>
              </a:rPr>
              <a:t>	</a:t>
            </a:r>
            <a:endParaRPr lang="en-US"/>
          </a:p>
          <a:p>
            <a:pPr marL="0" indent="0">
              <a:buNone/>
            </a:pPr>
            <a:r>
              <a:rPr lang="en-US" sz="2400" b="1">
                <a:solidFill>
                  <a:srgbClr val="005288"/>
                </a:solidFill>
              </a:rPr>
              <a:t>Coordinate Your Plans Across Relationships</a:t>
            </a:r>
          </a:p>
          <a:p>
            <a:pPr marL="0" indent="0">
              <a:buNone/>
            </a:pPr>
            <a:r>
              <a:rPr lang="en-US" b="1">
                <a:solidFill>
                  <a:srgbClr val="005288"/>
                </a:solidFill>
              </a:rPr>
              <a:t>- </a:t>
            </a:r>
            <a:r>
              <a:rPr lang="en-US"/>
              <a:t>Community Engagement, Campus Engagement, Clubs, Contracts</a:t>
            </a:r>
          </a:p>
          <a:p>
            <a:pPr marL="0" indent="0">
              <a:buNone/>
            </a:pPr>
            <a:r>
              <a:rPr lang="en-US">
                <a:solidFill>
                  <a:srgbClr val="005288"/>
                </a:solidFill>
              </a:rPr>
              <a:t>	</a:t>
            </a:r>
            <a:endParaRPr lang="en-US"/>
          </a:p>
          <a:p>
            <a:pPr marL="0" indent="0">
              <a:buNone/>
            </a:pPr>
            <a:endParaRPr lang="en-US"/>
          </a:p>
        </p:txBody>
      </p:sp>
      <p:sp>
        <p:nvSpPr>
          <p:cNvPr id="3" name="Footer Placeholder 2">
            <a:extLst>
              <a:ext uri="{FF2B5EF4-FFF2-40B4-BE49-F238E27FC236}">
                <a16:creationId xmlns:a16="http://schemas.microsoft.com/office/drawing/2014/main" id="{C28FC5C9-11A8-2041-B529-148AB1AA750E}"/>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E1AC6602-DCF5-A742-9E52-7F2002C9E0BA}"/>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15</a:t>
            </a:fld>
            <a:endParaRPr lang="en-US"/>
          </a:p>
        </p:txBody>
      </p:sp>
    </p:spTree>
    <p:extLst>
      <p:ext uri="{BB962C8B-B14F-4D97-AF65-F5344CB8AC3E}">
        <p14:creationId xmlns:p14="http://schemas.microsoft.com/office/powerpoint/2010/main" val="3323650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CAAB0E-BB9D-3842-99EE-8B989FE89F93}"/>
              </a:ext>
            </a:extLst>
          </p:cNvPr>
          <p:cNvSpPr>
            <a:spLocks noGrp="1"/>
          </p:cNvSpPr>
          <p:nvPr>
            <p:ph type="title"/>
          </p:nvPr>
        </p:nvSpPr>
        <p:spPr/>
        <p:txBody>
          <a:bodyPr>
            <a:normAutofit/>
          </a:bodyPr>
          <a:lstStyle/>
          <a:p>
            <a:r>
              <a:rPr lang="en-US" sz="3600"/>
              <a:t>Communicate</a:t>
            </a:r>
          </a:p>
        </p:txBody>
      </p:sp>
      <p:sp>
        <p:nvSpPr>
          <p:cNvPr id="2" name="Content Placeholder 1">
            <a:extLst>
              <a:ext uri="{FF2B5EF4-FFF2-40B4-BE49-F238E27FC236}">
                <a16:creationId xmlns:a16="http://schemas.microsoft.com/office/drawing/2014/main" id="{E899425C-0349-9B45-B176-C78AC5179FF8}"/>
              </a:ext>
            </a:extLst>
          </p:cNvPr>
          <p:cNvSpPr>
            <a:spLocks noGrp="1"/>
          </p:cNvSpPr>
          <p:nvPr>
            <p:ph idx="1"/>
          </p:nvPr>
        </p:nvSpPr>
        <p:spPr>
          <a:xfrm>
            <a:off x="738189" y="1524000"/>
            <a:ext cx="11245264" cy="4106412"/>
          </a:xfrm>
        </p:spPr>
        <p:txBody>
          <a:bodyPr>
            <a:normAutofit fontScale="25000" lnSpcReduction="20000"/>
          </a:bodyPr>
          <a:lstStyle/>
          <a:p>
            <a:pPr marL="0" indent="0">
              <a:buNone/>
            </a:pPr>
            <a:r>
              <a:rPr lang="en-US" sz="9600" b="1">
                <a:solidFill>
                  <a:srgbClr val="005288"/>
                </a:solidFill>
              </a:rPr>
              <a:t>Communicate with Staff, Faculty, Students and Community</a:t>
            </a:r>
          </a:p>
          <a:p>
            <a:pPr marL="0" indent="0">
              <a:buNone/>
            </a:pPr>
            <a:r>
              <a:rPr lang="en-US" sz="8800"/>
              <a:t>- Communicate Risks as well as Plans </a:t>
            </a:r>
          </a:p>
          <a:p>
            <a:pPr marL="0" indent="0">
              <a:buNone/>
            </a:pPr>
            <a:r>
              <a:rPr lang="en-US" sz="8800">
                <a:solidFill>
                  <a:srgbClr val="005288"/>
                </a:solidFill>
              </a:rPr>
              <a:t>- </a:t>
            </a:r>
            <a:r>
              <a:rPr lang="en-US" sz="8800"/>
              <a:t>New Employee and Student Orientation </a:t>
            </a:r>
          </a:p>
          <a:p>
            <a:pPr marL="0" indent="0">
              <a:buNone/>
            </a:pPr>
            <a:r>
              <a:rPr lang="en-US" sz="8800"/>
              <a:t>	Communicate your plans, how you practice and provide resources</a:t>
            </a:r>
          </a:p>
          <a:p>
            <a:pPr marL="0" indent="0">
              <a:buNone/>
            </a:pPr>
            <a:r>
              <a:rPr lang="en-US" sz="8800" b="1">
                <a:solidFill>
                  <a:srgbClr val="005288"/>
                </a:solidFill>
              </a:rPr>
              <a:t>		- </a:t>
            </a:r>
            <a:r>
              <a:rPr lang="en-US" sz="8800">
                <a:hlinkClick r:id="rId2"/>
              </a:rPr>
              <a:t>FEMA Mobile Products | FEMA.gov</a:t>
            </a:r>
            <a:r>
              <a:rPr lang="en-US" sz="8800"/>
              <a:t> (</a:t>
            </a:r>
            <a:r>
              <a:rPr lang="en-US" sz="8800">
                <a:hlinkClick r:id="rId3"/>
              </a:rPr>
              <a:t>FEMA App Social Media Toolkit</a:t>
            </a:r>
            <a:r>
              <a:rPr lang="en-US" sz="8800"/>
              <a:t>)</a:t>
            </a:r>
          </a:p>
          <a:p>
            <a:pPr marL="0" indent="0">
              <a:buNone/>
            </a:pPr>
            <a:r>
              <a:rPr lang="en-US" sz="8800" b="1">
                <a:solidFill>
                  <a:srgbClr val="005288"/>
                </a:solidFill>
              </a:rPr>
              <a:t>		- </a:t>
            </a:r>
            <a:r>
              <a:rPr lang="en-US" sz="8800">
                <a:hlinkClick r:id="rId4"/>
              </a:rPr>
              <a:t>Integrated Public Alert &amp; Warning System | FEMA.gov</a:t>
            </a:r>
            <a:endParaRPr lang="en-US" sz="8800"/>
          </a:p>
          <a:p>
            <a:pPr marL="0" indent="0">
              <a:buNone/>
            </a:pPr>
            <a:r>
              <a:rPr lang="en-US" sz="8800">
                <a:solidFill>
                  <a:srgbClr val="005288"/>
                </a:solidFill>
              </a:rPr>
              <a:t>		- </a:t>
            </a:r>
            <a:r>
              <a:rPr lang="en-US" sz="8800">
                <a:hlinkClick r:id="rId5"/>
              </a:rPr>
              <a:t>Ready Campus | Ready.gov</a:t>
            </a:r>
            <a:endParaRPr lang="en-US" sz="8800"/>
          </a:p>
          <a:p>
            <a:pPr marL="0" indent="0">
              <a:buNone/>
            </a:pPr>
            <a:endParaRPr lang="en-US" sz="8000" b="1">
              <a:solidFill>
                <a:srgbClr val="005288"/>
              </a:solidFill>
            </a:endParaRPr>
          </a:p>
          <a:p>
            <a:pPr marL="0" indent="0">
              <a:buNone/>
            </a:pPr>
            <a:r>
              <a:rPr lang="en-US" sz="8000"/>
              <a:t>		</a:t>
            </a:r>
          </a:p>
          <a:p>
            <a:pPr marL="0" indent="0">
              <a:buNone/>
            </a:pPr>
            <a:endParaRPr lang="en-US" sz="8000"/>
          </a:p>
          <a:p>
            <a:pPr marL="0" indent="0">
              <a:buNone/>
            </a:pPr>
            <a:r>
              <a:rPr lang="en-US" sz="2000">
                <a:solidFill>
                  <a:srgbClr val="005288"/>
                </a:solidFill>
              </a:rPr>
              <a:t>	</a:t>
            </a:r>
            <a:endParaRPr lang="en-US" sz="2000"/>
          </a:p>
          <a:p>
            <a:endParaRPr lang="en-US"/>
          </a:p>
        </p:txBody>
      </p:sp>
      <p:sp>
        <p:nvSpPr>
          <p:cNvPr id="3" name="Footer Placeholder 2">
            <a:extLst>
              <a:ext uri="{FF2B5EF4-FFF2-40B4-BE49-F238E27FC236}">
                <a16:creationId xmlns:a16="http://schemas.microsoft.com/office/drawing/2014/main" id="{C28FC5C9-11A8-2041-B529-148AB1AA750E}"/>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E1AC6602-DCF5-A742-9E52-7F2002C9E0BA}"/>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16</a:t>
            </a:fld>
            <a:endParaRPr lang="en-US"/>
          </a:p>
        </p:txBody>
      </p:sp>
      <p:pic>
        <p:nvPicPr>
          <p:cNvPr id="1026" name="Picture 2" descr="Illustration of Multimedia Graphics including a mobile phone, youtube play button, thumbs up, chat bubble and microphone">
            <a:extLst>
              <a:ext uri="{FF2B5EF4-FFF2-40B4-BE49-F238E27FC236}">
                <a16:creationId xmlns:a16="http://schemas.microsoft.com/office/drawing/2014/main" id="{180A4447-2775-48C0-1591-FDD88D5107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5499" y="3680102"/>
            <a:ext cx="3818317" cy="2801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575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CAAB0E-BB9D-3842-99EE-8B989FE89F93}"/>
              </a:ext>
            </a:extLst>
          </p:cNvPr>
          <p:cNvSpPr>
            <a:spLocks noGrp="1"/>
          </p:cNvSpPr>
          <p:nvPr>
            <p:ph type="title"/>
          </p:nvPr>
        </p:nvSpPr>
        <p:spPr/>
        <p:txBody>
          <a:bodyPr>
            <a:normAutofit/>
          </a:bodyPr>
          <a:lstStyle/>
          <a:p>
            <a:r>
              <a:rPr lang="en-US" sz="3600"/>
              <a:t>Exercise</a:t>
            </a:r>
          </a:p>
        </p:txBody>
      </p:sp>
      <p:sp>
        <p:nvSpPr>
          <p:cNvPr id="2" name="Content Placeholder 1">
            <a:extLst>
              <a:ext uri="{FF2B5EF4-FFF2-40B4-BE49-F238E27FC236}">
                <a16:creationId xmlns:a16="http://schemas.microsoft.com/office/drawing/2014/main" id="{E899425C-0349-9B45-B176-C78AC5179FF8}"/>
              </a:ext>
            </a:extLst>
          </p:cNvPr>
          <p:cNvSpPr>
            <a:spLocks noGrp="1"/>
          </p:cNvSpPr>
          <p:nvPr>
            <p:ph idx="1"/>
          </p:nvPr>
        </p:nvSpPr>
        <p:spPr>
          <a:xfrm>
            <a:off x="738189" y="1524000"/>
            <a:ext cx="11245264" cy="4106412"/>
          </a:xfrm>
        </p:spPr>
        <p:txBody>
          <a:bodyPr>
            <a:normAutofit/>
          </a:bodyPr>
          <a:lstStyle/>
          <a:p>
            <a:pPr marL="0" indent="0">
              <a:buNone/>
            </a:pPr>
            <a:r>
              <a:rPr lang="en-US" sz="2400" b="1">
                <a:solidFill>
                  <a:srgbClr val="005288"/>
                </a:solidFill>
              </a:rPr>
              <a:t>Exercise your plans</a:t>
            </a:r>
          </a:p>
          <a:p>
            <a:pPr marL="0" indent="0">
              <a:buNone/>
            </a:pPr>
            <a:r>
              <a:rPr lang="en-US"/>
              <a:t>Practice, walk through, find the gaps and bottlenecks, increase awareness</a:t>
            </a:r>
          </a:p>
          <a:p>
            <a:pPr marL="0" indent="0">
              <a:buNone/>
            </a:pPr>
            <a:r>
              <a:rPr lang="en-US" sz="2000" b="1">
                <a:solidFill>
                  <a:srgbClr val="005288"/>
                </a:solidFill>
              </a:rPr>
              <a:t>- </a:t>
            </a:r>
            <a:r>
              <a:rPr lang="en-US">
                <a:hlinkClick r:id="rId2"/>
              </a:rPr>
              <a:t>Exercise and Preparedness Tools | FEMA.gov</a:t>
            </a:r>
            <a:endParaRPr lang="en-US"/>
          </a:p>
          <a:p>
            <a:pPr marL="0" indent="0">
              <a:buNone/>
            </a:pPr>
            <a:r>
              <a:rPr lang="en-US"/>
              <a:t>- </a:t>
            </a:r>
            <a:r>
              <a:rPr lang="en-US">
                <a:hlinkClick r:id="rId3"/>
              </a:rPr>
              <a:t>Emergency Management Toolkits - Preparedness Toolkit (fema.gov)</a:t>
            </a:r>
            <a:endParaRPr lang="en-US" b="1">
              <a:solidFill>
                <a:srgbClr val="005288"/>
              </a:solidFill>
            </a:endParaRPr>
          </a:p>
          <a:p>
            <a:pPr marL="0" indent="0">
              <a:buNone/>
            </a:pPr>
            <a:r>
              <a:rPr lang="en-US" b="1">
                <a:solidFill>
                  <a:srgbClr val="005288"/>
                </a:solidFill>
              </a:rPr>
              <a:t>- </a:t>
            </a:r>
            <a:r>
              <a:rPr lang="en-US">
                <a:hlinkClick r:id="rId4"/>
              </a:rPr>
              <a:t>Emergency Exercises: Practice and Validate Emergency Operations Plans (ed.gov)</a:t>
            </a:r>
            <a:endParaRPr lang="en-US"/>
          </a:p>
          <a:p>
            <a:pPr marL="0" indent="0">
              <a:buNone/>
            </a:pPr>
            <a:r>
              <a:rPr lang="en-US"/>
              <a:t>- Test and adjust plans and systems based on outcomes</a:t>
            </a:r>
          </a:p>
          <a:p>
            <a:pPr marL="0" indent="0">
              <a:buNone/>
            </a:pPr>
            <a:r>
              <a:rPr lang="en-US" sz="2000"/>
              <a:t>	</a:t>
            </a:r>
          </a:p>
          <a:p>
            <a:endParaRPr lang="en-US"/>
          </a:p>
        </p:txBody>
      </p:sp>
      <p:sp>
        <p:nvSpPr>
          <p:cNvPr id="3" name="Footer Placeholder 2">
            <a:extLst>
              <a:ext uri="{FF2B5EF4-FFF2-40B4-BE49-F238E27FC236}">
                <a16:creationId xmlns:a16="http://schemas.microsoft.com/office/drawing/2014/main" id="{C28FC5C9-11A8-2041-B529-148AB1AA750E}"/>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E1AC6602-DCF5-A742-9E52-7F2002C9E0BA}"/>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17</a:t>
            </a:fld>
            <a:endParaRPr lang="en-US"/>
          </a:p>
        </p:txBody>
      </p:sp>
    </p:spTree>
    <p:extLst>
      <p:ext uri="{BB962C8B-B14F-4D97-AF65-F5344CB8AC3E}">
        <p14:creationId xmlns:p14="http://schemas.microsoft.com/office/powerpoint/2010/main" val="318808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22310-98F4-9248-B315-7AD48F0A98BA}"/>
              </a:ext>
            </a:extLst>
          </p:cNvPr>
          <p:cNvSpPr>
            <a:spLocks noGrp="1"/>
          </p:cNvSpPr>
          <p:nvPr>
            <p:ph type="title"/>
          </p:nvPr>
        </p:nvSpPr>
        <p:spPr>
          <a:xfrm>
            <a:off x="612929" y="592386"/>
            <a:ext cx="5117441" cy="743347"/>
          </a:xfrm>
        </p:spPr>
        <p:txBody>
          <a:bodyPr/>
          <a:lstStyle/>
          <a:p>
            <a:r>
              <a:rPr lang="en-US" u="sng"/>
              <a:t>Key Takeaway</a:t>
            </a:r>
          </a:p>
        </p:txBody>
      </p:sp>
      <p:sp>
        <p:nvSpPr>
          <p:cNvPr id="4" name="Content Placeholder 3">
            <a:extLst>
              <a:ext uri="{FF2B5EF4-FFF2-40B4-BE49-F238E27FC236}">
                <a16:creationId xmlns:a16="http://schemas.microsoft.com/office/drawing/2014/main" id="{56B88B6B-5A56-8B4D-8061-3CE4391864FF}"/>
              </a:ext>
            </a:extLst>
          </p:cNvPr>
          <p:cNvSpPr>
            <a:spLocks noGrp="1"/>
          </p:cNvSpPr>
          <p:nvPr>
            <p:ph sz="half" idx="2"/>
          </p:nvPr>
        </p:nvSpPr>
        <p:spPr>
          <a:xfrm>
            <a:off x="600577" y="1828641"/>
            <a:ext cx="5495423" cy="4470880"/>
          </a:xfrm>
        </p:spPr>
        <p:txBody>
          <a:bodyPr>
            <a:normAutofit/>
          </a:bodyPr>
          <a:lstStyle/>
          <a:p>
            <a:pPr marL="0" marR="0" lvl="0" indent="0">
              <a:spcBef>
                <a:spcPts val="0"/>
              </a:spcBef>
              <a:spcAft>
                <a:spcPts val="0"/>
              </a:spcAft>
              <a:buNone/>
            </a:pPr>
            <a:r>
              <a:rPr lang="en-US" sz="2400" b="1">
                <a:effectLst/>
                <a:ea typeface="Times New Roman" panose="02020603050405020304" pitchFamily="18" charset="0"/>
                <a:cs typeface="Calibri" panose="020F0502020204030204" pitchFamily="34" charset="0"/>
              </a:rPr>
              <a:t>Understand</a:t>
            </a:r>
            <a:r>
              <a:rPr lang="en-US" sz="2400">
                <a:effectLst/>
                <a:ea typeface="Times New Roman" panose="02020603050405020304" pitchFamily="18" charset="0"/>
                <a:cs typeface="Calibri" panose="020F0502020204030204" pitchFamily="34" charset="0"/>
              </a:rPr>
              <a:t> and plan for how your institution fits into the bigger picture of emergency management in your area.</a:t>
            </a:r>
          </a:p>
          <a:p>
            <a:pPr marL="342900" marR="0" lvl="0" indent="-342900">
              <a:spcBef>
                <a:spcPts val="0"/>
              </a:spcBef>
              <a:spcAft>
                <a:spcPts val="0"/>
              </a:spcAft>
              <a:buFont typeface="Calibri" panose="020F0502020204030204" pitchFamily="34" charset="0"/>
              <a:buChar char="-"/>
            </a:pPr>
            <a:endParaRPr lang="en-US" sz="2400">
              <a:effectLst/>
              <a:ea typeface="Calibri" panose="020F0502020204030204" pitchFamily="34" charset="0"/>
              <a:cs typeface="Calibri" panose="020F0502020204030204" pitchFamily="34" charset="0"/>
            </a:endParaRPr>
          </a:p>
          <a:p>
            <a:pPr marL="0" marR="0" lvl="0" indent="0">
              <a:spcBef>
                <a:spcPts val="0"/>
              </a:spcBef>
              <a:spcAft>
                <a:spcPts val="0"/>
              </a:spcAft>
              <a:buNone/>
            </a:pPr>
            <a:r>
              <a:rPr lang="en-US" sz="2400" b="1">
                <a:effectLst/>
                <a:ea typeface="Times New Roman" panose="02020603050405020304" pitchFamily="18" charset="0"/>
                <a:cs typeface="Calibri" panose="020F0502020204030204" pitchFamily="34" charset="0"/>
              </a:rPr>
              <a:t>Establish</a:t>
            </a:r>
            <a:r>
              <a:rPr lang="en-US" sz="2400">
                <a:effectLst/>
                <a:ea typeface="Times New Roman" panose="02020603050405020304" pitchFamily="18" charset="0"/>
                <a:cs typeface="Calibri" panose="020F0502020204030204" pitchFamily="34" charset="0"/>
              </a:rPr>
              <a:t> relationships and coordinate plans with your local and state emergency management personnel. </a:t>
            </a:r>
          </a:p>
          <a:p>
            <a:pPr marL="342900" marR="0" lvl="0" indent="-342900">
              <a:spcBef>
                <a:spcPts val="0"/>
              </a:spcBef>
              <a:spcAft>
                <a:spcPts val="0"/>
              </a:spcAft>
              <a:buFont typeface="Calibri" panose="020F0502020204030204" pitchFamily="34" charset="0"/>
              <a:buChar char="-"/>
            </a:pPr>
            <a:endParaRPr lang="en-US" sz="2400">
              <a:effectLst/>
              <a:ea typeface="Calibri" panose="020F0502020204030204" pitchFamily="34" charset="0"/>
              <a:cs typeface="Calibri" panose="020F0502020204030204" pitchFamily="34" charset="0"/>
            </a:endParaRPr>
          </a:p>
          <a:p>
            <a:pPr marL="0" marR="0" lvl="0" indent="0">
              <a:spcBef>
                <a:spcPts val="0"/>
              </a:spcBef>
              <a:spcAft>
                <a:spcPts val="0"/>
              </a:spcAft>
              <a:buNone/>
            </a:pPr>
            <a:r>
              <a:rPr lang="en-US" sz="2400" b="1">
                <a:effectLst/>
                <a:ea typeface="Times New Roman" panose="02020603050405020304" pitchFamily="18" charset="0"/>
                <a:cs typeface="Calibri" panose="020F0502020204030204" pitchFamily="34" charset="0"/>
              </a:rPr>
              <a:t>Communicate</a:t>
            </a:r>
            <a:r>
              <a:rPr lang="en-US" sz="2400">
                <a:effectLst/>
                <a:ea typeface="Times New Roman" panose="02020603050405020304" pitchFamily="18" charset="0"/>
                <a:cs typeface="Calibri" panose="020F0502020204030204" pitchFamily="34" charset="0"/>
              </a:rPr>
              <a:t> emergency plans and procedures to faculty, staff and students.</a:t>
            </a:r>
          </a:p>
          <a:p>
            <a:pPr marL="342900" marR="0" lvl="0" indent="-342900">
              <a:spcBef>
                <a:spcPts val="0"/>
              </a:spcBef>
              <a:spcAft>
                <a:spcPts val="0"/>
              </a:spcAft>
              <a:buFont typeface="Calibri" panose="020F0502020204030204" pitchFamily="34" charset="0"/>
              <a:buChar char="-"/>
            </a:pPr>
            <a:endParaRPr lang="en-US" sz="2400">
              <a:effectLst/>
              <a:ea typeface="Calibri" panose="020F0502020204030204" pitchFamily="34" charset="0"/>
              <a:cs typeface="Calibri" panose="020F0502020204030204" pitchFamily="34" charset="0"/>
            </a:endParaRPr>
          </a:p>
          <a:p>
            <a:pPr marL="0" marR="0" lvl="0" indent="0">
              <a:spcBef>
                <a:spcPts val="0"/>
              </a:spcBef>
              <a:spcAft>
                <a:spcPts val="0"/>
              </a:spcAft>
              <a:buNone/>
            </a:pPr>
            <a:r>
              <a:rPr lang="en-US" sz="2400" b="1">
                <a:effectLst/>
                <a:ea typeface="Times New Roman" panose="02020603050405020304" pitchFamily="18" charset="0"/>
                <a:cs typeface="Calibri" panose="020F0502020204030204" pitchFamily="34" charset="0"/>
              </a:rPr>
              <a:t>Exercise</a:t>
            </a:r>
            <a:r>
              <a:rPr lang="en-US" sz="2400">
                <a:effectLst/>
                <a:ea typeface="Times New Roman" panose="02020603050405020304" pitchFamily="18" charset="0"/>
                <a:cs typeface="Calibri" panose="020F0502020204030204" pitchFamily="34" charset="0"/>
              </a:rPr>
              <a:t> plans and procedures regularly.</a:t>
            </a:r>
            <a:endParaRPr lang="en-US" sz="2400">
              <a:effectLst/>
              <a:ea typeface="Calibri" panose="020F0502020204030204" pitchFamily="34" charset="0"/>
              <a:cs typeface="Calibri" panose="020F0502020204030204" pitchFamily="34" charset="0"/>
            </a:endParaRPr>
          </a:p>
          <a:p>
            <a:endParaRPr lang="en-US"/>
          </a:p>
        </p:txBody>
      </p:sp>
      <p:sp>
        <p:nvSpPr>
          <p:cNvPr id="2" name="Footer Placeholder 1">
            <a:extLst>
              <a:ext uri="{FF2B5EF4-FFF2-40B4-BE49-F238E27FC236}">
                <a16:creationId xmlns:a16="http://schemas.microsoft.com/office/drawing/2014/main" id="{D4C0C8F8-81A0-734E-8888-5BE2CB2CC11F}"/>
              </a:ext>
            </a:extLst>
          </p:cNvPr>
          <p:cNvSpPr>
            <a:spLocks noGrp="1"/>
          </p:cNvSpPr>
          <p:nvPr>
            <p:ph type="ftr" sz="quarter" idx="11"/>
          </p:nvPr>
        </p:nvSpPr>
        <p:spPr/>
        <p:txBody>
          <a:bodyPr/>
          <a:lstStyle/>
          <a:p>
            <a:r>
              <a:rPr lang="en-US"/>
              <a:t>Federal Emergency Management Agency</a:t>
            </a:r>
          </a:p>
        </p:txBody>
      </p:sp>
      <p:sp>
        <p:nvSpPr>
          <p:cNvPr id="3" name="Slide Number Placeholder 2">
            <a:extLst>
              <a:ext uri="{FF2B5EF4-FFF2-40B4-BE49-F238E27FC236}">
                <a16:creationId xmlns:a16="http://schemas.microsoft.com/office/drawing/2014/main" id="{DBA9D305-766A-7345-8BAB-CC3EA86E17C8}"/>
              </a:ext>
            </a:extLst>
          </p:cNvPr>
          <p:cNvSpPr>
            <a:spLocks noGrp="1"/>
          </p:cNvSpPr>
          <p:nvPr>
            <p:ph type="sldNum" sz="quarter" idx="12"/>
          </p:nvPr>
        </p:nvSpPr>
        <p:spPr/>
        <p:txBody>
          <a:bodyPr/>
          <a:lstStyle/>
          <a:p>
            <a:fld id="{8FCC257D-A786-9244-9E17-CE618C8B9275}" type="slidenum">
              <a:rPr lang="en-US" smtClean="0"/>
              <a:pPr/>
              <a:t>18</a:t>
            </a:fld>
            <a:endParaRPr lang="en-US"/>
          </a:p>
        </p:txBody>
      </p:sp>
      <p:pic>
        <p:nvPicPr>
          <p:cNvPr id="1026" name="Picture 2">
            <a:extLst>
              <a:ext uri="{FF2B5EF4-FFF2-40B4-BE49-F238E27FC236}">
                <a16:creationId xmlns:a16="http://schemas.microsoft.com/office/drawing/2014/main" id="{8C6B8239-A114-583D-72F6-ECBD042CA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77232">
            <a:off x="6822939" y="1047912"/>
            <a:ext cx="4734386" cy="28957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Four people, diverse in age and ethnicity, standing next to each other">
            <a:extLst>
              <a:ext uri="{FF2B5EF4-FFF2-40B4-BE49-F238E27FC236}">
                <a16:creationId xmlns:a16="http://schemas.microsoft.com/office/drawing/2014/main" id="{03957BA4-785E-1E5F-E043-DD712CF80FE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14" b="98519" l="4167" r="93833">
                        <a14:foregroundMark x1="16500" y1="10617" x2="17833" y2="24444"/>
                        <a14:foregroundMark x1="17833" y1="24444" x2="13500" y2="37778"/>
                        <a14:foregroundMark x1="13500" y1="37778" x2="8833" y2="45679"/>
                        <a14:foregroundMark x1="6167" y1="49383" x2="4167" y2="62716"/>
                        <a14:foregroundMark x1="4167" y1="62716" x2="5333" y2="70617"/>
                        <a14:foregroundMark x1="12167" y1="77531" x2="10833" y2="98519"/>
                        <a14:foregroundMark x1="17333" y1="7160" x2="21833" y2="7654"/>
                        <a14:foregroundMark x1="91667" y1="53333" x2="93833" y2="67901"/>
                        <a14:foregroundMark x1="93833" y1="67901" x2="92833" y2="71852"/>
                        <a14:foregroundMark x1="24000" y1="38519" x2="19667" y2="44691"/>
                      </a14:backgroundRemoval>
                    </a14:imgEffect>
                  </a14:imgLayer>
                </a14:imgProps>
              </a:ext>
              <a:ext uri="{28A0092B-C50C-407E-A947-70E740481C1C}">
                <a14:useLocalDpi xmlns:a14="http://schemas.microsoft.com/office/drawing/2010/main" val="0"/>
              </a:ext>
            </a:extLst>
          </a:blip>
          <a:srcRect/>
          <a:stretch>
            <a:fillRect/>
          </a:stretch>
        </p:blipFill>
        <p:spPr bwMode="auto">
          <a:xfrm>
            <a:off x="6434957" y="2433559"/>
            <a:ext cx="5715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591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06A6-CBC7-614C-89CB-0FE999A80830}"/>
              </a:ext>
            </a:extLst>
          </p:cNvPr>
          <p:cNvSpPr>
            <a:spLocks noGrp="1"/>
          </p:cNvSpPr>
          <p:nvPr>
            <p:ph type="title"/>
          </p:nvPr>
        </p:nvSpPr>
        <p:spPr/>
        <p:txBody>
          <a:bodyPr/>
          <a:lstStyle/>
          <a:p>
            <a:r>
              <a:rPr lang="en-US"/>
              <a:t>Additional Resources</a:t>
            </a:r>
          </a:p>
        </p:txBody>
      </p:sp>
    </p:spTree>
    <p:extLst>
      <p:ext uri="{BB962C8B-B14F-4D97-AF65-F5344CB8AC3E}">
        <p14:creationId xmlns:p14="http://schemas.microsoft.com/office/powerpoint/2010/main" val="888873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a:latin typeface="+mn-lt"/>
              </a:rPr>
              <a:t>FEMA and the Stafford Act</a:t>
            </a:r>
            <a:endParaRPr lang="en-US" sz="3600" b="1">
              <a:latin typeface="+mn-lt"/>
              <a:cs typeface="Times New Roman" panose="02020603050405020304" pitchFamily="18" charset="0"/>
            </a:endParaRPr>
          </a:p>
        </p:txBody>
      </p:sp>
      <p:sp>
        <p:nvSpPr>
          <p:cNvPr id="2" name="Content Placeholder 1">
            <a:extLst>
              <a:ext uri="{FF2B5EF4-FFF2-40B4-BE49-F238E27FC236}">
                <a16:creationId xmlns:a16="http://schemas.microsoft.com/office/drawing/2014/main" id="{D4EE4CD6-D698-5417-EE9D-D413D788339A}"/>
              </a:ext>
            </a:extLst>
          </p:cNvPr>
          <p:cNvSpPr>
            <a:spLocks noGrp="1"/>
          </p:cNvSpPr>
          <p:nvPr>
            <p:ph idx="1"/>
          </p:nvPr>
        </p:nvSpPr>
        <p:spPr>
          <a:xfrm>
            <a:off x="1053859" y="1644557"/>
            <a:ext cx="7490065" cy="2090143"/>
          </a:xfrm>
        </p:spPr>
        <p:txBody>
          <a:bodyPr>
            <a:normAutofit fontScale="62500" lnSpcReduction="20000"/>
          </a:bodyPr>
          <a:lstStyle/>
          <a:p>
            <a:pPr marL="0" indent="0">
              <a:lnSpc>
                <a:spcPct val="120000"/>
              </a:lnSpc>
              <a:spcBef>
                <a:spcPts val="0"/>
              </a:spcBef>
              <a:buNone/>
            </a:pPr>
            <a:r>
              <a:rPr lang="en-US" sz="4800">
                <a:solidFill>
                  <a:schemeClr val="accent1">
                    <a:lumMod val="50000"/>
                  </a:schemeClr>
                </a:solidFill>
              </a:rPr>
              <a:t>The </a:t>
            </a:r>
            <a:r>
              <a:rPr lang="en-US" sz="4800" b="1">
                <a:solidFill>
                  <a:schemeClr val="accent1">
                    <a:lumMod val="50000"/>
                  </a:schemeClr>
                </a:solidFill>
              </a:rPr>
              <a:t>Robert T. Stafford Disaster Relief and Emergency Assistance Act </a:t>
            </a:r>
            <a:r>
              <a:rPr lang="en-US" sz="4800">
                <a:solidFill>
                  <a:schemeClr val="accent1">
                    <a:lumMod val="50000"/>
                  </a:schemeClr>
                </a:solidFill>
              </a:rPr>
              <a:t>is the authorizing statute for FEMA and the programs the Agency administers.</a:t>
            </a:r>
          </a:p>
          <a:p>
            <a:pPr marL="0" indent="0">
              <a:buNone/>
            </a:pPr>
            <a:endParaRPr lang="en-US" sz="4100">
              <a:solidFill>
                <a:schemeClr val="accent1">
                  <a:lumMod val="50000"/>
                </a:schemeClr>
              </a:solidFill>
            </a:endParaRPr>
          </a:p>
          <a:p>
            <a:pPr marL="0" indent="0">
              <a:buNone/>
            </a:pPr>
            <a:endParaRPr lang="en-US">
              <a:solidFill>
                <a:schemeClr val="accent1">
                  <a:lumMod val="50000"/>
                </a:schemeClr>
              </a:solidFill>
            </a:endParaRPr>
          </a:p>
          <a:p>
            <a:pPr marL="457200" lvl="1" indent="0">
              <a:buNone/>
            </a:pPr>
            <a:endParaRPr lang="en-US">
              <a:solidFill>
                <a:schemeClr val="accent1">
                  <a:lumMod val="50000"/>
                </a:schemeClr>
              </a:solidFill>
            </a:endParaRPr>
          </a:p>
        </p:txBody>
      </p:sp>
      <p:cxnSp>
        <p:nvCxnSpPr>
          <p:cNvPr id="4" name="Straight Connector 3">
            <a:extLst>
              <a:ext uri="{FF2B5EF4-FFF2-40B4-BE49-F238E27FC236}">
                <a16:creationId xmlns:a16="http://schemas.microsoft.com/office/drawing/2014/main" id="{475C3800-AD68-8D14-E688-E8A7C8FFCACE}"/>
              </a:ext>
            </a:extLst>
          </p:cNvPr>
          <p:cNvCxnSpPr/>
          <p:nvPr/>
        </p:nvCxnSpPr>
        <p:spPr>
          <a:xfrm>
            <a:off x="672519" y="1316017"/>
            <a:ext cx="10846962" cy="0"/>
          </a:xfrm>
          <a:prstGeom prst="line">
            <a:avLst/>
          </a:prstGeom>
          <a:ln w="38100">
            <a:solidFill>
              <a:srgbClr val="002654"/>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8D6682AC-0FAC-08AB-2960-C9F4E6A501BD}"/>
              </a:ext>
            </a:extLst>
          </p:cNvPr>
          <p:cNvSpPr/>
          <p:nvPr/>
        </p:nvSpPr>
        <p:spPr>
          <a:xfrm>
            <a:off x="1053860" y="3929089"/>
            <a:ext cx="9916461" cy="2162646"/>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indent="0">
              <a:buNone/>
            </a:pPr>
            <a:r>
              <a:rPr lang="en-US" sz="3000" b="1" u="sng">
                <a:solidFill>
                  <a:schemeClr val="bg1">
                    <a:lumMod val="95000"/>
                  </a:schemeClr>
                </a:solidFill>
              </a:rPr>
              <a:t>2006 Reauthorization</a:t>
            </a:r>
            <a:r>
              <a:rPr lang="en-US" sz="3000">
                <a:solidFill>
                  <a:schemeClr val="bg1">
                    <a:lumMod val="95000"/>
                  </a:schemeClr>
                </a:solidFill>
              </a:rPr>
              <a:t>: </a:t>
            </a:r>
            <a:br>
              <a:rPr lang="en-US" sz="3000">
                <a:solidFill>
                  <a:schemeClr val="bg1">
                    <a:lumMod val="95000"/>
                  </a:schemeClr>
                </a:solidFill>
              </a:rPr>
            </a:br>
            <a:r>
              <a:rPr lang="en-US" sz="3000">
                <a:solidFill>
                  <a:schemeClr val="bg1">
                    <a:lumMod val="95000"/>
                  </a:schemeClr>
                </a:solidFill>
              </a:rPr>
              <a:t>Added language to clarify and ensure that </a:t>
            </a:r>
            <a:r>
              <a:rPr lang="en-US" sz="3000" b="1">
                <a:solidFill>
                  <a:schemeClr val="bg1">
                    <a:lumMod val="95000"/>
                  </a:schemeClr>
                </a:solidFill>
              </a:rPr>
              <a:t>private, non-profit colleges and universities </a:t>
            </a:r>
            <a:r>
              <a:rPr lang="en-US" sz="3000">
                <a:solidFill>
                  <a:schemeClr val="bg1">
                    <a:lumMod val="95000"/>
                  </a:schemeClr>
                </a:solidFill>
              </a:rPr>
              <a:t>are eligible to participate in grant programs.</a:t>
            </a:r>
          </a:p>
        </p:txBody>
      </p:sp>
      <p:pic>
        <p:nvPicPr>
          <p:cNvPr id="7" name="Picture 6" descr="A logo of an eagle&#10;&#10;Description automatically generated">
            <a:extLst>
              <a:ext uri="{FF2B5EF4-FFF2-40B4-BE49-F238E27FC236}">
                <a16:creationId xmlns:a16="http://schemas.microsoft.com/office/drawing/2014/main" id="{CE569A36-4529-5D36-A643-45664C2C2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9605" y="1658197"/>
            <a:ext cx="2042918" cy="2108995"/>
          </a:xfrm>
          <a:prstGeom prst="rect">
            <a:avLst/>
          </a:prstGeom>
        </p:spPr>
      </p:pic>
    </p:spTree>
    <p:extLst>
      <p:ext uri="{BB962C8B-B14F-4D97-AF65-F5344CB8AC3E}">
        <p14:creationId xmlns:p14="http://schemas.microsoft.com/office/powerpoint/2010/main" val="4187891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CAAB0E-BB9D-3842-99EE-8B989FE89F93}"/>
              </a:ext>
            </a:extLst>
          </p:cNvPr>
          <p:cNvSpPr>
            <a:spLocks noGrp="1"/>
          </p:cNvSpPr>
          <p:nvPr>
            <p:ph type="title"/>
          </p:nvPr>
        </p:nvSpPr>
        <p:spPr/>
        <p:txBody>
          <a:bodyPr/>
          <a:lstStyle/>
          <a:p>
            <a:r>
              <a:rPr lang="en-US"/>
              <a:t>Additional Resources</a:t>
            </a:r>
          </a:p>
        </p:txBody>
      </p:sp>
      <p:sp>
        <p:nvSpPr>
          <p:cNvPr id="2" name="Content Placeholder 1">
            <a:extLst>
              <a:ext uri="{FF2B5EF4-FFF2-40B4-BE49-F238E27FC236}">
                <a16:creationId xmlns:a16="http://schemas.microsoft.com/office/drawing/2014/main" id="{E899425C-0349-9B45-B176-C78AC5179FF8}"/>
              </a:ext>
            </a:extLst>
          </p:cNvPr>
          <p:cNvSpPr>
            <a:spLocks noGrp="1"/>
          </p:cNvSpPr>
          <p:nvPr>
            <p:ph idx="1"/>
          </p:nvPr>
        </p:nvSpPr>
        <p:spPr>
          <a:xfrm>
            <a:off x="717842" y="1524000"/>
            <a:ext cx="11245264" cy="4106412"/>
          </a:xfrm>
        </p:spPr>
        <p:txBody>
          <a:bodyPr>
            <a:normAutofit lnSpcReduction="10000"/>
          </a:bodyPr>
          <a:lstStyle/>
          <a:p>
            <a:pPr marL="0" indent="0">
              <a:buNone/>
            </a:pPr>
            <a:r>
              <a:rPr lang="en-US" sz="2400" b="1">
                <a:solidFill>
                  <a:srgbClr val="005288"/>
                </a:solidFill>
              </a:rPr>
              <a:t>Preparedness Resources</a:t>
            </a:r>
          </a:p>
          <a:p>
            <a:pPr marL="0" indent="0">
              <a:buNone/>
            </a:pPr>
            <a:r>
              <a:rPr lang="en-US">
                <a:solidFill>
                  <a:srgbClr val="005288"/>
                </a:solidFill>
              </a:rPr>
              <a:t>- </a:t>
            </a:r>
            <a:r>
              <a:rPr lang="en-US">
                <a:hlinkClick r:id="rId2"/>
              </a:rPr>
              <a:t>Ready Campus | Ready.gov</a:t>
            </a:r>
            <a:endParaRPr lang="en-US"/>
          </a:p>
          <a:p>
            <a:pPr marL="0" indent="0">
              <a:buNone/>
            </a:pPr>
            <a:r>
              <a:rPr lang="en-US">
                <a:solidFill>
                  <a:srgbClr val="005288"/>
                </a:solidFill>
              </a:rPr>
              <a:t>- </a:t>
            </a:r>
            <a:r>
              <a:rPr lang="en-US">
                <a:hlinkClick r:id="rId3"/>
              </a:rPr>
              <a:t>Protective Actions Research Home Page (fema.gov)</a:t>
            </a:r>
            <a:endParaRPr lang="en-US"/>
          </a:p>
          <a:p>
            <a:pPr marL="0" indent="0">
              <a:buNone/>
            </a:pPr>
            <a:r>
              <a:rPr lang="en-US">
                <a:solidFill>
                  <a:srgbClr val="005288"/>
                </a:solidFill>
              </a:rPr>
              <a:t>- </a:t>
            </a:r>
            <a:r>
              <a:rPr lang="en-US">
                <a:hlinkClick r:id="rId4"/>
              </a:rPr>
              <a:t>Readiness and Emergency Management for Schools Technical Assistance Center (ed.gov)</a:t>
            </a:r>
            <a:endParaRPr lang="en-US">
              <a:solidFill>
                <a:srgbClr val="005288"/>
              </a:solidFill>
            </a:endParaRPr>
          </a:p>
          <a:p>
            <a:pPr marL="0" indent="0">
              <a:buNone/>
            </a:pPr>
            <a:endParaRPr lang="en-US">
              <a:solidFill>
                <a:srgbClr val="005288"/>
              </a:solidFill>
            </a:endParaRPr>
          </a:p>
          <a:p>
            <a:pPr marL="0" indent="0">
              <a:buNone/>
            </a:pPr>
            <a:r>
              <a:rPr lang="en-US" sz="2400" b="1">
                <a:solidFill>
                  <a:srgbClr val="005288"/>
                </a:solidFill>
              </a:rPr>
              <a:t>Post Disaster</a:t>
            </a:r>
          </a:p>
          <a:p>
            <a:pPr marL="0" indent="0">
              <a:buNone/>
            </a:pPr>
            <a:r>
              <a:rPr lang="en-US">
                <a:solidFill>
                  <a:srgbClr val="005288"/>
                </a:solidFill>
              </a:rPr>
              <a:t>- </a:t>
            </a:r>
            <a:r>
              <a:rPr lang="en-US">
                <a:hlinkClick r:id="rId5"/>
              </a:rPr>
              <a:t>Assistance for Governments and Private Non-Profits After Disaster</a:t>
            </a:r>
            <a:endParaRPr lang="en-US">
              <a:solidFill>
                <a:srgbClr val="005288"/>
              </a:solidFill>
            </a:endParaRPr>
          </a:p>
          <a:p>
            <a:pPr marL="0" indent="0">
              <a:buNone/>
            </a:pPr>
            <a:r>
              <a:rPr lang="en-US" sz="2000">
                <a:solidFill>
                  <a:srgbClr val="005288"/>
                </a:solidFill>
              </a:rPr>
              <a:t>	</a:t>
            </a:r>
            <a:endParaRPr lang="en-US" sz="2000"/>
          </a:p>
          <a:p>
            <a:endParaRPr lang="en-US"/>
          </a:p>
        </p:txBody>
      </p:sp>
      <p:sp>
        <p:nvSpPr>
          <p:cNvPr id="3" name="Footer Placeholder 2">
            <a:extLst>
              <a:ext uri="{FF2B5EF4-FFF2-40B4-BE49-F238E27FC236}">
                <a16:creationId xmlns:a16="http://schemas.microsoft.com/office/drawing/2014/main" id="{C28FC5C9-11A8-2041-B529-148AB1AA750E}"/>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E1AC6602-DCF5-A742-9E52-7F2002C9E0BA}"/>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20</a:t>
            </a:fld>
            <a:endParaRPr lang="en-US"/>
          </a:p>
        </p:txBody>
      </p:sp>
    </p:spTree>
    <p:extLst>
      <p:ext uri="{BB962C8B-B14F-4D97-AF65-F5344CB8AC3E}">
        <p14:creationId xmlns:p14="http://schemas.microsoft.com/office/powerpoint/2010/main" val="2510909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CAAB0E-BB9D-3842-99EE-8B989FE89F93}"/>
              </a:ext>
            </a:extLst>
          </p:cNvPr>
          <p:cNvSpPr>
            <a:spLocks noGrp="1"/>
          </p:cNvSpPr>
          <p:nvPr>
            <p:ph type="title"/>
          </p:nvPr>
        </p:nvSpPr>
        <p:spPr/>
        <p:txBody>
          <a:bodyPr/>
          <a:lstStyle/>
          <a:p>
            <a:r>
              <a:rPr lang="en-US"/>
              <a:t>Additional Resources</a:t>
            </a:r>
          </a:p>
        </p:txBody>
      </p:sp>
      <p:sp>
        <p:nvSpPr>
          <p:cNvPr id="2" name="Content Placeholder 1">
            <a:extLst>
              <a:ext uri="{FF2B5EF4-FFF2-40B4-BE49-F238E27FC236}">
                <a16:creationId xmlns:a16="http://schemas.microsoft.com/office/drawing/2014/main" id="{E899425C-0349-9B45-B176-C78AC5179FF8}"/>
              </a:ext>
            </a:extLst>
          </p:cNvPr>
          <p:cNvSpPr>
            <a:spLocks noGrp="1"/>
          </p:cNvSpPr>
          <p:nvPr>
            <p:ph idx="1"/>
          </p:nvPr>
        </p:nvSpPr>
        <p:spPr>
          <a:xfrm>
            <a:off x="545677" y="1524000"/>
            <a:ext cx="11136979" cy="5014916"/>
          </a:xfrm>
        </p:spPr>
        <p:txBody>
          <a:bodyPr>
            <a:normAutofit fontScale="92500" lnSpcReduction="10000"/>
          </a:bodyPr>
          <a:lstStyle/>
          <a:p>
            <a:pPr marL="0" indent="0">
              <a:buNone/>
            </a:pPr>
            <a:r>
              <a:rPr lang="en-US" sz="2400" b="1">
                <a:solidFill>
                  <a:srgbClr val="005288"/>
                </a:solidFill>
              </a:rPr>
              <a:t>Training</a:t>
            </a:r>
          </a:p>
          <a:p>
            <a:pPr marL="0" indent="0">
              <a:buNone/>
            </a:pPr>
            <a:r>
              <a:rPr lang="en-US">
                <a:solidFill>
                  <a:srgbClr val="005288"/>
                </a:solidFill>
              </a:rPr>
              <a:t>	- </a:t>
            </a:r>
            <a:r>
              <a:rPr lang="en-US"/>
              <a:t>FEMA Emergency Management Institute </a:t>
            </a:r>
          </a:p>
          <a:p>
            <a:pPr marL="0" indent="0">
              <a:buNone/>
            </a:pPr>
            <a:r>
              <a:rPr lang="en-US"/>
              <a:t>		</a:t>
            </a:r>
            <a:r>
              <a:rPr lang="en-US">
                <a:hlinkClick r:id="rId2"/>
              </a:rPr>
              <a:t>FEMA Higher Education Program | Campus Emergency Management Resources</a:t>
            </a:r>
            <a:r>
              <a:rPr lang="en-US"/>
              <a:t> </a:t>
            </a:r>
          </a:p>
          <a:p>
            <a:pPr marL="0" indent="0">
              <a:buNone/>
            </a:pPr>
            <a:r>
              <a:rPr lang="en-US">
                <a:solidFill>
                  <a:srgbClr val="005288"/>
                </a:solidFill>
              </a:rPr>
              <a:t>	- </a:t>
            </a:r>
            <a:r>
              <a:rPr lang="en-US"/>
              <a:t>FEMA Organizations Preparing for Emergency Needs (OPEN) Program</a:t>
            </a:r>
          </a:p>
          <a:p>
            <a:pPr marL="0" indent="0">
              <a:buNone/>
            </a:pPr>
            <a:r>
              <a:rPr lang="en-US">
                <a:solidFill>
                  <a:srgbClr val="005288"/>
                </a:solidFill>
              </a:rPr>
              <a:t>		</a:t>
            </a:r>
            <a:r>
              <a:rPr lang="en-US">
                <a:hlinkClick r:id="rId3"/>
              </a:rPr>
              <a:t>(OPEN) Training | Disaster Preparedness Training &amp; Resources (fema.gov)</a:t>
            </a:r>
            <a:endParaRPr lang="en-US"/>
          </a:p>
          <a:p>
            <a:pPr marL="0" indent="0">
              <a:buNone/>
            </a:pPr>
            <a:r>
              <a:rPr lang="en-US">
                <a:solidFill>
                  <a:srgbClr val="005288"/>
                </a:solidFill>
              </a:rPr>
              <a:t>	- </a:t>
            </a:r>
            <a:r>
              <a:rPr lang="en-US"/>
              <a:t>FEMA Community Emergency Response Team (CERT)</a:t>
            </a:r>
          </a:p>
          <a:p>
            <a:pPr marL="0" indent="0">
              <a:buNone/>
            </a:pPr>
            <a:r>
              <a:rPr lang="en-US">
                <a:solidFill>
                  <a:srgbClr val="005288"/>
                </a:solidFill>
              </a:rPr>
              <a:t>		</a:t>
            </a:r>
            <a:r>
              <a:rPr lang="en-US">
                <a:hlinkClick r:id="rId4"/>
              </a:rPr>
              <a:t>CERT Basic Training | Disaster Skills &amp; Community Preparedness (fema.gov)</a:t>
            </a:r>
            <a:endParaRPr lang="en-US">
              <a:solidFill>
                <a:srgbClr val="005288"/>
              </a:solidFill>
            </a:endParaRPr>
          </a:p>
          <a:p>
            <a:pPr marL="0" indent="0">
              <a:buNone/>
            </a:pPr>
            <a:endParaRPr lang="en-US">
              <a:solidFill>
                <a:srgbClr val="005288"/>
              </a:solidFill>
            </a:endParaRPr>
          </a:p>
          <a:p>
            <a:pPr marL="0" indent="0">
              <a:buNone/>
            </a:pPr>
            <a:r>
              <a:rPr lang="en-US" sz="2000">
                <a:solidFill>
                  <a:srgbClr val="005288"/>
                </a:solidFill>
              </a:rPr>
              <a:t>	</a:t>
            </a:r>
            <a:endParaRPr lang="en-US" sz="2000"/>
          </a:p>
          <a:p>
            <a:endParaRPr lang="en-US"/>
          </a:p>
        </p:txBody>
      </p:sp>
      <p:sp>
        <p:nvSpPr>
          <p:cNvPr id="3" name="Footer Placeholder 2">
            <a:extLst>
              <a:ext uri="{FF2B5EF4-FFF2-40B4-BE49-F238E27FC236}">
                <a16:creationId xmlns:a16="http://schemas.microsoft.com/office/drawing/2014/main" id="{C28FC5C9-11A8-2041-B529-148AB1AA750E}"/>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E1AC6602-DCF5-A742-9E52-7F2002C9E0BA}"/>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21</a:t>
            </a:fld>
            <a:endParaRPr lang="en-US"/>
          </a:p>
        </p:txBody>
      </p:sp>
    </p:spTree>
    <p:extLst>
      <p:ext uri="{BB962C8B-B14F-4D97-AF65-F5344CB8AC3E}">
        <p14:creationId xmlns:p14="http://schemas.microsoft.com/office/powerpoint/2010/main" val="3221615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CAAB0E-BB9D-3842-99EE-8B989FE89F93}"/>
              </a:ext>
            </a:extLst>
          </p:cNvPr>
          <p:cNvSpPr>
            <a:spLocks noGrp="1"/>
          </p:cNvSpPr>
          <p:nvPr>
            <p:ph type="title"/>
          </p:nvPr>
        </p:nvSpPr>
        <p:spPr/>
        <p:txBody>
          <a:bodyPr/>
          <a:lstStyle/>
          <a:p>
            <a:r>
              <a:rPr lang="en-US"/>
              <a:t>Helpful resources</a:t>
            </a:r>
          </a:p>
        </p:txBody>
      </p:sp>
      <p:sp>
        <p:nvSpPr>
          <p:cNvPr id="2" name="Content Placeholder 1">
            <a:extLst>
              <a:ext uri="{FF2B5EF4-FFF2-40B4-BE49-F238E27FC236}">
                <a16:creationId xmlns:a16="http://schemas.microsoft.com/office/drawing/2014/main" id="{E899425C-0349-9B45-B176-C78AC5179FF8}"/>
              </a:ext>
            </a:extLst>
          </p:cNvPr>
          <p:cNvSpPr>
            <a:spLocks noGrp="1"/>
          </p:cNvSpPr>
          <p:nvPr>
            <p:ph idx="1"/>
          </p:nvPr>
        </p:nvSpPr>
        <p:spPr/>
        <p:txBody>
          <a:bodyPr>
            <a:normAutofit/>
          </a:bodyPr>
          <a:lstStyle/>
          <a:p>
            <a:pPr marL="0" indent="0">
              <a:buNone/>
            </a:pPr>
            <a:r>
              <a:rPr lang="en-US" sz="3200" b="1">
                <a:solidFill>
                  <a:srgbClr val="005288"/>
                </a:solidFill>
              </a:rPr>
              <a:t>Cyber Security</a:t>
            </a:r>
          </a:p>
          <a:p>
            <a:pPr marL="0" indent="0">
              <a:buNone/>
            </a:pPr>
            <a:r>
              <a:rPr lang="en-US" sz="3200" b="1">
                <a:solidFill>
                  <a:srgbClr val="005288"/>
                </a:solidFill>
              </a:rPr>
              <a:t>	</a:t>
            </a:r>
            <a:r>
              <a:rPr lang="en-US" b="1">
                <a:solidFill>
                  <a:srgbClr val="005288"/>
                </a:solidFill>
              </a:rPr>
              <a:t>- </a:t>
            </a:r>
            <a:r>
              <a:rPr lang="en-US"/>
              <a:t>CISA Resources: </a:t>
            </a:r>
            <a:r>
              <a:rPr lang="en-US">
                <a:hlinkClick r:id="rId2"/>
              </a:rPr>
              <a:t>Recourses for Cybersecurity Clinics (cisa.gov)</a:t>
            </a:r>
            <a:endParaRPr lang="en-US"/>
          </a:p>
          <a:p>
            <a:pPr marL="0" indent="0">
              <a:buNone/>
            </a:pPr>
            <a:r>
              <a:rPr lang="en-US"/>
              <a:t>	- </a:t>
            </a:r>
            <a:r>
              <a:rPr lang="en-US">
                <a:hlinkClick r:id="rId3"/>
              </a:rPr>
              <a:t>Educational Institutions | Cybersecurity and Infrastructure Security Agency CISA</a:t>
            </a:r>
            <a:r>
              <a:rPr lang="en-US"/>
              <a:t> </a:t>
            </a:r>
          </a:p>
          <a:p>
            <a:pPr marL="0" indent="0">
              <a:buNone/>
            </a:pPr>
            <a:r>
              <a:rPr lang="en-US"/>
              <a:t>	- </a:t>
            </a:r>
            <a:r>
              <a:rPr lang="en-US">
                <a:hlinkClick r:id="rId4"/>
              </a:rPr>
              <a:t>Shields Up: Guidance for Organizations | CISA</a:t>
            </a:r>
            <a:endParaRPr lang="en-US"/>
          </a:p>
          <a:p>
            <a:pPr marL="0" indent="0">
              <a:buNone/>
            </a:pPr>
            <a:endParaRPr lang="en-US">
              <a:solidFill>
                <a:srgbClr val="005288"/>
              </a:solidFill>
            </a:endParaRPr>
          </a:p>
          <a:p>
            <a:pPr marL="0" indent="0">
              <a:buNone/>
            </a:pPr>
            <a:r>
              <a:rPr lang="en-US" sz="2000">
                <a:solidFill>
                  <a:srgbClr val="005288"/>
                </a:solidFill>
              </a:rPr>
              <a:t>	</a:t>
            </a:r>
            <a:endParaRPr lang="en-US" sz="2000"/>
          </a:p>
          <a:p>
            <a:endParaRPr lang="en-US"/>
          </a:p>
        </p:txBody>
      </p:sp>
      <p:sp>
        <p:nvSpPr>
          <p:cNvPr id="3" name="Footer Placeholder 2">
            <a:extLst>
              <a:ext uri="{FF2B5EF4-FFF2-40B4-BE49-F238E27FC236}">
                <a16:creationId xmlns:a16="http://schemas.microsoft.com/office/drawing/2014/main" id="{C28FC5C9-11A8-2041-B529-148AB1AA750E}"/>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E1AC6602-DCF5-A742-9E52-7F2002C9E0BA}"/>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22</a:t>
            </a:fld>
            <a:endParaRPr lang="en-US"/>
          </a:p>
        </p:txBody>
      </p:sp>
    </p:spTree>
    <p:extLst>
      <p:ext uri="{BB962C8B-B14F-4D97-AF65-F5344CB8AC3E}">
        <p14:creationId xmlns:p14="http://schemas.microsoft.com/office/powerpoint/2010/main" val="4254573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Contact Slide Option 2 group">
            <a:extLst>
              <a:ext uri="{FF2B5EF4-FFF2-40B4-BE49-F238E27FC236}">
                <a16:creationId xmlns:a16="http://schemas.microsoft.com/office/drawing/2014/main" id="{F8B47473-8649-494B-A0EB-B58523C16865}"/>
              </a:ext>
            </a:extLst>
          </p:cNvPr>
          <p:cNvGrpSpPr/>
          <p:nvPr/>
        </p:nvGrpSpPr>
        <p:grpSpPr>
          <a:xfrm>
            <a:off x="839243" y="1080698"/>
            <a:ext cx="10459233" cy="4866530"/>
            <a:chOff x="839243" y="1080698"/>
            <a:chExt cx="10459233" cy="4866530"/>
          </a:xfrm>
        </p:grpSpPr>
        <p:sp>
          <p:nvSpPr>
            <p:cNvPr id="7" name="Rectangle 6">
              <a:extLst>
                <a:ext uri="{FF2B5EF4-FFF2-40B4-BE49-F238E27FC236}">
                  <a16:creationId xmlns:a16="http://schemas.microsoft.com/office/drawing/2014/main" id="{6B3A4F8C-6AFA-284B-A1EA-25438F33FABB}"/>
                </a:ext>
              </a:extLst>
            </p:cNvPr>
            <p:cNvSpPr/>
            <p:nvPr/>
          </p:nvSpPr>
          <p:spPr>
            <a:xfrm>
              <a:off x="4622542" y="1080698"/>
              <a:ext cx="184731" cy="461665"/>
            </a:xfrm>
            <a:prstGeom prst="rect">
              <a:avLst/>
            </a:prstGeom>
          </p:spPr>
          <p:txBody>
            <a:bodyPr wrap="none">
              <a:spAutoFit/>
            </a:bodyPr>
            <a:lstStyle/>
            <a:p>
              <a:endParaRPr lang="en-US" sz="2400">
                <a:solidFill>
                  <a:schemeClr val="bg1"/>
                </a:solidFill>
              </a:endParaRPr>
            </a:p>
          </p:txBody>
        </p:sp>
        <p:sp>
          <p:nvSpPr>
            <p:cNvPr id="6" name="Rectangle 5">
              <a:extLst>
                <a:ext uri="{FF2B5EF4-FFF2-40B4-BE49-F238E27FC236}">
                  <a16:creationId xmlns:a16="http://schemas.microsoft.com/office/drawing/2014/main" id="{AFE754E2-F4FB-8E4E-98EB-82D6BA5E5617}"/>
                </a:ext>
              </a:extLst>
            </p:cNvPr>
            <p:cNvSpPr/>
            <p:nvPr/>
          </p:nvSpPr>
          <p:spPr>
            <a:xfrm>
              <a:off x="839243" y="2032728"/>
              <a:ext cx="10459233" cy="2277547"/>
            </a:xfrm>
            <a:prstGeom prst="rect">
              <a:avLst/>
            </a:prstGeom>
          </p:spPr>
          <p:txBody>
            <a:bodyPr wrap="square">
              <a:spAutoFit/>
            </a:bodyPr>
            <a:lstStyle/>
            <a:p>
              <a:pPr algn="ctr">
                <a:lnSpc>
                  <a:spcPct val="100000"/>
                </a:lnSpc>
                <a:spcBef>
                  <a:spcPct val="0"/>
                </a:spcBef>
                <a:buNone/>
              </a:pPr>
              <a:r>
                <a:rPr lang="en-US" altLang="en-US" sz="4000" b="1">
                  <a:solidFill>
                    <a:schemeClr val="bg1"/>
                  </a:solidFill>
                </a:rPr>
                <a:t>Denver Applehans</a:t>
              </a:r>
            </a:p>
            <a:p>
              <a:pPr algn="ctr">
                <a:lnSpc>
                  <a:spcPct val="100000"/>
                </a:lnSpc>
                <a:spcBef>
                  <a:spcPct val="0"/>
                </a:spcBef>
                <a:buNone/>
              </a:pPr>
              <a:r>
                <a:rPr lang="en-US" altLang="en-US" sz="2800">
                  <a:solidFill>
                    <a:schemeClr val="bg1"/>
                  </a:solidFill>
                </a:rPr>
                <a:t>External Engagement Lead, FEMA Office of External Affairs</a:t>
              </a:r>
            </a:p>
            <a:p>
              <a:pPr algn="ctr">
                <a:lnSpc>
                  <a:spcPct val="100000"/>
                </a:lnSpc>
                <a:spcBef>
                  <a:spcPct val="0"/>
                </a:spcBef>
                <a:buNone/>
              </a:pPr>
              <a:r>
                <a:rPr lang="en-US" altLang="en-US" sz="2800" u="sng">
                  <a:solidFill>
                    <a:schemeClr val="bg1"/>
                  </a:solidFill>
                </a:rPr>
                <a:t>Denver.Applehans@fema.dhs.gov</a:t>
              </a:r>
            </a:p>
            <a:p>
              <a:pPr algn="ctr">
                <a:lnSpc>
                  <a:spcPct val="100000"/>
                </a:lnSpc>
                <a:spcBef>
                  <a:spcPct val="0"/>
                </a:spcBef>
                <a:buNone/>
              </a:pPr>
              <a:r>
                <a:rPr lang="en-US" altLang="en-US" sz="2800" u="sng">
                  <a:solidFill>
                    <a:schemeClr val="bg1"/>
                  </a:solidFill>
                </a:rPr>
                <a:t>FEMA-Private-Sector@fema.dhs.gov</a:t>
              </a:r>
            </a:p>
            <a:p>
              <a:pPr algn="ctr">
                <a:lnSpc>
                  <a:spcPct val="100000"/>
                </a:lnSpc>
                <a:spcBef>
                  <a:spcPct val="0"/>
                </a:spcBef>
                <a:buNone/>
              </a:pPr>
              <a:endParaRPr lang="en-US" altLang="en-US" u="sng">
                <a:solidFill>
                  <a:schemeClr val="bg1"/>
                </a:solidFill>
              </a:endParaRPr>
            </a:p>
          </p:txBody>
        </p:sp>
        <p:pic>
          <p:nvPicPr>
            <p:cNvPr id="5" name="Picture 4" descr="Federal Emergency Management Agency (FEMA) Seal">
              <a:extLst>
                <a:ext uri="{FF2B5EF4-FFF2-40B4-BE49-F238E27FC236}">
                  <a16:creationId xmlns:a16="http://schemas.microsoft.com/office/drawing/2014/main" id="{6BB693A3-D63F-4E42-A384-55677088ABDA}"/>
                </a:ext>
              </a:extLst>
            </p:cNvPr>
            <p:cNvPicPr>
              <a:picLocks noChangeAspect="1"/>
            </p:cNvPicPr>
            <p:nvPr/>
          </p:nvPicPr>
          <p:blipFill>
            <a:blip r:embed="rId3"/>
            <a:stretch>
              <a:fillRect/>
            </a:stretch>
          </p:blipFill>
          <p:spPr>
            <a:xfrm>
              <a:off x="3813628" y="4517135"/>
              <a:ext cx="4013200" cy="1430093"/>
            </a:xfrm>
            <a:prstGeom prst="rect">
              <a:avLst/>
            </a:prstGeom>
          </p:spPr>
        </p:pic>
      </p:grpSp>
      <p:sp>
        <p:nvSpPr>
          <p:cNvPr id="2" name="Title 1" hidden="1">
            <a:extLst>
              <a:ext uri="{FF2B5EF4-FFF2-40B4-BE49-F238E27FC236}">
                <a16:creationId xmlns:a16="http://schemas.microsoft.com/office/drawing/2014/main" id="{09CDB8F0-17F5-734B-952C-0DEA2ADE6CA0}"/>
              </a:ext>
            </a:extLst>
          </p:cNvPr>
          <p:cNvSpPr>
            <a:spLocks noGrp="1"/>
          </p:cNvSpPr>
          <p:nvPr>
            <p:ph type="title"/>
          </p:nvPr>
        </p:nvSpPr>
        <p:spPr/>
        <p:txBody>
          <a:bodyPr/>
          <a:lstStyle/>
          <a:p>
            <a:r>
              <a:rPr lang="en-US"/>
              <a:t>Contact Slide Option 2</a:t>
            </a:r>
          </a:p>
        </p:txBody>
      </p:sp>
    </p:spTree>
    <p:extLst>
      <p:ext uri="{BB962C8B-B14F-4D97-AF65-F5344CB8AC3E}">
        <p14:creationId xmlns:p14="http://schemas.microsoft.com/office/powerpoint/2010/main" val="3586083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A32E6D-51DF-3BB4-788F-A4CA9BDE26CA}"/>
              </a:ext>
            </a:extLst>
          </p:cNvPr>
          <p:cNvSpPr>
            <a:spLocks noGrp="1"/>
          </p:cNvSpPr>
          <p:nvPr>
            <p:ph type="body" sz="quarter" idx="14"/>
          </p:nvPr>
        </p:nvSpPr>
        <p:spPr>
          <a:xfrm>
            <a:off x="4847573" y="4848080"/>
            <a:ext cx="7284015" cy="793348"/>
          </a:xfrm>
        </p:spPr>
        <p:txBody>
          <a:bodyPr>
            <a:normAutofit/>
          </a:bodyPr>
          <a:lstStyle/>
          <a:p>
            <a:pPr eaLnBrk="1" hangingPunct="1"/>
            <a:r>
              <a:rPr lang="en-US" altLang="en-US" sz="1800">
                <a:solidFill>
                  <a:srgbClr val="FFFFFF"/>
                </a:solidFill>
                <a:latin typeface="Aptos" panose="020B0004020202020204" pitchFamily="34" charset="0"/>
                <a:ea typeface="MS PGothic" pitchFamily="34" charset="-128"/>
                <a:sym typeface="Century Gothic" pitchFamily="34" charset="0"/>
              </a:rPr>
              <a:t>PREPARING FOR THE UNEXPECTED: NATURAL DISASTERS AND FEMA</a:t>
            </a:r>
          </a:p>
          <a:p>
            <a:pPr eaLnBrk="1" hangingPunct="1"/>
            <a:r>
              <a:rPr lang="en-US" altLang="en-US" sz="1800">
                <a:solidFill>
                  <a:srgbClr val="FFFFFF"/>
                </a:solidFill>
                <a:latin typeface="Aptos" panose="020B0004020202020204" pitchFamily="34" charset="0"/>
                <a:ea typeface="MS PGothic" pitchFamily="34" charset="-128"/>
                <a:sym typeface="Century Gothic" pitchFamily="34" charset="0"/>
              </a:rPr>
              <a:t>Natural Hazards Planning at the University of Miami</a:t>
            </a:r>
            <a:endParaRPr lang="en-US" altLang="en-US" sz="2400" b="1">
              <a:solidFill>
                <a:srgbClr val="FFFFFF"/>
              </a:solidFill>
              <a:ea typeface="MS PGothic" pitchFamily="34" charset="-128"/>
              <a:sym typeface="Century Gothic" pitchFamily="34" charset="0"/>
            </a:endParaRPr>
          </a:p>
        </p:txBody>
      </p:sp>
      <p:sp>
        <p:nvSpPr>
          <p:cNvPr id="4" name="Text Placeholder 3">
            <a:extLst>
              <a:ext uri="{FF2B5EF4-FFF2-40B4-BE49-F238E27FC236}">
                <a16:creationId xmlns:a16="http://schemas.microsoft.com/office/drawing/2014/main" id="{8EA81F11-06BE-8FC2-9F4B-0A29F9AC2813}"/>
              </a:ext>
            </a:extLst>
          </p:cNvPr>
          <p:cNvSpPr>
            <a:spLocks noGrp="1"/>
          </p:cNvSpPr>
          <p:nvPr>
            <p:ph type="body" sz="quarter" idx="17"/>
          </p:nvPr>
        </p:nvSpPr>
        <p:spPr>
          <a:xfrm>
            <a:off x="9398621" y="6053726"/>
            <a:ext cx="2617107" cy="365125"/>
          </a:xfrm>
        </p:spPr>
        <p:txBody>
          <a:bodyPr>
            <a:normAutofit/>
          </a:bodyPr>
          <a:lstStyle/>
          <a:p>
            <a:r>
              <a:rPr lang="en-US" sz="1400"/>
              <a:t>August 8, 2024</a:t>
            </a:r>
          </a:p>
        </p:txBody>
      </p:sp>
      <p:pic>
        <p:nvPicPr>
          <p:cNvPr id="2" name="Picture 1" descr="A picture containing map, earth&#10;&#10;Description automatically generated">
            <a:extLst>
              <a:ext uri="{FF2B5EF4-FFF2-40B4-BE49-F238E27FC236}">
                <a16:creationId xmlns:a16="http://schemas.microsoft.com/office/drawing/2014/main" id="{76235A32-0422-41CC-5CFA-C7037C6A4303}"/>
              </a:ext>
            </a:extLst>
          </p:cNvPr>
          <p:cNvPicPr>
            <a:picLocks noChangeAspect="1"/>
          </p:cNvPicPr>
          <p:nvPr/>
        </p:nvPicPr>
        <p:blipFill rotWithShape="1">
          <a:blip r:embed="rId3"/>
          <a:srcRect t="6458" b="6362"/>
          <a:stretch/>
        </p:blipFill>
        <p:spPr>
          <a:xfrm>
            <a:off x="4600575" y="0"/>
            <a:ext cx="7591425" cy="4435782"/>
          </a:xfrm>
          <a:prstGeom prst="rect">
            <a:avLst/>
          </a:prstGeom>
        </p:spPr>
      </p:pic>
      <p:sp>
        <p:nvSpPr>
          <p:cNvPr id="5" name="TextBox 4">
            <a:extLst>
              <a:ext uri="{FF2B5EF4-FFF2-40B4-BE49-F238E27FC236}">
                <a16:creationId xmlns:a16="http://schemas.microsoft.com/office/drawing/2014/main" id="{C2B8607B-A69E-FB38-BA03-DAA832DFB741}"/>
              </a:ext>
            </a:extLst>
          </p:cNvPr>
          <p:cNvSpPr txBox="1"/>
          <p:nvPr/>
        </p:nvSpPr>
        <p:spPr>
          <a:xfrm>
            <a:off x="4542519" y="4204221"/>
            <a:ext cx="1857828" cy="276999"/>
          </a:xfrm>
          <a:prstGeom prst="rect">
            <a:avLst/>
          </a:prstGeom>
          <a:noFill/>
        </p:spPr>
        <p:txBody>
          <a:bodyPr wrap="square" rtlCol="0">
            <a:spAutoFit/>
          </a:bodyPr>
          <a:lstStyle/>
          <a:p>
            <a:r>
              <a:rPr lang="en-US" sz="1200">
                <a:solidFill>
                  <a:schemeClr val="bg1"/>
                </a:solidFill>
              </a:rPr>
              <a:t>@BMcNoldy</a:t>
            </a:r>
          </a:p>
        </p:txBody>
      </p:sp>
    </p:spTree>
    <p:extLst>
      <p:ext uri="{BB962C8B-B14F-4D97-AF65-F5344CB8AC3E}">
        <p14:creationId xmlns:p14="http://schemas.microsoft.com/office/powerpoint/2010/main" val="2065547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12"/>
          <p:cNvSpPr>
            <a:spLocks/>
          </p:cNvSpPr>
          <p:nvPr/>
        </p:nvSpPr>
        <p:spPr bwMode="auto">
          <a:xfrm>
            <a:off x="549468" y="872133"/>
            <a:ext cx="11286932"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8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8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8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800">
                <a:solidFill>
                  <a:srgbClr val="000000"/>
                </a:solidFill>
                <a:latin typeface="Gill Sans" pitchFamily="2" charset="0"/>
                <a:ea typeface="ヒラギノ角ゴ ProN W3" pitchFamily="2" charset="-128"/>
                <a:sym typeface="Gill Sans" pitchFamily="2" charset="0"/>
              </a:defRPr>
            </a:lvl5pPr>
            <a:lvl6pPr marL="2514600" indent="-228600"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1800" indent="-228600"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29000" indent="-228600"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86200" indent="-228600"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marL="457200" indent="-457200" eaLnBrk="1" hangingPunct="1">
              <a:lnSpc>
                <a:spcPct val="120000"/>
              </a:lnSpc>
              <a:spcBef>
                <a:spcPts val="844"/>
              </a:spcBef>
              <a:buFont typeface="+mj-lt"/>
              <a:buAutoNum type="arabicPeriod"/>
              <a:defRPr/>
            </a:pPr>
            <a:r>
              <a:rPr lang="en-US" altLang="en-US" sz="2800">
                <a:solidFill>
                  <a:schemeClr val="tx1"/>
                </a:solidFill>
                <a:latin typeface="Avenir"/>
                <a:ea typeface="MS PGothic" pitchFamily="34" charset="-128"/>
                <a:sym typeface="Century Gothic" pitchFamily="34" charset="0"/>
              </a:rPr>
              <a:t>Risk Tolerance in an Evolving and Dynamic Threat Environment</a:t>
            </a:r>
          </a:p>
          <a:p>
            <a:pPr marL="457200" indent="-457200" eaLnBrk="1" hangingPunct="1">
              <a:lnSpc>
                <a:spcPct val="120000"/>
              </a:lnSpc>
              <a:spcBef>
                <a:spcPts val="844"/>
              </a:spcBef>
              <a:buFont typeface="+mj-lt"/>
              <a:buAutoNum type="arabicPeriod"/>
              <a:defRPr/>
            </a:pPr>
            <a:r>
              <a:rPr lang="en-US" altLang="en-US" sz="2800">
                <a:solidFill>
                  <a:schemeClr val="tx1"/>
                </a:solidFill>
                <a:latin typeface="Avenir"/>
                <a:ea typeface="MS PGothic" pitchFamily="34" charset="-128"/>
                <a:sym typeface="Century Gothic" pitchFamily="34" charset="0"/>
              </a:rPr>
              <a:t>Lessons Learned and Plan Enhancements </a:t>
            </a:r>
          </a:p>
          <a:p>
            <a:pPr marL="457200" indent="-457200" eaLnBrk="1" hangingPunct="1">
              <a:lnSpc>
                <a:spcPct val="120000"/>
              </a:lnSpc>
              <a:spcBef>
                <a:spcPts val="844"/>
              </a:spcBef>
              <a:buFont typeface="+mj-lt"/>
              <a:buAutoNum type="arabicPeriod"/>
              <a:defRPr/>
            </a:pPr>
            <a:r>
              <a:rPr lang="en-US" altLang="en-US" sz="2800">
                <a:solidFill>
                  <a:schemeClr val="tx1"/>
                </a:solidFill>
                <a:latin typeface="Avenir"/>
                <a:ea typeface="MS PGothic" pitchFamily="34" charset="-128"/>
                <a:sym typeface="Century Gothic" pitchFamily="34" charset="0"/>
              </a:rPr>
              <a:t>Tools for the Toolbox</a:t>
            </a:r>
          </a:p>
          <a:p>
            <a:pPr eaLnBrk="1" hangingPunct="1">
              <a:lnSpc>
                <a:spcPct val="120000"/>
              </a:lnSpc>
              <a:spcBef>
                <a:spcPts val="844"/>
              </a:spcBef>
              <a:defRPr/>
            </a:pPr>
            <a:endParaRPr lang="en-US" altLang="en-US" sz="2200">
              <a:solidFill>
                <a:schemeClr val="tx1"/>
              </a:solidFill>
              <a:latin typeface="Avenir"/>
              <a:ea typeface="MS PGothic" pitchFamily="34" charset="-128"/>
              <a:sym typeface="Century Gothic" pitchFamily="34" charset="0"/>
            </a:endParaRPr>
          </a:p>
          <a:p>
            <a:pPr marL="347663" indent="-347663" eaLnBrk="1" hangingPunct="1">
              <a:lnSpc>
                <a:spcPct val="120000"/>
              </a:lnSpc>
              <a:spcBef>
                <a:spcPts val="844"/>
              </a:spcBef>
              <a:buFont typeface="Arial" panose="020B0604020202020204" pitchFamily="34" charset="0"/>
              <a:buChar char="•"/>
              <a:defRPr/>
            </a:pPr>
            <a:endParaRPr lang="en-US" altLang="en-US" sz="2200">
              <a:solidFill>
                <a:schemeClr val="tx1"/>
              </a:solidFill>
              <a:latin typeface="Avenir"/>
              <a:ea typeface="MS PGothic" pitchFamily="34" charset="-128"/>
              <a:sym typeface="Century Gothic" pitchFamily="34" charset="0"/>
            </a:endParaRPr>
          </a:p>
        </p:txBody>
      </p:sp>
      <p:sp>
        <p:nvSpPr>
          <p:cNvPr id="5133" name="Rectangle 13"/>
          <p:cNvSpPr>
            <a:spLocks noGrp="1" noChangeArrowheads="1"/>
          </p:cNvSpPr>
          <p:nvPr>
            <p:ph type="title"/>
          </p:nvPr>
        </p:nvSpPr>
        <p:spPr>
          <a:xfrm>
            <a:off x="447869" y="0"/>
            <a:ext cx="9330952" cy="1062633"/>
          </a:xfrm>
        </p:spPr>
        <p:txBody>
          <a:bodyPr>
            <a:normAutofit/>
          </a:bodyPr>
          <a:lstStyle/>
          <a:p>
            <a:pPr eaLnBrk="1" hangingPunct="1">
              <a:defRPr/>
            </a:pPr>
            <a:r>
              <a:rPr lang="en-US" sz="3600">
                <a:sym typeface="Century Gothic" charset="0"/>
              </a:rPr>
              <a:t>Topics</a:t>
            </a:r>
          </a:p>
        </p:txBody>
      </p:sp>
      <p:pic>
        <p:nvPicPr>
          <p:cNvPr id="6146" name="Picture 2" descr="Atlantic Hurricane Season Begins: How to Protect Your Rental Property">
            <a:extLst>
              <a:ext uri="{FF2B5EF4-FFF2-40B4-BE49-F238E27FC236}">
                <a16:creationId xmlns:a16="http://schemas.microsoft.com/office/drawing/2014/main" id="{C2367675-A92C-19C2-3500-03D9041CAB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39"/>
          <a:stretch/>
        </p:blipFill>
        <p:spPr bwMode="auto">
          <a:xfrm>
            <a:off x="4212794" y="2973187"/>
            <a:ext cx="3766412" cy="28865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BDCB78C-6766-9479-3DA5-E66165C356E6}"/>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p:cNvSpPr>
          <p:nvPr/>
        </p:nvSpPr>
        <p:spPr bwMode="auto">
          <a:xfrm>
            <a:off x="0" y="3074909"/>
            <a:ext cx="12192000" cy="708181"/>
          </a:xfrm>
          <a:prstGeom prst="rect">
            <a:avLst/>
          </a:prstGeom>
          <a:noFill/>
          <a:ln>
            <a:noFill/>
          </a:ln>
          <a:effectLst>
            <a:outerShdw blurRad="12700" dist="381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80000"/>
              </a:lnSpc>
              <a:defRPr/>
            </a:pPr>
            <a:r>
              <a:rPr lang="en-US" sz="5400" b="1">
                <a:latin typeface="Avenir"/>
                <a:ea typeface="ＭＳ Ｐゴシック" charset="0"/>
                <a:cs typeface="Century Gothic" charset="0"/>
                <a:sym typeface="Century Gothic" charset="0"/>
              </a:rPr>
              <a:t>What is our real risk tolerance?</a:t>
            </a:r>
          </a:p>
          <a:p>
            <a:pPr>
              <a:lnSpc>
                <a:spcPct val="80000"/>
              </a:lnSpc>
              <a:defRPr/>
            </a:pPr>
            <a:endParaRPr lang="en-US" sz="5400">
              <a:latin typeface="Avenir"/>
              <a:ea typeface="ＭＳ Ｐゴシック" charset="0"/>
              <a:cs typeface="Century Gothic" charset="0"/>
              <a:sym typeface="Century Gothic" charset="0"/>
            </a:endParaRPr>
          </a:p>
        </p:txBody>
      </p:sp>
      <p:sp>
        <p:nvSpPr>
          <p:cNvPr id="2" name="Rectangle 1">
            <a:extLst>
              <a:ext uri="{FF2B5EF4-FFF2-40B4-BE49-F238E27FC236}">
                <a16:creationId xmlns:a16="http://schemas.microsoft.com/office/drawing/2014/main" id="{84435C0A-3855-1C81-CEBA-B9855AADE06F}"/>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676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6" name="Rectangle 16"/>
          <p:cNvSpPr>
            <a:spLocks/>
          </p:cNvSpPr>
          <p:nvPr/>
        </p:nvSpPr>
        <p:spPr bwMode="auto">
          <a:xfrm>
            <a:off x="503275" y="20200"/>
            <a:ext cx="12047804" cy="964406"/>
          </a:xfrm>
          <a:prstGeom prst="rect">
            <a:avLst/>
          </a:prstGeom>
          <a:noFill/>
          <a:ln>
            <a:noFill/>
          </a:ln>
          <a:effectLst>
            <a:outerShdw blurRad="25400" dist="381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defRPr/>
            </a:pPr>
            <a:r>
              <a:rPr lang="en-US" sz="3600" b="1">
                <a:solidFill>
                  <a:schemeClr val="tx1">
                    <a:lumMod val="75000"/>
                    <a:lumOff val="25000"/>
                  </a:schemeClr>
                </a:solidFill>
                <a:latin typeface="Avenir Next" panose="020B0503020202020204"/>
                <a:ea typeface="ＭＳ Ｐゴシック" charset="0"/>
                <a:cs typeface="Century Gothic" charset="0"/>
                <a:sym typeface="Century Gothic" charset="0"/>
              </a:rPr>
              <a:t>Risk Tolerance in Relation to Evolving Threats</a:t>
            </a:r>
          </a:p>
        </p:txBody>
      </p:sp>
      <p:pic>
        <p:nvPicPr>
          <p:cNvPr id="2" name="Picture 1">
            <a:extLst>
              <a:ext uri="{FF2B5EF4-FFF2-40B4-BE49-F238E27FC236}">
                <a16:creationId xmlns:a16="http://schemas.microsoft.com/office/drawing/2014/main" id="{2A4E9244-0C45-16BB-55B2-60550D78E206}"/>
              </a:ext>
            </a:extLst>
          </p:cNvPr>
          <p:cNvPicPr>
            <a:picLocks noChangeAspect="1"/>
          </p:cNvPicPr>
          <p:nvPr/>
        </p:nvPicPr>
        <p:blipFill>
          <a:blip r:embed="rId3"/>
          <a:stretch>
            <a:fillRect/>
          </a:stretch>
        </p:blipFill>
        <p:spPr>
          <a:xfrm>
            <a:off x="1282972" y="1550791"/>
            <a:ext cx="4194412" cy="4212701"/>
          </a:xfrm>
          <a:prstGeom prst="rect">
            <a:avLst/>
          </a:prstGeom>
          <a:solidFill>
            <a:srgbClr val="B2D2E9"/>
          </a:solidFill>
          <a:ln>
            <a:noFill/>
          </a:ln>
          <a:effectLst>
            <a:outerShdw blurRad="107950" dist="12700" dir="5400000" algn="ctr">
              <a:srgbClr val="000000"/>
            </a:outerShdw>
          </a:effectLst>
        </p:spPr>
      </p:pic>
      <p:sp>
        <p:nvSpPr>
          <p:cNvPr id="3" name="Rectangle: Rounded Corners 2">
            <a:extLst>
              <a:ext uri="{FF2B5EF4-FFF2-40B4-BE49-F238E27FC236}">
                <a16:creationId xmlns:a16="http://schemas.microsoft.com/office/drawing/2014/main" id="{7348A1AA-3967-18F3-91B9-31C5F38ADEC3}"/>
              </a:ext>
            </a:extLst>
          </p:cNvPr>
          <p:cNvSpPr/>
          <p:nvPr/>
        </p:nvSpPr>
        <p:spPr>
          <a:xfrm>
            <a:off x="3841151" y="2022638"/>
            <a:ext cx="1246239" cy="1260987"/>
          </a:xfrm>
          <a:prstGeom prst="roundRect">
            <a:avLst/>
          </a:prstGeom>
          <a:solidFill>
            <a:srgbClr val="B1BB3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19ED437-4E35-53CD-2A21-1819DB389A6C}"/>
              </a:ext>
            </a:extLst>
          </p:cNvPr>
          <p:cNvSpPr/>
          <p:nvPr/>
        </p:nvSpPr>
        <p:spPr>
          <a:xfrm>
            <a:off x="1786567" y="2022638"/>
            <a:ext cx="1246239" cy="1260987"/>
          </a:xfrm>
          <a:prstGeom prst="roundRect">
            <a:avLst/>
          </a:prstGeom>
          <a:solidFill>
            <a:srgbClr val="F7922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F780D37-A1ED-03A5-4FE3-F382C4CD024D}"/>
              </a:ext>
            </a:extLst>
          </p:cNvPr>
          <p:cNvSpPr/>
          <p:nvPr/>
        </p:nvSpPr>
        <p:spPr>
          <a:xfrm>
            <a:off x="3841151" y="4079986"/>
            <a:ext cx="1246239" cy="1260987"/>
          </a:xfrm>
          <a:prstGeom prst="roundRect">
            <a:avLst/>
          </a:prstGeom>
          <a:solidFill>
            <a:srgbClr val="9B4E9E"/>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C2944D2-A436-10AF-1BF4-3668280A9B8C}"/>
              </a:ext>
            </a:extLst>
          </p:cNvPr>
          <p:cNvSpPr/>
          <p:nvPr/>
        </p:nvSpPr>
        <p:spPr>
          <a:xfrm>
            <a:off x="1786566" y="4079988"/>
            <a:ext cx="1246239" cy="1260987"/>
          </a:xfrm>
          <a:prstGeom prst="roundRect">
            <a:avLst/>
          </a:prstGeom>
          <a:solidFill>
            <a:srgbClr val="3D62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D729B8-86B6-1635-46F9-AF2C8191B59F}"/>
              </a:ext>
            </a:extLst>
          </p:cNvPr>
          <p:cNvSpPr/>
          <p:nvPr/>
        </p:nvSpPr>
        <p:spPr>
          <a:xfrm>
            <a:off x="1309757" y="1579766"/>
            <a:ext cx="2050889" cy="207770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7F0AEA8-2272-80B5-7176-4883E7A317F9}"/>
              </a:ext>
            </a:extLst>
          </p:cNvPr>
          <p:cNvSpPr txBox="1"/>
          <p:nvPr/>
        </p:nvSpPr>
        <p:spPr>
          <a:xfrm>
            <a:off x="1828339" y="2272257"/>
            <a:ext cx="1162692" cy="761747"/>
          </a:xfrm>
          <a:prstGeom prst="rect">
            <a:avLst/>
          </a:prstGeom>
          <a:noFill/>
        </p:spPr>
        <p:txBody>
          <a:bodyPr wrap="square" rtlCol="0">
            <a:spAutoFit/>
          </a:bodyPr>
          <a:lstStyle/>
          <a:p>
            <a:pPr algn="ctr"/>
            <a:r>
              <a:rPr lang="en-US" sz="1450" b="1">
                <a:solidFill>
                  <a:schemeClr val="bg1"/>
                </a:solidFill>
              </a:rPr>
              <a:t>High impact and likely </a:t>
            </a:r>
          </a:p>
          <a:p>
            <a:pPr algn="ctr"/>
            <a:r>
              <a:rPr lang="en-US" sz="1450" b="1">
                <a:solidFill>
                  <a:schemeClr val="bg1"/>
                </a:solidFill>
              </a:rPr>
              <a:t>to occur</a:t>
            </a:r>
          </a:p>
        </p:txBody>
      </p:sp>
      <p:sp>
        <p:nvSpPr>
          <p:cNvPr id="9" name="TextBox 8">
            <a:extLst>
              <a:ext uri="{FF2B5EF4-FFF2-40B4-BE49-F238E27FC236}">
                <a16:creationId xmlns:a16="http://schemas.microsoft.com/office/drawing/2014/main" id="{69677691-016A-C645-FD71-88912D719021}"/>
              </a:ext>
            </a:extLst>
          </p:cNvPr>
          <p:cNvSpPr txBox="1"/>
          <p:nvPr/>
        </p:nvSpPr>
        <p:spPr>
          <a:xfrm>
            <a:off x="3879631" y="2272257"/>
            <a:ext cx="1162692" cy="761747"/>
          </a:xfrm>
          <a:prstGeom prst="rect">
            <a:avLst/>
          </a:prstGeom>
          <a:noFill/>
        </p:spPr>
        <p:txBody>
          <a:bodyPr wrap="square" rtlCol="0">
            <a:spAutoFit/>
          </a:bodyPr>
          <a:lstStyle/>
          <a:p>
            <a:pPr algn="ctr"/>
            <a:r>
              <a:rPr lang="en-US" sz="1450" b="1">
                <a:solidFill>
                  <a:schemeClr val="bg1"/>
                </a:solidFill>
              </a:rPr>
              <a:t>Low impact and likely </a:t>
            </a:r>
          </a:p>
          <a:p>
            <a:pPr algn="ctr"/>
            <a:r>
              <a:rPr lang="en-US" sz="1450" b="1">
                <a:solidFill>
                  <a:schemeClr val="bg1"/>
                </a:solidFill>
              </a:rPr>
              <a:t>to occur</a:t>
            </a:r>
          </a:p>
        </p:txBody>
      </p:sp>
      <p:sp>
        <p:nvSpPr>
          <p:cNvPr id="10" name="TextBox 9">
            <a:extLst>
              <a:ext uri="{FF2B5EF4-FFF2-40B4-BE49-F238E27FC236}">
                <a16:creationId xmlns:a16="http://schemas.microsoft.com/office/drawing/2014/main" id="{D202B254-8D68-C766-1D12-201604E47976}"/>
              </a:ext>
            </a:extLst>
          </p:cNvPr>
          <p:cNvSpPr txBox="1"/>
          <p:nvPr/>
        </p:nvSpPr>
        <p:spPr>
          <a:xfrm>
            <a:off x="3879631" y="4329605"/>
            <a:ext cx="1162692" cy="761747"/>
          </a:xfrm>
          <a:prstGeom prst="rect">
            <a:avLst/>
          </a:prstGeom>
          <a:noFill/>
        </p:spPr>
        <p:txBody>
          <a:bodyPr wrap="square" rtlCol="0">
            <a:spAutoFit/>
          </a:bodyPr>
          <a:lstStyle/>
          <a:p>
            <a:pPr algn="ctr"/>
            <a:r>
              <a:rPr lang="en-US" sz="1450" b="1">
                <a:solidFill>
                  <a:schemeClr val="bg1"/>
                </a:solidFill>
              </a:rPr>
              <a:t>Low impact and unlikely </a:t>
            </a:r>
          </a:p>
          <a:p>
            <a:pPr algn="ctr"/>
            <a:r>
              <a:rPr lang="en-US" sz="1450" b="1">
                <a:solidFill>
                  <a:schemeClr val="bg1"/>
                </a:solidFill>
              </a:rPr>
              <a:t>to occur</a:t>
            </a:r>
          </a:p>
        </p:txBody>
      </p:sp>
      <p:sp>
        <p:nvSpPr>
          <p:cNvPr id="11" name="TextBox 10">
            <a:extLst>
              <a:ext uri="{FF2B5EF4-FFF2-40B4-BE49-F238E27FC236}">
                <a16:creationId xmlns:a16="http://schemas.microsoft.com/office/drawing/2014/main" id="{A54D4C94-5B17-04DB-D3BC-BC56DF579D35}"/>
              </a:ext>
            </a:extLst>
          </p:cNvPr>
          <p:cNvSpPr txBox="1"/>
          <p:nvPr/>
        </p:nvSpPr>
        <p:spPr>
          <a:xfrm>
            <a:off x="1828339" y="4329605"/>
            <a:ext cx="1162692" cy="761747"/>
          </a:xfrm>
          <a:prstGeom prst="rect">
            <a:avLst/>
          </a:prstGeom>
          <a:noFill/>
        </p:spPr>
        <p:txBody>
          <a:bodyPr wrap="square" rtlCol="0">
            <a:spAutoFit/>
          </a:bodyPr>
          <a:lstStyle/>
          <a:p>
            <a:pPr algn="ctr"/>
            <a:r>
              <a:rPr lang="en-US" sz="1450" b="1">
                <a:solidFill>
                  <a:schemeClr val="bg1"/>
                </a:solidFill>
              </a:rPr>
              <a:t>High impact but unlikely </a:t>
            </a:r>
          </a:p>
          <a:p>
            <a:pPr algn="ctr"/>
            <a:r>
              <a:rPr lang="en-US" sz="1450" b="1">
                <a:solidFill>
                  <a:schemeClr val="bg1"/>
                </a:solidFill>
              </a:rPr>
              <a:t>to occur</a:t>
            </a:r>
          </a:p>
        </p:txBody>
      </p:sp>
      <p:sp>
        <p:nvSpPr>
          <p:cNvPr id="12" name="Arrow: Right 11">
            <a:extLst>
              <a:ext uri="{FF2B5EF4-FFF2-40B4-BE49-F238E27FC236}">
                <a16:creationId xmlns:a16="http://schemas.microsoft.com/office/drawing/2014/main" id="{DE94DB4D-A98E-81A0-BEE8-1DF928F0D5DD}"/>
              </a:ext>
            </a:extLst>
          </p:cNvPr>
          <p:cNvSpPr/>
          <p:nvPr/>
        </p:nvSpPr>
        <p:spPr>
          <a:xfrm>
            <a:off x="1822258" y="1226276"/>
            <a:ext cx="3220065" cy="211186"/>
          </a:xfrm>
          <a:prstGeom prst="rightArrow">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1303833-A92C-81CE-B655-CFBD68E34A57}"/>
              </a:ext>
            </a:extLst>
          </p:cNvPr>
          <p:cNvSpPr txBox="1"/>
          <p:nvPr/>
        </p:nvSpPr>
        <p:spPr>
          <a:xfrm>
            <a:off x="5042323" y="1142807"/>
            <a:ext cx="562338" cy="338554"/>
          </a:xfrm>
          <a:prstGeom prst="rect">
            <a:avLst/>
          </a:prstGeom>
          <a:noFill/>
        </p:spPr>
        <p:txBody>
          <a:bodyPr wrap="square" rtlCol="0">
            <a:spAutoFit/>
          </a:bodyPr>
          <a:lstStyle/>
          <a:p>
            <a:pPr algn="ctr"/>
            <a:r>
              <a:rPr lang="en-US" sz="1600" b="1"/>
              <a:t>Low</a:t>
            </a:r>
          </a:p>
        </p:txBody>
      </p:sp>
      <p:sp>
        <p:nvSpPr>
          <p:cNvPr id="14" name="TextBox 13">
            <a:extLst>
              <a:ext uri="{FF2B5EF4-FFF2-40B4-BE49-F238E27FC236}">
                <a16:creationId xmlns:a16="http://schemas.microsoft.com/office/drawing/2014/main" id="{485B4CC9-803C-CAE2-D9FF-CB41D6D64BD1}"/>
              </a:ext>
            </a:extLst>
          </p:cNvPr>
          <p:cNvSpPr txBox="1"/>
          <p:nvPr/>
        </p:nvSpPr>
        <p:spPr>
          <a:xfrm>
            <a:off x="1198387" y="1142807"/>
            <a:ext cx="584885" cy="338554"/>
          </a:xfrm>
          <a:prstGeom prst="rect">
            <a:avLst/>
          </a:prstGeom>
          <a:noFill/>
        </p:spPr>
        <p:txBody>
          <a:bodyPr wrap="square" rtlCol="0">
            <a:spAutoFit/>
          </a:bodyPr>
          <a:lstStyle/>
          <a:p>
            <a:pPr algn="ctr"/>
            <a:r>
              <a:rPr lang="en-US" sz="1600" b="1"/>
              <a:t>High</a:t>
            </a:r>
          </a:p>
        </p:txBody>
      </p:sp>
      <p:sp>
        <p:nvSpPr>
          <p:cNvPr id="15" name="TextBox 14">
            <a:extLst>
              <a:ext uri="{FF2B5EF4-FFF2-40B4-BE49-F238E27FC236}">
                <a16:creationId xmlns:a16="http://schemas.microsoft.com/office/drawing/2014/main" id="{24338DAD-C419-4A64-885D-41182B76FF08}"/>
              </a:ext>
            </a:extLst>
          </p:cNvPr>
          <p:cNvSpPr txBox="1"/>
          <p:nvPr/>
        </p:nvSpPr>
        <p:spPr>
          <a:xfrm>
            <a:off x="3045817" y="989819"/>
            <a:ext cx="772948" cy="338554"/>
          </a:xfrm>
          <a:prstGeom prst="rect">
            <a:avLst/>
          </a:prstGeom>
          <a:noFill/>
        </p:spPr>
        <p:txBody>
          <a:bodyPr wrap="square" rtlCol="0">
            <a:spAutoFit/>
          </a:bodyPr>
          <a:lstStyle/>
          <a:p>
            <a:pPr algn="ctr"/>
            <a:r>
              <a:rPr lang="en-US" sz="1600" b="1"/>
              <a:t>Impact</a:t>
            </a:r>
          </a:p>
        </p:txBody>
      </p:sp>
      <p:sp>
        <p:nvSpPr>
          <p:cNvPr id="17" name="Arrow: Right 16">
            <a:extLst>
              <a:ext uri="{FF2B5EF4-FFF2-40B4-BE49-F238E27FC236}">
                <a16:creationId xmlns:a16="http://schemas.microsoft.com/office/drawing/2014/main" id="{07DCE8B3-7BD7-0317-EBA0-C00DFF4E24AA}"/>
              </a:ext>
            </a:extLst>
          </p:cNvPr>
          <p:cNvSpPr/>
          <p:nvPr/>
        </p:nvSpPr>
        <p:spPr>
          <a:xfrm rot="5400000">
            <a:off x="-719075" y="3625348"/>
            <a:ext cx="3220065" cy="211186"/>
          </a:xfrm>
          <a:prstGeom prst="rightArrow">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731011-F2F4-F08B-E458-E3CA7ABBAA00}"/>
              </a:ext>
            </a:extLst>
          </p:cNvPr>
          <p:cNvSpPr txBox="1"/>
          <p:nvPr/>
        </p:nvSpPr>
        <p:spPr>
          <a:xfrm>
            <a:off x="598513" y="5374285"/>
            <a:ext cx="584885" cy="338554"/>
          </a:xfrm>
          <a:prstGeom prst="rect">
            <a:avLst/>
          </a:prstGeom>
          <a:noFill/>
        </p:spPr>
        <p:txBody>
          <a:bodyPr wrap="square" rtlCol="0">
            <a:spAutoFit/>
          </a:bodyPr>
          <a:lstStyle/>
          <a:p>
            <a:pPr algn="ctr"/>
            <a:r>
              <a:rPr lang="en-US" sz="1600" b="1"/>
              <a:t>Low</a:t>
            </a:r>
          </a:p>
        </p:txBody>
      </p:sp>
      <p:sp>
        <p:nvSpPr>
          <p:cNvPr id="19" name="TextBox 18">
            <a:extLst>
              <a:ext uri="{FF2B5EF4-FFF2-40B4-BE49-F238E27FC236}">
                <a16:creationId xmlns:a16="http://schemas.microsoft.com/office/drawing/2014/main" id="{54D95382-E1DC-E89F-E4AF-515AF9CC3AFA}"/>
              </a:ext>
            </a:extLst>
          </p:cNvPr>
          <p:cNvSpPr txBox="1"/>
          <p:nvPr/>
        </p:nvSpPr>
        <p:spPr>
          <a:xfrm>
            <a:off x="598514" y="1579766"/>
            <a:ext cx="584885" cy="338554"/>
          </a:xfrm>
          <a:prstGeom prst="rect">
            <a:avLst/>
          </a:prstGeom>
          <a:noFill/>
        </p:spPr>
        <p:txBody>
          <a:bodyPr wrap="square" rtlCol="0">
            <a:spAutoFit/>
          </a:bodyPr>
          <a:lstStyle/>
          <a:p>
            <a:pPr algn="ctr"/>
            <a:r>
              <a:rPr lang="en-US" sz="1600" b="1"/>
              <a:t>High</a:t>
            </a:r>
          </a:p>
        </p:txBody>
      </p:sp>
      <p:sp>
        <p:nvSpPr>
          <p:cNvPr id="21" name="TextBox 20">
            <a:extLst>
              <a:ext uri="{FF2B5EF4-FFF2-40B4-BE49-F238E27FC236}">
                <a16:creationId xmlns:a16="http://schemas.microsoft.com/office/drawing/2014/main" id="{58EA7EBF-330F-11C0-2C3B-F32933661825}"/>
              </a:ext>
            </a:extLst>
          </p:cNvPr>
          <p:cNvSpPr txBox="1"/>
          <p:nvPr/>
        </p:nvSpPr>
        <p:spPr>
          <a:xfrm rot="16200000">
            <a:off x="134607" y="3477025"/>
            <a:ext cx="1093033" cy="338554"/>
          </a:xfrm>
          <a:prstGeom prst="rect">
            <a:avLst/>
          </a:prstGeom>
          <a:noFill/>
        </p:spPr>
        <p:txBody>
          <a:bodyPr wrap="square" rtlCol="0">
            <a:spAutoFit/>
          </a:bodyPr>
          <a:lstStyle/>
          <a:p>
            <a:pPr algn="ctr"/>
            <a:r>
              <a:rPr lang="en-US" sz="1600" b="1"/>
              <a:t>Likelihood</a:t>
            </a:r>
          </a:p>
        </p:txBody>
      </p:sp>
      <p:pic>
        <p:nvPicPr>
          <p:cNvPr id="16" name="Picture 15">
            <a:extLst>
              <a:ext uri="{FF2B5EF4-FFF2-40B4-BE49-F238E27FC236}">
                <a16:creationId xmlns:a16="http://schemas.microsoft.com/office/drawing/2014/main" id="{86157A57-22D8-4C38-F9C3-3ACC04B0648E}"/>
              </a:ext>
            </a:extLst>
          </p:cNvPr>
          <p:cNvPicPr>
            <a:picLocks noChangeAspect="1"/>
          </p:cNvPicPr>
          <p:nvPr/>
        </p:nvPicPr>
        <p:blipFill>
          <a:blip r:embed="rId3"/>
          <a:stretch>
            <a:fillRect/>
          </a:stretch>
        </p:blipFill>
        <p:spPr>
          <a:xfrm>
            <a:off x="7056856" y="1574133"/>
            <a:ext cx="4194412" cy="4212701"/>
          </a:xfrm>
          <a:prstGeom prst="rect">
            <a:avLst/>
          </a:prstGeom>
          <a:solidFill>
            <a:srgbClr val="B2D2E9"/>
          </a:solidFill>
          <a:ln>
            <a:noFill/>
          </a:ln>
          <a:effectLst>
            <a:outerShdw blurRad="107950" dist="12700" dir="5400000" algn="ctr">
              <a:srgbClr val="000000"/>
            </a:outerShdw>
          </a:effectLst>
        </p:spPr>
      </p:pic>
      <p:sp>
        <p:nvSpPr>
          <p:cNvPr id="20" name="Rectangle: Rounded Corners 19">
            <a:extLst>
              <a:ext uri="{FF2B5EF4-FFF2-40B4-BE49-F238E27FC236}">
                <a16:creationId xmlns:a16="http://schemas.microsoft.com/office/drawing/2014/main" id="{C2DF01F5-5833-E0B6-D405-9F7D046D7BC0}"/>
              </a:ext>
            </a:extLst>
          </p:cNvPr>
          <p:cNvSpPr/>
          <p:nvPr/>
        </p:nvSpPr>
        <p:spPr>
          <a:xfrm>
            <a:off x="9615035" y="2045980"/>
            <a:ext cx="1246239" cy="1260987"/>
          </a:xfrm>
          <a:prstGeom prst="roundRect">
            <a:avLst/>
          </a:prstGeom>
          <a:solidFill>
            <a:srgbClr val="B1BB36"/>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71855EF-2495-618D-1906-9CAFB9C9AFC0}"/>
              </a:ext>
            </a:extLst>
          </p:cNvPr>
          <p:cNvSpPr/>
          <p:nvPr/>
        </p:nvSpPr>
        <p:spPr>
          <a:xfrm>
            <a:off x="7560451" y="2045980"/>
            <a:ext cx="1246239" cy="1260987"/>
          </a:xfrm>
          <a:prstGeom prst="roundRect">
            <a:avLst/>
          </a:prstGeom>
          <a:solidFill>
            <a:srgbClr val="F7922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6DA80C1-C52C-1F72-312F-63962D19AB27}"/>
              </a:ext>
            </a:extLst>
          </p:cNvPr>
          <p:cNvSpPr/>
          <p:nvPr/>
        </p:nvSpPr>
        <p:spPr>
          <a:xfrm>
            <a:off x="9615035" y="4103328"/>
            <a:ext cx="1246239" cy="1260987"/>
          </a:xfrm>
          <a:prstGeom prst="roundRect">
            <a:avLst/>
          </a:prstGeom>
          <a:solidFill>
            <a:srgbClr val="9B4E9E"/>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06BF4AF-3A00-0CFC-12FA-8EB6EB59A47E}"/>
              </a:ext>
            </a:extLst>
          </p:cNvPr>
          <p:cNvSpPr/>
          <p:nvPr/>
        </p:nvSpPr>
        <p:spPr>
          <a:xfrm>
            <a:off x="7560450" y="4103330"/>
            <a:ext cx="1246239" cy="1260987"/>
          </a:xfrm>
          <a:prstGeom prst="roundRect">
            <a:avLst/>
          </a:prstGeom>
          <a:solidFill>
            <a:srgbClr val="3D6299"/>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66880E0-C405-C9F1-EC1E-3FA5AE453635}"/>
              </a:ext>
            </a:extLst>
          </p:cNvPr>
          <p:cNvSpPr txBox="1"/>
          <p:nvPr/>
        </p:nvSpPr>
        <p:spPr>
          <a:xfrm>
            <a:off x="7602223" y="2295599"/>
            <a:ext cx="1162692" cy="761747"/>
          </a:xfrm>
          <a:prstGeom prst="rect">
            <a:avLst/>
          </a:prstGeom>
          <a:noFill/>
        </p:spPr>
        <p:txBody>
          <a:bodyPr wrap="square" rtlCol="0">
            <a:spAutoFit/>
          </a:bodyPr>
          <a:lstStyle/>
          <a:p>
            <a:pPr algn="ctr"/>
            <a:r>
              <a:rPr lang="en-US" sz="1450" b="1">
                <a:solidFill>
                  <a:schemeClr val="bg1"/>
                </a:solidFill>
              </a:rPr>
              <a:t>High impact and likely </a:t>
            </a:r>
          </a:p>
          <a:p>
            <a:pPr algn="ctr"/>
            <a:r>
              <a:rPr lang="en-US" sz="1450" b="1">
                <a:solidFill>
                  <a:schemeClr val="bg1"/>
                </a:solidFill>
              </a:rPr>
              <a:t>to occur</a:t>
            </a:r>
          </a:p>
        </p:txBody>
      </p:sp>
      <p:sp>
        <p:nvSpPr>
          <p:cNvPr id="27" name="TextBox 26">
            <a:extLst>
              <a:ext uri="{FF2B5EF4-FFF2-40B4-BE49-F238E27FC236}">
                <a16:creationId xmlns:a16="http://schemas.microsoft.com/office/drawing/2014/main" id="{09AB3B73-567A-017D-78A0-BCC026541815}"/>
              </a:ext>
            </a:extLst>
          </p:cNvPr>
          <p:cNvSpPr txBox="1"/>
          <p:nvPr/>
        </p:nvSpPr>
        <p:spPr>
          <a:xfrm>
            <a:off x="9653515" y="2295599"/>
            <a:ext cx="1162692" cy="761747"/>
          </a:xfrm>
          <a:prstGeom prst="rect">
            <a:avLst/>
          </a:prstGeom>
          <a:noFill/>
        </p:spPr>
        <p:txBody>
          <a:bodyPr wrap="square" rtlCol="0">
            <a:spAutoFit/>
          </a:bodyPr>
          <a:lstStyle/>
          <a:p>
            <a:pPr algn="ctr"/>
            <a:r>
              <a:rPr lang="en-US" sz="1450" b="1">
                <a:solidFill>
                  <a:schemeClr val="bg1"/>
                </a:solidFill>
              </a:rPr>
              <a:t>Low impact and likely </a:t>
            </a:r>
          </a:p>
          <a:p>
            <a:pPr algn="ctr"/>
            <a:r>
              <a:rPr lang="en-US" sz="1450" b="1">
                <a:solidFill>
                  <a:schemeClr val="bg1"/>
                </a:solidFill>
              </a:rPr>
              <a:t>to occur</a:t>
            </a:r>
          </a:p>
        </p:txBody>
      </p:sp>
      <p:sp>
        <p:nvSpPr>
          <p:cNvPr id="28" name="TextBox 27">
            <a:extLst>
              <a:ext uri="{FF2B5EF4-FFF2-40B4-BE49-F238E27FC236}">
                <a16:creationId xmlns:a16="http://schemas.microsoft.com/office/drawing/2014/main" id="{40339A1B-E030-B54E-BDF6-E8EF28F69781}"/>
              </a:ext>
            </a:extLst>
          </p:cNvPr>
          <p:cNvSpPr txBox="1"/>
          <p:nvPr/>
        </p:nvSpPr>
        <p:spPr>
          <a:xfrm>
            <a:off x="9653515" y="4352947"/>
            <a:ext cx="1162692" cy="761747"/>
          </a:xfrm>
          <a:prstGeom prst="rect">
            <a:avLst/>
          </a:prstGeom>
          <a:noFill/>
        </p:spPr>
        <p:txBody>
          <a:bodyPr wrap="square" rtlCol="0">
            <a:spAutoFit/>
          </a:bodyPr>
          <a:lstStyle/>
          <a:p>
            <a:pPr algn="ctr"/>
            <a:r>
              <a:rPr lang="en-US" sz="1450" b="1">
                <a:solidFill>
                  <a:schemeClr val="bg1"/>
                </a:solidFill>
              </a:rPr>
              <a:t>Low impact and unlikely </a:t>
            </a:r>
          </a:p>
          <a:p>
            <a:pPr algn="ctr"/>
            <a:r>
              <a:rPr lang="en-US" sz="1450" b="1">
                <a:solidFill>
                  <a:schemeClr val="bg1"/>
                </a:solidFill>
              </a:rPr>
              <a:t>to occur</a:t>
            </a:r>
          </a:p>
        </p:txBody>
      </p:sp>
      <p:sp>
        <p:nvSpPr>
          <p:cNvPr id="29" name="TextBox 28">
            <a:extLst>
              <a:ext uri="{FF2B5EF4-FFF2-40B4-BE49-F238E27FC236}">
                <a16:creationId xmlns:a16="http://schemas.microsoft.com/office/drawing/2014/main" id="{50068EEE-8269-BF2E-D750-B01AE1077634}"/>
              </a:ext>
            </a:extLst>
          </p:cNvPr>
          <p:cNvSpPr txBox="1"/>
          <p:nvPr/>
        </p:nvSpPr>
        <p:spPr>
          <a:xfrm>
            <a:off x="7602223" y="4241377"/>
            <a:ext cx="1162692" cy="984885"/>
          </a:xfrm>
          <a:prstGeom prst="rect">
            <a:avLst/>
          </a:prstGeom>
          <a:noFill/>
        </p:spPr>
        <p:txBody>
          <a:bodyPr wrap="square" rtlCol="0">
            <a:spAutoFit/>
          </a:bodyPr>
          <a:lstStyle/>
          <a:p>
            <a:pPr algn="ctr"/>
            <a:r>
              <a:rPr lang="en-US" sz="1450" b="1">
                <a:solidFill>
                  <a:schemeClr val="bg1"/>
                </a:solidFill>
              </a:rPr>
              <a:t>High impact but </a:t>
            </a:r>
            <a:r>
              <a:rPr lang="en-US" sz="1450" b="1">
                <a:solidFill>
                  <a:srgbClr val="FF0000"/>
                </a:solidFill>
              </a:rPr>
              <a:t>less likely </a:t>
            </a:r>
          </a:p>
          <a:p>
            <a:pPr algn="ctr"/>
            <a:r>
              <a:rPr lang="en-US" sz="1450" b="1">
                <a:solidFill>
                  <a:schemeClr val="bg1"/>
                </a:solidFill>
              </a:rPr>
              <a:t>to occur</a:t>
            </a:r>
          </a:p>
        </p:txBody>
      </p:sp>
      <p:sp>
        <p:nvSpPr>
          <p:cNvPr id="30" name="Arrow: Right 29">
            <a:extLst>
              <a:ext uri="{FF2B5EF4-FFF2-40B4-BE49-F238E27FC236}">
                <a16:creationId xmlns:a16="http://schemas.microsoft.com/office/drawing/2014/main" id="{D5F2EA21-362B-3B0D-EDE8-014DEC097CE9}"/>
              </a:ext>
            </a:extLst>
          </p:cNvPr>
          <p:cNvSpPr/>
          <p:nvPr/>
        </p:nvSpPr>
        <p:spPr>
          <a:xfrm>
            <a:off x="7596142" y="1249618"/>
            <a:ext cx="3220065" cy="211186"/>
          </a:xfrm>
          <a:prstGeom prst="rightArrow">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8B9B6EF-1DB8-6583-B9D7-D938E81678F1}"/>
              </a:ext>
            </a:extLst>
          </p:cNvPr>
          <p:cNvSpPr txBox="1"/>
          <p:nvPr/>
        </p:nvSpPr>
        <p:spPr>
          <a:xfrm>
            <a:off x="10816207" y="1166149"/>
            <a:ext cx="562338" cy="338554"/>
          </a:xfrm>
          <a:prstGeom prst="rect">
            <a:avLst/>
          </a:prstGeom>
          <a:noFill/>
        </p:spPr>
        <p:txBody>
          <a:bodyPr wrap="square" rtlCol="0">
            <a:spAutoFit/>
          </a:bodyPr>
          <a:lstStyle/>
          <a:p>
            <a:pPr algn="ctr"/>
            <a:r>
              <a:rPr lang="en-US" sz="1600" b="1"/>
              <a:t>Low</a:t>
            </a:r>
          </a:p>
        </p:txBody>
      </p:sp>
      <p:sp>
        <p:nvSpPr>
          <p:cNvPr id="32" name="TextBox 31">
            <a:extLst>
              <a:ext uri="{FF2B5EF4-FFF2-40B4-BE49-F238E27FC236}">
                <a16:creationId xmlns:a16="http://schemas.microsoft.com/office/drawing/2014/main" id="{580BE745-5D64-EA8E-A0C4-AF839004DEAB}"/>
              </a:ext>
            </a:extLst>
          </p:cNvPr>
          <p:cNvSpPr txBox="1"/>
          <p:nvPr/>
        </p:nvSpPr>
        <p:spPr>
          <a:xfrm>
            <a:off x="6972271" y="1166149"/>
            <a:ext cx="584885" cy="338554"/>
          </a:xfrm>
          <a:prstGeom prst="rect">
            <a:avLst/>
          </a:prstGeom>
          <a:noFill/>
        </p:spPr>
        <p:txBody>
          <a:bodyPr wrap="square" rtlCol="0">
            <a:spAutoFit/>
          </a:bodyPr>
          <a:lstStyle/>
          <a:p>
            <a:pPr algn="ctr"/>
            <a:r>
              <a:rPr lang="en-US" sz="1600" b="1"/>
              <a:t>High</a:t>
            </a:r>
          </a:p>
        </p:txBody>
      </p:sp>
      <p:sp>
        <p:nvSpPr>
          <p:cNvPr id="33" name="Arrow: Right 32">
            <a:extLst>
              <a:ext uri="{FF2B5EF4-FFF2-40B4-BE49-F238E27FC236}">
                <a16:creationId xmlns:a16="http://schemas.microsoft.com/office/drawing/2014/main" id="{09514EC1-6B55-16BA-348D-ECE780C9772E}"/>
              </a:ext>
            </a:extLst>
          </p:cNvPr>
          <p:cNvSpPr/>
          <p:nvPr/>
        </p:nvSpPr>
        <p:spPr>
          <a:xfrm rot="5400000">
            <a:off x="5054809" y="3648690"/>
            <a:ext cx="3220065" cy="211186"/>
          </a:xfrm>
          <a:prstGeom prst="rightArrow">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34A804B-82D6-BAB8-DE8A-9D7F7BAC68FD}"/>
              </a:ext>
            </a:extLst>
          </p:cNvPr>
          <p:cNvSpPr txBox="1"/>
          <p:nvPr/>
        </p:nvSpPr>
        <p:spPr>
          <a:xfrm>
            <a:off x="6372397" y="5397627"/>
            <a:ext cx="584885" cy="338554"/>
          </a:xfrm>
          <a:prstGeom prst="rect">
            <a:avLst/>
          </a:prstGeom>
          <a:noFill/>
        </p:spPr>
        <p:txBody>
          <a:bodyPr wrap="square" rtlCol="0">
            <a:spAutoFit/>
          </a:bodyPr>
          <a:lstStyle/>
          <a:p>
            <a:pPr algn="ctr"/>
            <a:r>
              <a:rPr lang="en-US" sz="1600" b="1"/>
              <a:t>Low</a:t>
            </a:r>
          </a:p>
        </p:txBody>
      </p:sp>
      <p:sp>
        <p:nvSpPr>
          <p:cNvPr id="35" name="TextBox 34">
            <a:extLst>
              <a:ext uri="{FF2B5EF4-FFF2-40B4-BE49-F238E27FC236}">
                <a16:creationId xmlns:a16="http://schemas.microsoft.com/office/drawing/2014/main" id="{CF2FC44A-2F63-DB7D-80A8-8BE3E547C87B}"/>
              </a:ext>
            </a:extLst>
          </p:cNvPr>
          <p:cNvSpPr txBox="1"/>
          <p:nvPr/>
        </p:nvSpPr>
        <p:spPr>
          <a:xfrm>
            <a:off x="6372398" y="1603108"/>
            <a:ext cx="584885" cy="338554"/>
          </a:xfrm>
          <a:prstGeom prst="rect">
            <a:avLst/>
          </a:prstGeom>
          <a:noFill/>
        </p:spPr>
        <p:txBody>
          <a:bodyPr wrap="square" rtlCol="0">
            <a:spAutoFit/>
          </a:bodyPr>
          <a:lstStyle/>
          <a:p>
            <a:pPr algn="ctr"/>
            <a:r>
              <a:rPr lang="en-US" sz="1600" b="1"/>
              <a:t>High</a:t>
            </a:r>
          </a:p>
        </p:txBody>
      </p:sp>
      <p:sp>
        <p:nvSpPr>
          <p:cNvPr id="36" name="TextBox 35">
            <a:extLst>
              <a:ext uri="{FF2B5EF4-FFF2-40B4-BE49-F238E27FC236}">
                <a16:creationId xmlns:a16="http://schemas.microsoft.com/office/drawing/2014/main" id="{B3727316-0462-4F03-3CB0-CC3DA9456665}"/>
              </a:ext>
            </a:extLst>
          </p:cNvPr>
          <p:cNvSpPr txBox="1"/>
          <p:nvPr/>
        </p:nvSpPr>
        <p:spPr>
          <a:xfrm rot="16200000">
            <a:off x="5908491" y="3500367"/>
            <a:ext cx="1093033" cy="338554"/>
          </a:xfrm>
          <a:prstGeom prst="rect">
            <a:avLst/>
          </a:prstGeom>
          <a:noFill/>
        </p:spPr>
        <p:txBody>
          <a:bodyPr wrap="square" rtlCol="0">
            <a:spAutoFit/>
          </a:bodyPr>
          <a:lstStyle/>
          <a:p>
            <a:pPr algn="ctr"/>
            <a:r>
              <a:rPr lang="en-US" sz="1600" b="1"/>
              <a:t>Likelihood</a:t>
            </a:r>
          </a:p>
        </p:txBody>
      </p:sp>
      <p:sp>
        <p:nvSpPr>
          <p:cNvPr id="38" name="Freeform: Shape 37">
            <a:extLst>
              <a:ext uri="{FF2B5EF4-FFF2-40B4-BE49-F238E27FC236}">
                <a16:creationId xmlns:a16="http://schemas.microsoft.com/office/drawing/2014/main" id="{AD01AC84-778C-D9D0-B545-3DCB1EE483D1}"/>
              </a:ext>
            </a:extLst>
          </p:cNvPr>
          <p:cNvSpPr/>
          <p:nvPr/>
        </p:nvSpPr>
        <p:spPr>
          <a:xfrm>
            <a:off x="7063740" y="1579880"/>
            <a:ext cx="4191000" cy="4213860"/>
          </a:xfrm>
          <a:custGeom>
            <a:avLst/>
            <a:gdLst>
              <a:gd name="connsiteX0" fmla="*/ 0 w 4191000"/>
              <a:gd name="connsiteY0" fmla="*/ 0 h 4213860"/>
              <a:gd name="connsiteX1" fmla="*/ 7620 w 4191000"/>
              <a:gd name="connsiteY1" fmla="*/ 4213860 h 4213860"/>
              <a:gd name="connsiteX2" fmla="*/ 2087880 w 4191000"/>
              <a:gd name="connsiteY2" fmla="*/ 4198620 h 4213860"/>
              <a:gd name="connsiteX3" fmla="*/ 2110740 w 4191000"/>
              <a:gd name="connsiteY3" fmla="*/ 2110740 h 4213860"/>
              <a:gd name="connsiteX4" fmla="*/ 4191000 w 4191000"/>
              <a:gd name="connsiteY4" fmla="*/ 2103120 h 4213860"/>
              <a:gd name="connsiteX5" fmla="*/ 4183380 w 4191000"/>
              <a:gd name="connsiteY5" fmla="*/ 0 h 4213860"/>
              <a:gd name="connsiteX6" fmla="*/ 0 w 4191000"/>
              <a:gd name="connsiteY6" fmla="*/ 0 h 42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1000" h="4213860">
                <a:moveTo>
                  <a:pt x="0" y="0"/>
                </a:moveTo>
                <a:lnTo>
                  <a:pt x="7620" y="4213860"/>
                </a:lnTo>
                <a:lnTo>
                  <a:pt x="2087880" y="4198620"/>
                </a:lnTo>
                <a:lnTo>
                  <a:pt x="2110740" y="2110740"/>
                </a:lnTo>
                <a:lnTo>
                  <a:pt x="4191000" y="2103120"/>
                </a:lnTo>
                <a:lnTo>
                  <a:pt x="4183380" y="0"/>
                </a:lnTo>
                <a:lnTo>
                  <a:pt x="0" y="0"/>
                </a:lnTo>
                <a:close/>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B498541-20D3-64C9-9312-A7F5EB60BF35}"/>
              </a:ext>
            </a:extLst>
          </p:cNvPr>
          <p:cNvSpPr txBox="1"/>
          <p:nvPr/>
        </p:nvSpPr>
        <p:spPr>
          <a:xfrm>
            <a:off x="8820846" y="996923"/>
            <a:ext cx="772948" cy="338554"/>
          </a:xfrm>
          <a:prstGeom prst="rect">
            <a:avLst/>
          </a:prstGeom>
          <a:noFill/>
        </p:spPr>
        <p:txBody>
          <a:bodyPr wrap="square" rtlCol="0">
            <a:spAutoFit/>
          </a:bodyPr>
          <a:lstStyle/>
          <a:p>
            <a:pPr algn="ctr"/>
            <a:r>
              <a:rPr lang="en-US" sz="1600" b="1"/>
              <a:t>Impact</a:t>
            </a:r>
          </a:p>
        </p:txBody>
      </p:sp>
      <p:sp>
        <p:nvSpPr>
          <p:cNvPr id="40" name="Rectangle 39">
            <a:extLst>
              <a:ext uri="{FF2B5EF4-FFF2-40B4-BE49-F238E27FC236}">
                <a16:creationId xmlns:a16="http://schemas.microsoft.com/office/drawing/2014/main" id="{1FE6FDE1-F449-D481-69A6-0E711E39E208}"/>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142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9" name="Rectangle 15"/>
          <p:cNvSpPr>
            <a:spLocks noGrp="1" noChangeArrowheads="1"/>
          </p:cNvSpPr>
          <p:nvPr>
            <p:ph type="title"/>
          </p:nvPr>
        </p:nvSpPr>
        <p:spPr>
          <a:xfrm>
            <a:off x="450111" y="-8930"/>
            <a:ext cx="10086079" cy="1062633"/>
          </a:xfrm>
        </p:spPr>
        <p:txBody>
          <a:bodyPr>
            <a:normAutofit/>
          </a:bodyPr>
          <a:lstStyle/>
          <a:p>
            <a:pPr eaLnBrk="1" hangingPunct="1">
              <a:defRPr/>
            </a:pPr>
            <a:r>
              <a:rPr lang="en-US" sz="3600">
                <a:sym typeface="Century Gothic" charset="0"/>
              </a:rPr>
              <a:t>Avoiding Confirmation Bias</a:t>
            </a:r>
          </a:p>
        </p:txBody>
      </p:sp>
      <p:sp>
        <p:nvSpPr>
          <p:cNvPr id="3" name="Rectangle 12">
            <a:extLst>
              <a:ext uri="{FF2B5EF4-FFF2-40B4-BE49-F238E27FC236}">
                <a16:creationId xmlns:a16="http://schemas.microsoft.com/office/drawing/2014/main" id="{47C36320-DD69-20B2-A9CD-302A5836801C}"/>
              </a:ext>
            </a:extLst>
          </p:cNvPr>
          <p:cNvSpPr>
            <a:spLocks/>
          </p:cNvSpPr>
          <p:nvPr/>
        </p:nvSpPr>
        <p:spPr bwMode="auto">
          <a:xfrm>
            <a:off x="0" y="812927"/>
            <a:ext cx="12192000" cy="428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1pPr>
            <a:lvl2pPr marL="742950" indent="-28575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2pPr>
            <a:lvl3pPr marL="11430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3pPr>
            <a:lvl4pPr marL="16002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4pPr>
            <a:lvl5pPr marL="20574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5pPr>
            <a:lvl6pPr marL="25146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6pPr>
            <a:lvl7pPr marL="29718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7pPr>
            <a:lvl8pPr marL="34290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8pPr>
            <a:lvl9pPr marL="38862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9pPr>
          </a:lstStyle>
          <a:p>
            <a:pPr algn="ctr" eaLnBrk="1" hangingPunct="1">
              <a:lnSpc>
                <a:spcPct val="120000"/>
              </a:lnSpc>
              <a:spcBef>
                <a:spcPct val="0"/>
              </a:spcBef>
              <a:buSzTx/>
              <a:buFontTx/>
              <a:buNone/>
            </a:pPr>
            <a:r>
              <a:rPr lang="en-US" altLang="en-US" sz="2000">
                <a:solidFill>
                  <a:schemeClr val="tx1"/>
                </a:solidFill>
                <a:latin typeface="Avenir Next" panose="020B0503020202020204"/>
                <a:ea typeface="MS PGothic" pitchFamily="34" charset="-128"/>
              </a:rPr>
              <a:t>We don’t want bad things to happen</a:t>
            </a:r>
          </a:p>
        </p:txBody>
      </p:sp>
      <p:pic>
        <p:nvPicPr>
          <p:cNvPr id="4" name="Picture 3">
            <a:extLst>
              <a:ext uri="{FF2B5EF4-FFF2-40B4-BE49-F238E27FC236}">
                <a16:creationId xmlns:a16="http://schemas.microsoft.com/office/drawing/2014/main" id="{AAAFC835-10F0-AFC0-E171-2E8126ABE161}"/>
              </a:ext>
            </a:extLst>
          </p:cNvPr>
          <p:cNvPicPr>
            <a:picLocks noChangeAspect="1"/>
          </p:cNvPicPr>
          <p:nvPr/>
        </p:nvPicPr>
        <p:blipFill>
          <a:blip r:embed="rId3"/>
          <a:stretch>
            <a:fillRect/>
          </a:stretch>
        </p:blipFill>
        <p:spPr>
          <a:xfrm>
            <a:off x="4583355" y="1241103"/>
            <a:ext cx="7158534" cy="4602348"/>
          </a:xfrm>
          <a:prstGeom prst="rect">
            <a:avLst/>
          </a:prstGeom>
          <a:ln>
            <a:solidFill>
              <a:schemeClr val="tx1"/>
            </a:solidFill>
          </a:ln>
        </p:spPr>
      </p:pic>
      <p:pic>
        <p:nvPicPr>
          <p:cNvPr id="5" name="Picture 4">
            <a:extLst>
              <a:ext uri="{FF2B5EF4-FFF2-40B4-BE49-F238E27FC236}">
                <a16:creationId xmlns:a16="http://schemas.microsoft.com/office/drawing/2014/main" id="{06BA5EA0-861E-7346-99C4-1158A1686703}"/>
              </a:ext>
            </a:extLst>
          </p:cNvPr>
          <p:cNvPicPr>
            <a:picLocks noChangeAspect="1"/>
          </p:cNvPicPr>
          <p:nvPr/>
        </p:nvPicPr>
        <p:blipFill rotWithShape="1">
          <a:blip r:embed="rId4"/>
          <a:srcRect l="2962" t="3636" r="6688" b="5666"/>
          <a:stretch/>
        </p:blipFill>
        <p:spPr>
          <a:xfrm>
            <a:off x="450111" y="1241103"/>
            <a:ext cx="3968415" cy="4602348"/>
          </a:xfrm>
          <a:prstGeom prst="rect">
            <a:avLst/>
          </a:prstGeom>
          <a:ln>
            <a:solidFill>
              <a:schemeClr val="tx1"/>
            </a:solidFill>
          </a:ln>
          <a:effectLst/>
        </p:spPr>
      </p:pic>
      <p:sp>
        <p:nvSpPr>
          <p:cNvPr id="6" name="Rectangle 5">
            <a:extLst>
              <a:ext uri="{FF2B5EF4-FFF2-40B4-BE49-F238E27FC236}">
                <a16:creationId xmlns:a16="http://schemas.microsoft.com/office/drawing/2014/main" id="{D6260660-8EB4-E36A-D078-7AA907BD4C4B}"/>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867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9" name="Rectangle 15"/>
          <p:cNvSpPr>
            <a:spLocks noGrp="1" noChangeArrowheads="1"/>
          </p:cNvSpPr>
          <p:nvPr>
            <p:ph type="title"/>
          </p:nvPr>
        </p:nvSpPr>
        <p:spPr>
          <a:xfrm>
            <a:off x="450111" y="-8930"/>
            <a:ext cx="10086079" cy="1062633"/>
          </a:xfrm>
        </p:spPr>
        <p:txBody>
          <a:bodyPr>
            <a:normAutofit/>
          </a:bodyPr>
          <a:lstStyle/>
          <a:p>
            <a:pPr eaLnBrk="1" hangingPunct="1">
              <a:defRPr/>
            </a:pPr>
            <a:r>
              <a:rPr lang="en-US" sz="3600">
                <a:sym typeface="Century Gothic" charset="0"/>
              </a:rPr>
              <a:t>Reasonable Best v. Reasonable Worst</a:t>
            </a:r>
          </a:p>
        </p:txBody>
      </p:sp>
      <p:pic>
        <p:nvPicPr>
          <p:cNvPr id="2" name="Picture 1">
            <a:extLst>
              <a:ext uri="{FF2B5EF4-FFF2-40B4-BE49-F238E27FC236}">
                <a16:creationId xmlns:a16="http://schemas.microsoft.com/office/drawing/2014/main" id="{BA95BAF7-3FEE-B0FF-270C-8A63F043D21D}"/>
              </a:ext>
            </a:extLst>
          </p:cNvPr>
          <p:cNvPicPr>
            <a:picLocks noChangeAspect="1"/>
          </p:cNvPicPr>
          <p:nvPr/>
        </p:nvPicPr>
        <p:blipFill>
          <a:blip r:embed="rId3"/>
          <a:stretch>
            <a:fillRect/>
          </a:stretch>
        </p:blipFill>
        <p:spPr>
          <a:xfrm>
            <a:off x="1712619" y="1212651"/>
            <a:ext cx="8766762" cy="4813697"/>
          </a:xfrm>
          <a:prstGeom prst="rect">
            <a:avLst/>
          </a:prstGeom>
        </p:spPr>
      </p:pic>
      <p:sp>
        <p:nvSpPr>
          <p:cNvPr id="3" name="Rectangle 2">
            <a:extLst>
              <a:ext uri="{FF2B5EF4-FFF2-40B4-BE49-F238E27FC236}">
                <a16:creationId xmlns:a16="http://schemas.microsoft.com/office/drawing/2014/main" id="{49F2FD02-1ED1-4DD6-84CA-3445AF9F7532}"/>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074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1A470-1866-4828-CCDD-9E7C1A981B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7F6756-51D9-D70E-6F20-4074B1ACD997}"/>
              </a:ext>
            </a:extLst>
          </p:cNvPr>
          <p:cNvSpPr>
            <a:spLocks noGrp="1"/>
          </p:cNvSpPr>
          <p:nvPr>
            <p:ph type="title"/>
          </p:nvPr>
        </p:nvSpPr>
        <p:spPr>
          <a:xfrm>
            <a:off x="594360" y="456643"/>
            <a:ext cx="11126787" cy="728745"/>
          </a:xfrm>
        </p:spPr>
        <p:txBody>
          <a:bodyPr>
            <a:normAutofit/>
          </a:bodyPr>
          <a:lstStyle/>
          <a:p>
            <a:r>
              <a:rPr lang="en-US" sz="3600" b="1">
                <a:latin typeface="+mn-lt"/>
                <a:cs typeface="Times New Roman" panose="02020603050405020304" pitchFamily="18" charset="0"/>
              </a:rPr>
              <a:t>Today’s Presenters</a:t>
            </a:r>
          </a:p>
        </p:txBody>
      </p:sp>
      <p:cxnSp>
        <p:nvCxnSpPr>
          <p:cNvPr id="4" name="Straight Connector 3">
            <a:extLst>
              <a:ext uri="{FF2B5EF4-FFF2-40B4-BE49-F238E27FC236}">
                <a16:creationId xmlns:a16="http://schemas.microsoft.com/office/drawing/2014/main" id="{99CB6B60-1684-07A2-03D2-15AE43B01D2F}"/>
              </a:ext>
            </a:extLst>
          </p:cNvPr>
          <p:cNvCxnSpPr/>
          <p:nvPr/>
        </p:nvCxnSpPr>
        <p:spPr>
          <a:xfrm>
            <a:off x="498238" y="1185388"/>
            <a:ext cx="10846962" cy="0"/>
          </a:xfrm>
          <a:prstGeom prst="line">
            <a:avLst/>
          </a:prstGeom>
          <a:ln w="38100">
            <a:solidFill>
              <a:srgbClr val="00265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5271657-BAFB-FCEC-B86E-9C73D9858B77}"/>
              </a:ext>
            </a:extLst>
          </p:cNvPr>
          <p:cNvSpPr txBox="1"/>
          <p:nvPr/>
        </p:nvSpPr>
        <p:spPr>
          <a:xfrm>
            <a:off x="1405481" y="3903599"/>
            <a:ext cx="2791535" cy="892552"/>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Barbara Mistick</a:t>
            </a:r>
            <a:endParaRPr lang="en-US" sz="2000" b="1">
              <a:solidFill>
                <a:schemeClr val="tx1"/>
              </a:solidFill>
              <a:latin typeface="Calibri" panose="020F0502020204030204" pitchFamily="34" charset="0"/>
              <a:cs typeface="Calibri" panose="020F0502020204030204" pitchFamily="34" charset="0"/>
            </a:endParaRPr>
          </a:p>
          <a:p>
            <a:pPr algn="ctr"/>
            <a:r>
              <a:rPr lang="en-US" sz="1600" i="1">
                <a:solidFill>
                  <a:schemeClr val="tx1"/>
                </a:solidFill>
                <a:latin typeface="Calibri" panose="020F0502020204030204" pitchFamily="34" charset="0"/>
                <a:cs typeface="Calibri" panose="020F0502020204030204" pitchFamily="34" charset="0"/>
              </a:rPr>
              <a:t>President</a:t>
            </a:r>
          </a:p>
          <a:p>
            <a:pPr algn="ctr"/>
            <a:r>
              <a:rPr lang="en-US" sz="1600" i="1">
                <a:latin typeface="Calibri" panose="020F0502020204030204" pitchFamily="34" charset="0"/>
                <a:cs typeface="Calibri" panose="020F0502020204030204" pitchFamily="34" charset="0"/>
              </a:rPr>
              <a:t>NAICU</a:t>
            </a:r>
            <a:endParaRPr lang="en-US" sz="1600" i="1">
              <a:solidFill>
                <a:schemeClr val="tx1"/>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7B2D2E0F-5B15-26DB-E1A2-AF324FCBFAB0}"/>
              </a:ext>
            </a:extLst>
          </p:cNvPr>
          <p:cNvSpPr txBox="1"/>
          <p:nvPr/>
        </p:nvSpPr>
        <p:spPr>
          <a:xfrm>
            <a:off x="4643342" y="3903600"/>
            <a:ext cx="2791535" cy="1138773"/>
          </a:xfrm>
          <a:prstGeom prst="rect">
            <a:avLst/>
          </a:prstGeom>
          <a:noFill/>
        </p:spPr>
        <p:txBody>
          <a:bodyPr wrap="square" rtlCol="0">
            <a:spAutoFit/>
          </a:bodyPr>
          <a:lstStyle/>
          <a:p>
            <a:pPr algn="ctr"/>
            <a:r>
              <a:rPr lang="en-US" sz="2000" b="1">
                <a:latin typeface="Calibri" panose="020F0502020204030204" pitchFamily="34" charset="0"/>
                <a:cs typeface="Calibri" panose="020F0502020204030204" pitchFamily="34" charset="0"/>
              </a:rPr>
              <a:t>Denver </a:t>
            </a:r>
            <a:r>
              <a:rPr lang="en-US" sz="2000" b="1" err="1">
                <a:latin typeface="Calibri" panose="020F0502020204030204" pitchFamily="34" charset="0"/>
                <a:cs typeface="Calibri" panose="020F0502020204030204" pitchFamily="34" charset="0"/>
              </a:rPr>
              <a:t>Appelhans</a:t>
            </a:r>
            <a:endParaRPr lang="en-US" sz="2000" b="1">
              <a:solidFill>
                <a:schemeClr val="tx1"/>
              </a:solidFill>
              <a:latin typeface="Calibri" panose="020F0502020204030204" pitchFamily="34" charset="0"/>
              <a:cs typeface="Calibri" panose="020F0502020204030204" pitchFamily="34" charset="0"/>
            </a:endParaRPr>
          </a:p>
          <a:p>
            <a:pPr algn="ctr"/>
            <a:r>
              <a:rPr lang="en-US" sz="1600" i="1">
                <a:solidFill>
                  <a:schemeClr val="tx1"/>
                </a:solidFill>
                <a:latin typeface="Calibri" panose="020F0502020204030204" pitchFamily="34" charset="0"/>
                <a:cs typeface="Calibri" panose="020F0502020204030204" pitchFamily="34" charset="0"/>
              </a:rPr>
              <a:t>External Engagements Lead</a:t>
            </a:r>
          </a:p>
          <a:p>
            <a:pPr algn="ctr"/>
            <a:r>
              <a:rPr lang="en-US" sz="1600" i="1">
                <a:latin typeface="Calibri" panose="020F0502020204030204" pitchFamily="34" charset="0"/>
                <a:cs typeface="Calibri" panose="020F0502020204030204" pitchFamily="34" charset="0"/>
              </a:rPr>
              <a:t>Office of External Affairs</a:t>
            </a:r>
            <a:endParaRPr lang="en-US" sz="1600" i="1">
              <a:solidFill>
                <a:schemeClr val="tx1"/>
              </a:solidFill>
              <a:latin typeface="Calibri" panose="020F0502020204030204" pitchFamily="34" charset="0"/>
              <a:cs typeface="Calibri" panose="020F0502020204030204" pitchFamily="34" charset="0"/>
            </a:endParaRPr>
          </a:p>
          <a:p>
            <a:pPr algn="ctr"/>
            <a:r>
              <a:rPr lang="en-US" sz="1600" i="1">
                <a:latin typeface="Calibri" panose="020F0502020204030204" pitchFamily="34" charset="0"/>
                <a:cs typeface="Calibri" panose="020F0502020204030204" pitchFamily="34" charset="0"/>
              </a:rPr>
              <a:t>FEMA</a:t>
            </a:r>
            <a:endParaRPr lang="en-US" sz="1600" i="1">
              <a:solidFill>
                <a:schemeClr val="tx1"/>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06DF7F9A-EB85-7E97-B70E-8B2704510471}"/>
              </a:ext>
            </a:extLst>
          </p:cNvPr>
          <p:cNvSpPr txBox="1"/>
          <p:nvPr/>
        </p:nvSpPr>
        <p:spPr>
          <a:xfrm>
            <a:off x="7981242" y="3885066"/>
            <a:ext cx="2791535" cy="1138773"/>
          </a:xfrm>
          <a:prstGeom prst="rect">
            <a:avLst/>
          </a:prstGeom>
          <a:noFill/>
        </p:spPr>
        <p:txBody>
          <a:bodyPr wrap="square" lIns="91440" tIns="45720" rIns="91440" bIns="45720" rtlCol="0" anchor="t">
            <a:spAutoFit/>
          </a:bodyPr>
          <a:lstStyle/>
          <a:p>
            <a:pPr algn="ctr"/>
            <a:r>
              <a:rPr lang="en-US" sz="2000" b="1" dirty="0">
                <a:latin typeface="Calibri"/>
                <a:ea typeface="Calibri"/>
                <a:cs typeface="Calibri"/>
              </a:rPr>
              <a:t>Matt </a:t>
            </a:r>
            <a:r>
              <a:rPr lang="en-US" sz="2000" b="1" dirty="0" err="1">
                <a:latin typeface="Calibri"/>
                <a:ea typeface="Calibri"/>
                <a:cs typeface="Calibri"/>
              </a:rPr>
              <a:t>Shpiner</a:t>
            </a:r>
            <a:endParaRPr lang="en-US" sz="2000" b="1" dirty="0">
              <a:solidFill>
                <a:schemeClr val="tx1"/>
              </a:solidFill>
              <a:latin typeface="Calibri"/>
              <a:ea typeface="Calibri"/>
              <a:cs typeface="Calibri"/>
            </a:endParaRPr>
          </a:p>
          <a:p>
            <a:pPr algn="ctr"/>
            <a:r>
              <a:rPr lang="en-US" sz="1600" i="1" dirty="0">
                <a:latin typeface="Calibri"/>
                <a:ea typeface="Calibri"/>
                <a:cs typeface="Calibri"/>
              </a:rPr>
              <a:t>Executive Director of Emergency Management</a:t>
            </a:r>
          </a:p>
          <a:p>
            <a:pPr algn="ctr"/>
            <a:r>
              <a:rPr lang="en-US" sz="1600" i="1" dirty="0">
                <a:latin typeface="Calibri"/>
                <a:ea typeface="Calibri"/>
                <a:cs typeface="Calibri"/>
              </a:rPr>
              <a:t>University of Miami</a:t>
            </a:r>
            <a:endParaRPr lang="en-US" sz="1600" i="1" dirty="0">
              <a:solidFill>
                <a:schemeClr val="tx1"/>
              </a:solidFill>
              <a:latin typeface="Calibri"/>
              <a:ea typeface="Calibri"/>
              <a:cs typeface="Calibri"/>
            </a:endParaRPr>
          </a:p>
        </p:txBody>
      </p:sp>
      <p:pic>
        <p:nvPicPr>
          <p:cNvPr id="8" name="Picture 7">
            <a:extLst>
              <a:ext uri="{FF2B5EF4-FFF2-40B4-BE49-F238E27FC236}">
                <a16:creationId xmlns:a16="http://schemas.microsoft.com/office/drawing/2014/main" id="{F04050E7-60F0-9D2F-F5B5-22C7E48B5D8A}"/>
              </a:ext>
            </a:extLst>
          </p:cNvPr>
          <p:cNvPicPr>
            <a:picLocks noChangeAspect="1"/>
          </p:cNvPicPr>
          <p:nvPr/>
        </p:nvPicPr>
        <p:blipFill rotWithShape="1">
          <a:blip r:embed="rId3"/>
          <a:srcRect r="75254"/>
          <a:stretch/>
        </p:blipFill>
        <p:spPr>
          <a:xfrm>
            <a:off x="2075113" y="1807708"/>
            <a:ext cx="1777800" cy="1990343"/>
          </a:xfrm>
          <a:prstGeom prst="rect">
            <a:avLst/>
          </a:prstGeom>
        </p:spPr>
      </p:pic>
      <p:pic>
        <p:nvPicPr>
          <p:cNvPr id="5" name="Picture 4" descr="A person in a suit and glasses&#10;&#10;Description automatically generated">
            <a:extLst>
              <a:ext uri="{FF2B5EF4-FFF2-40B4-BE49-F238E27FC236}">
                <a16:creationId xmlns:a16="http://schemas.microsoft.com/office/drawing/2014/main" id="{EB0122CC-7E2E-FBB1-F1E5-953C85B58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9091" y="1914133"/>
            <a:ext cx="1840744" cy="1840744"/>
          </a:xfrm>
          <a:prstGeom prst="rect">
            <a:avLst/>
          </a:prstGeom>
        </p:spPr>
      </p:pic>
      <p:pic>
        <p:nvPicPr>
          <p:cNvPr id="7" name="Picture 6" descr="A person in a suit&#10;&#10;Description automatically generated">
            <a:extLst>
              <a:ext uri="{FF2B5EF4-FFF2-40B4-BE49-F238E27FC236}">
                <a16:creationId xmlns:a16="http://schemas.microsoft.com/office/drawing/2014/main" id="{4D16CA4D-A2EA-5822-CCDB-BAB6655C62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3569" y="1919981"/>
            <a:ext cx="1706880" cy="1834896"/>
          </a:xfrm>
          <a:prstGeom prst="rect">
            <a:avLst/>
          </a:prstGeom>
        </p:spPr>
      </p:pic>
    </p:spTree>
    <p:extLst>
      <p:ext uri="{BB962C8B-B14F-4D97-AF65-F5344CB8AC3E}">
        <p14:creationId xmlns:p14="http://schemas.microsoft.com/office/powerpoint/2010/main" val="3472912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p:cNvSpPr>
          <p:nvPr/>
        </p:nvSpPr>
        <p:spPr bwMode="auto">
          <a:xfrm>
            <a:off x="0" y="3074909"/>
            <a:ext cx="12192000" cy="708181"/>
          </a:xfrm>
          <a:prstGeom prst="rect">
            <a:avLst/>
          </a:prstGeom>
          <a:noFill/>
          <a:ln>
            <a:noFill/>
          </a:ln>
          <a:effectLst>
            <a:outerShdw blurRad="12700" dist="381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80000"/>
              </a:lnSpc>
              <a:defRPr/>
            </a:pPr>
            <a:r>
              <a:rPr lang="en-US" sz="5400" b="1">
                <a:latin typeface="Avenir"/>
                <a:ea typeface="ＭＳ Ｐゴシック" charset="0"/>
                <a:cs typeface="Century Gothic" charset="0"/>
                <a:sym typeface="Century Gothic" charset="0"/>
              </a:rPr>
              <a:t>How do we execute better?</a:t>
            </a:r>
            <a:endParaRPr lang="en-US" sz="5400">
              <a:latin typeface="Avenir"/>
              <a:ea typeface="ＭＳ Ｐゴシック" charset="0"/>
              <a:cs typeface="Century Gothic" charset="0"/>
              <a:sym typeface="Century Gothic" charset="0"/>
            </a:endParaRPr>
          </a:p>
        </p:txBody>
      </p:sp>
      <p:sp>
        <p:nvSpPr>
          <p:cNvPr id="2" name="Rectangle 1">
            <a:extLst>
              <a:ext uri="{FF2B5EF4-FFF2-40B4-BE49-F238E27FC236}">
                <a16:creationId xmlns:a16="http://schemas.microsoft.com/office/drawing/2014/main" id="{8BF92703-785C-FAA0-6CF9-0DB4644660FA}"/>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2254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4" name="Rectangle 12"/>
          <p:cNvSpPr>
            <a:spLocks noGrp="1" noChangeArrowheads="1"/>
          </p:cNvSpPr>
          <p:nvPr>
            <p:ph type="title"/>
          </p:nvPr>
        </p:nvSpPr>
        <p:spPr>
          <a:xfrm>
            <a:off x="457200" y="261768"/>
            <a:ext cx="9042349" cy="510771"/>
          </a:xfrm>
        </p:spPr>
        <p:txBody>
          <a:bodyPr vert="horz" wrap="square" lIns="0" tIns="12055" rIns="0" bIns="0" rtlCol="0" anchor="ctr">
            <a:spAutoFit/>
          </a:bodyPr>
          <a:lstStyle/>
          <a:p>
            <a:pPr marL="8929">
              <a:spcBef>
                <a:spcPts val="95"/>
              </a:spcBef>
            </a:pPr>
            <a:r>
              <a:rPr lang="en-US" sz="3600">
                <a:solidFill>
                  <a:srgbClr val="404040"/>
                </a:solidFill>
                <a:sym typeface="Century Gothic" charset="0"/>
              </a:rPr>
              <a:t>Workforce Planning</a:t>
            </a:r>
          </a:p>
        </p:txBody>
      </p:sp>
      <p:sp>
        <p:nvSpPr>
          <p:cNvPr id="18" name="TextBox 17"/>
          <p:cNvSpPr txBox="1"/>
          <p:nvPr/>
        </p:nvSpPr>
        <p:spPr>
          <a:xfrm>
            <a:off x="457200" y="1051086"/>
            <a:ext cx="6351792" cy="4734629"/>
          </a:xfrm>
          <a:prstGeom prst="rect">
            <a:avLst/>
          </a:prstGeom>
          <a:noFill/>
        </p:spPr>
        <p:txBody>
          <a:bodyPr wrap="square">
            <a:spAutoFit/>
          </a:bodyPr>
          <a:lstStyle/>
          <a:p>
            <a:pPr marL="342900" lvl="1" indent="-342900" defTabSz="642915" fontAlgn="base">
              <a:spcBef>
                <a:spcPts val="600"/>
              </a:spcBef>
              <a:buFont typeface="Arial" panose="020B0604020202020204" pitchFamily="34" charset="0"/>
              <a:buChar char="•"/>
              <a:defRPr/>
            </a:pPr>
            <a:r>
              <a:rPr lang="en-US" sz="2000">
                <a:latin typeface="Avenir"/>
                <a:ea typeface="ヒラギノ角ゴ ProN W3" pitchFamily="2" charset="-128"/>
                <a:sym typeface="Gill Sans" pitchFamily="2" charset="0"/>
              </a:rPr>
              <a:t>Multi-Tier Structure to Pre-Identify Critical Employees</a:t>
            </a:r>
          </a:p>
          <a:p>
            <a:pPr marL="800100" lvl="2" indent="-342900" defTabSz="642915" fontAlgn="base">
              <a:buFont typeface="Courier New" panose="02070309020205020404" pitchFamily="49" charset="0"/>
              <a:buChar char="o"/>
              <a:defRPr/>
            </a:pPr>
            <a:r>
              <a:rPr lang="en-US" sz="2000">
                <a:latin typeface="Avenir"/>
                <a:ea typeface="ヒラギノ角ゴ ProN W3" pitchFamily="2" charset="-128"/>
                <a:sym typeface="Gill Sans" pitchFamily="2" charset="0"/>
              </a:rPr>
              <a:t>Clearly identifying, setting expectations and discussing concerns with Tier 1 &amp; 2 employees now</a:t>
            </a:r>
          </a:p>
          <a:p>
            <a:pPr marL="342900" lvl="1" indent="-342900" defTabSz="642915" fontAlgn="base">
              <a:spcBef>
                <a:spcPts val="600"/>
              </a:spcBef>
              <a:buFont typeface="Arial" panose="020B0604020202020204" pitchFamily="34" charset="0"/>
              <a:buChar char="•"/>
              <a:defRPr/>
            </a:pPr>
            <a:r>
              <a:rPr lang="en-US" sz="2000">
                <a:latin typeface="Avenir"/>
                <a:ea typeface="ヒラギノ角ゴ ProN W3" pitchFamily="2" charset="-128"/>
                <a:sym typeface="Gill Sans" pitchFamily="2" charset="0"/>
              </a:rPr>
              <a:t>New Opportunities and Challenges with Remote Work</a:t>
            </a:r>
          </a:p>
          <a:p>
            <a:pPr marL="800100" lvl="2" indent="-342900" defTabSz="642915" fontAlgn="base">
              <a:buFont typeface="Courier New" panose="02070309020205020404" pitchFamily="49" charset="0"/>
              <a:buChar char="o"/>
              <a:defRPr/>
            </a:pPr>
            <a:r>
              <a:rPr lang="en-US" sz="2000">
                <a:latin typeface="Avenir"/>
                <a:ea typeface="ヒラギノ角ゴ ProN W3" pitchFamily="2" charset="-128"/>
                <a:sym typeface="Gill Sans" pitchFamily="2" charset="0"/>
              </a:rPr>
              <a:t>Tier 1 – Essential Personnel</a:t>
            </a:r>
          </a:p>
          <a:p>
            <a:pPr marL="800100" lvl="2" indent="-342900" defTabSz="642915" fontAlgn="base">
              <a:buFont typeface="Courier New" panose="02070309020205020404" pitchFamily="49" charset="0"/>
              <a:buChar char="o"/>
              <a:defRPr/>
            </a:pPr>
            <a:r>
              <a:rPr lang="en-US" sz="2000">
                <a:latin typeface="Avenir"/>
                <a:ea typeface="ヒラギノ角ゴ ProN W3" pitchFamily="2" charset="-128"/>
                <a:sym typeface="Gill Sans" pitchFamily="2" charset="0"/>
              </a:rPr>
              <a:t>In Person – Cannot Work Remotely</a:t>
            </a:r>
          </a:p>
          <a:p>
            <a:pPr marL="800100" lvl="2" indent="-342900" defTabSz="642915" fontAlgn="base">
              <a:buFont typeface="Courier New" panose="02070309020205020404" pitchFamily="49" charset="0"/>
              <a:buChar char="o"/>
              <a:defRPr/>
            </a:pPr>
            <a:r>
              <a:rPr lang="en-US" sz="2000">
                <a:latin typeface="Avenir"/>
                <a:ea typeface="ヒラギノ角ゴ ProN W3" pitchFamily="2" charset="-128"/>
                <a:sym typeface="Gill Sans" pitchFamily="2" charset="0"/>
              </a:rPr>
              <a:t>In Person – Can Work Remotely</a:t>
            </a:r>
          </a:p>
          <a:p>
            <a:pPr marL="800100" lvl="2" indent="-342900" defTabSz="642915" fontAlgn="base">
              <a:buFont typeface="Courier New" panose="02070309020205020404" pitchFamily="49" charset="0"/>
              <a:buChar char="o"/>
              <a:defRPr/>
            </a:pPr>
            <a:r>
              <a:rPr lang="en-US" sz="2000">
                <a:latin typeface="Avenir"/>
                <a:ea typeface="ヒラギノ角ゴ ProN W3" pitchFamily="2" charset="-128"/>
                <a:sym typeface="Gill Sans" pitchFamily="2" charset="0"/>
              </a:rPr>
              <a:t>Remote Work - Lives in South Florida</a:t>
            </a:r>
          </a:p>
          <a:p>
            <a:pPr marL="800100" lvl="2" indent="-342900" defTabSz="642915" fontAlgn="base">
              <a:spcAft>
                <a:spcPts val="840"/>
              </a:spcAft>
              <a:buFont typeface="Courier New" panose="02070309020205020404" pitchFamily="49" charset="0"/>
              <a:buChar char="o"/>
              <a:defRPr/>
            </a:pPr>
            <a:r>
              <a:rPr lang="en-US" sz="2000">
                <a:latin typeface="Avenir"/>
                <a:ea typeface="ヒラギノ角ゴ ProN W3" pitchFamily="2" charset="-128"/>
                <a:sym typeface="Gill Sans" pitchFamily="2" charset="0"/>
              </a:rPr>
              <a:t>Remote Work - Lives Outside of South Florida</a:t>
            </a:r>
          </a:p>
          <a:p>
            <a:pPr marL="342900" lvl="1" indent="-342900" defTabSz="642915" fontAlgn="base">
              <a:spcBef>
                <a:spcPts val="600"/>
              </a:spcBef>
              <a:spcAft>
                <a:spcPts val="844"/>
              </a:spcAft>
              <a:buFont typeface="Arial" panose="020B0604020202020204" pitchFamily="34" charset="0"/>
              <a:buChar char="•"/>
              <a:defRPr/>
            </a:pPr>
            <a:r>
              <a:rPr lang="en-US" sz="2000">
                <a:latin typeface="Avenir"/>
                <a:ea typeface="ヒラギノ角ゴ ProN W3" pitchFamily="2" charset="-128"/>
                <a:sym typeface="Gill Sans" pitchFamily="2" charset="0"/>
              </a:rPr>
              <a:t>Capability to identify employees in hardest hit areas</a:t>
            </a:r>
          </a:p>
          <a:p>
            <a:pPr marL="342900" lvl="1" indent="-342900" defTabSz="642915" fontAlgn="base">
              <a:spcBef>
                <a:spcPts val="600"/>
              </a:spcBef>
              <a:spcAft>
                <a:spcPts val="844"/>
              </a:spcAft>
              <a:buFont typeface="Arial" panose="020B0604020202020204" pitchFamily="34" charset="0"/>
              <a:buChar char="•"/>
              <a:defRPr/>
            </a:pPr>
            <a:r>
              <a:rPr lang="en-US" sz="2000">
                <a:latin typeface="Avenir"/>
                <a:ea typeface="ヒラギノ角ゴ ProN W3" pitchFamily="2" charset="-128"/>
                <a:sym typeface="Gill Sans" pitchFamily="2" charset="0"/>
              </a:rPr>
              <a:t>Addressing Unmet Needs of the Institution </a:t>
            </a:r>
          </a:p>
          <a:p>
            <a:pPr marL="342900" lvl="1" indent="-342900" defTabSz="642915" fontAlgn="base">
              <a:spcAft>
                <a:spcPts val="844"/>
              </a:spcAft>
              <a:buFont typeface="Courier New" panose="02070309020205020404" pitchFamily="49" charset="0"/>
              <a:buChar char="o"/>
              <a:defRPr/>
            </a:pPr>
            <a:endParaRPr lang="en-US" sz="2000">
              <a:latin typeface="Avenir"/>
              <a:ea typeface="ヒラギノ角ゴ ProN W3" pitchFamily="2" charset="-128"/>
              <a:sym typeface="Gill Sans" pitchFamily="2" charset="0"/>
            </a:endParaRPr>
          </a:p>
          <a:p>
            <a:pPr marL="800100" lvl="2" indent="-342900" defTabSz="642915" fontAlgn="base">
              <a:spcAft>
                <a:spcPts val="844"/>
              </a:spcAft>
              <a:buFont typeface="Courier New" panose="02070309020205020404" pitchFamily="49" charset="0"/>
              <a:buChar char="o"/>
              <a:defRPr/>
            </a:pPr>
            <a:endParaRPr lang="en-US" sz="2000">
              <a:latin typeface="Avenir"/>
              <a:ea typeface="ヒラギノ角ゴ ProN W3" pitchFamily="2" charset="-128"/>
              <a:sym typeface="Gill Sans" pitchFamily="2" charset="0"/>
            </a:endParaRPr>
          </a:p>
        </p:txBody>
      </p:sp>
      <p:sp>
        <p:nvSpPr>
          <p:cNvPr id="2" name="Slide Number Placeholder 1"/>
          <p:cNvSpPr>
            <a:spLocks noGrp="1"/>
          </p:cNvSpPr>
          <p:nvPr>
            <p:ph type="sldNum" sz="quarter" idx="7"/>
          </p:nvPr>
        </p:nvSpPr>
        <p:spPr>
          <a:xfrm>
            <a:off x="12216679" y="9232018"/>
            <a:ext cx="156209" cy="267970"/>
          </a:xfrm>
          <a:prstGeom prst="rect">
            <a:avLst/>
          </a:prstGeom>
        </p:spPr>
        <p:txBody>
          <a:bodyPr wrap="square" lIns="0" tIns="0" rIns="0" bIns="0">
            <a:spAutoFit/>
          </a:bodyPr>
          <a:lstStyle>
            <a:defPPr>
              <a:defRPr lang="en-US"/>
            </a:defPPr>
            <a:lvl1pPr marL="0" algn="l" defTabSz="914400" rtl="0" eaLnBrk="1" latinLnBrk="0" hangingPunct="1">
              <a:defRPr sz="1600" b="1" i="0" kern="1200">
                <a:solidFill>
                  <a:srgbClr val="747676"/>
                </a:solidFill>
                <a:latin typeface="Arial Narrow"/>
                <a:ea typeface="+mn-ea"/>
                <a:cs typeface="Arial Narrow"/>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45"/>
              </a:spcBef>
            </a:pPr>
            <a:fld id="{81D60167-4931-47E6-BA6A-407CBD079E47}" type="slidenum">
              <a:rPr lang="en-US" spc="30" smtClean="0"/>
              <a:pPr marL="25400">
                <a:spcBef>
                  <a:spcPts val="45"/>
                </a:spcBef>
              </a:pPr>
              <a:t>31</a:t>
            </a:fld>
            <a:endParaRPr lang="en-US" spc="21"/>
          </a:p>
        </p:txBody>
      </p:sp>
      <p:pic>
        <p:nvPicPr>
          <p:cNvPr id="5" name="Picture 4">
            <a:extLst>
              <a:ext uri="{FF2B5EF4-FFF2-40B4-BE49-F238E27FC236}">
                <a16:creationId xmlns:a16="http://schemas.microsoft.com/office/drawing/2014/main" id="{31C8ACEE-04D2-380D-F4BD-FA25C3CEB764}"/>
              </a:ext>
            </a:extLst>
          </p:cNvPr>
          <p:cNvPicPr>
            <a:picLocks noChangeAspect="1"/>
          </p:cNvPicPr>
          <p:nvPr/>
        </p:nvPicPr>
        <p:blipFill>
          <a:blip r:embed="rId3"/>
          <a:stretch>
            <a:fillRect/>
          </a:stretch>
        </p:blipFill>
        <p:spPr>
          <a:xfrm>
            <a:off x="6808992" y="1051086"/>
            <a:ext cx="4925808" cy="4077445"/>
          </a:xfrm>
          <a:prstGeom prst="rect">
            <a:avLst/>
          </a:prstGeom>
          <a:ln>
            <a:solidFill>
              <a:schemeClr val="tx1"/>
            </a:solidFill>
          </a:ln>
        </p:spPr>
      </p:pic>
      <p:sp>
        <p:nvSpPr>
          <p:cNvPr id="3" name="Rectangle 2">
            <a:extLst>
              <a:ext uri="{FF2B5EF4-FFF2-40B4-BE49-F238E27FC236}">
                <a16:creationId xmlns:a16="http://schemas.microsoft.com/office/drawing/2014/main" id="{9D2842F0-70F8-6B76-5232-DBDE6D6CAB7D}"/>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621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4" name="Rectangle 12"/>
          <p:cNvSpPr>
            <a:spLocks noGrp="1" noChangeArrowheads="1"/>
          </p:cNvSpPr>
          <p:nvPr>
            <p:ph type="title"/>
          </p:nvPr>
        </p:nvSpPr>
        <p:spPr>
          <a:xfrm>
            <a:off x="558799" y="225050"/>
            <a:ext cx="11298325" cy="496921"/>
          </a:xfrm>
        </p:spPr>
        <p:txBody>
          <a:bodyPr vert="horz" wrap="square" lIns="0" tIns="12055" rIns="0" bIns="0" rtlCol="0" anchor="ctr">
            <a:spAutoFit/>
          </a:bodyPr>
          <a:lstStyle/>
          <a:p>
            <a:pPr marL="8929">
              <a:spcBef>
                <a:spcPts val="95"/>
              </a:spcBef>
            </a:pPr>
            <a:r>
              <a:rPr lang="en-US" sz="3500">
                <a:solidFill>
                  <a:srgbClr val="404040"/>
                </a:solidFill>
                <a:sym typeface="Century Gothic" charset="0"/>
              </a:rPr>
              <a:t>Simplifying Plans</a:t>
            </a:r>
          </a:p>
        </p:txBody>
      </p:sp>
      <p:sp>
        <p:nvSpPr>
          <p:cNvPr id="3" name="Slide Number Placeholder 2"/>
          <p:cNvSpPr>
            <a:spLocks noGrp="1"/>
          </p:cNvSpPr>
          <p:nvPr>
            <p:ph type="sldNum" sz="quarter" idx="7"/>
          </p:nvPr>
        </p:nvSpPr>
        <p:spPr>
          <a:xfrm>
            <a:off x="12216679" y="9232018"/>
            <a:ext cx="156209" cy="267970"/>
          </a:xfrm>
          <a:prstGeom prst="rect">
            <a:avLst/>
          </a:prstGeom>
        </p:spPr>
        <p:txBody>
          <a:bodyPr wrap="square" lIns="0" tIns="0" rIns="0" bIns="0">
            <a:spAutoFit/>
          </a:bodyPr>
          <a:lstStyle>
            <a:defPPr>
              <a:defRPr lang="en-US"/>
            </a:defPPr>
            <a:lvl1pPr marL="0" algn="l" defTabSz="914400" rtl="0" eaLnBrk="1" latinLnBrk="0" hangingPunct="1">
              <a:defRPr sz="1600" b="1" i="0" kern="1200">
                <a:solidFill>
                  <a:srgbClr val="747676"/>
                </a:solidFill>
                <a:latin typeface="Arial Narrow"/>
                <a:ea typeface="+mn-ea"/>
                <a:cs typeface="Arial Narrow"/>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45"/>
              </a:spcBef>
            </a:pPr>
            <a:fld id="{81D60167-4931-47E6-BA6A-407CBD079E47}" type="slidenum">
              <a:rPr lang="en-US" spc="30" smtClean="0"/>
              <a:pPr marL="25400">
                <a:spcBef>
                  <a:spcPts val="45"/>
                </a:spcBef>
              </a:pPr>
              <a:t>32</a:t>
            </a:fld>
            <a:endParaRPr lang="en-US" spc="21"/>
          </a:p>
        </p:txBody>
      </p:sp>
      <p:sp>
        <p:nvSpPr>
          <p:cNvPr id="4" name="Slide Number Placeholder 1">
            <a:extLst>
              <a:ext uri="{FF2B5EF4-FFF2-40B4-BE49-F238E27FC236}">
                <a16:creationId xmlns:a16="http://schemas.microsoft.com/office/drawing/2014/main" id="{792A2498-CC04-EF26-8A12-7984283020C1}"/>
              </a:ext>
            </a:extLst>
          </p:cNvPr>
          <p:cNvSpPr>
            <a:spLocks noGrp="1"/>
          </p:cNvSpPr>
          <p:nvPr>
            <p:ph type="sldNum" sz="quarter" idx="12"/>
          </p:nvPr>
        </p:nvSpPr>
        <p:spPr>
          <a:xfrm>
            <a:off x="8991600" y="6427687"/>
            <a:ext cx="2743200" cy="284694"/>
          </a:xfrm>
        </p:spPr>
        <p:txBody>
          <a:bodyPr/>
          <a:lstStyle/>
          <a:p>
            <a:fld id="{B91FA4E3-5831-6E48-911E-6FE12D24D32D}" type="slidenum">
              <a:rPr lang="en-US" smtClean="0"/>
              <a:pPr/>
              <a:t>32</a:t>
            </a:fld>
            <a:endParaRPr lang="en-US"/>
          </a:p>
        </p:txBody>
      </p:sp>
      <p:pic>
        <p:nvPicPr>
          <p:cNvPr id="9" name="Picture 8">
            <a:extLst>
              <a:ext uri="{FF2B5EF4-FFF2-40B4-BE49-F238E27FC236}">
                <a16:creationId xmlns:a16="http://schemas.microsoft.com/office/drawing/2014/main" id="{7D3DED2E-866F-73E5-4457-9F9A8F4563BC}"/>
              </a:ext>
            </a:extLst>
          </p:cNvPr>
          <p:cNvPicPr>
            <a:picLocks noChangeAspect="1"/>
          </p:cNvPicPr>
          <p:nvPr/>
        </p:nvPicPr>
        <p:blipFill>
          <a:blip r:embed="rId3"/>
          <a:stretch>
            <a:fillRect/>
          </a:stretch>
        </p:blipFill>
        <p:spPr>
          <a:xfrm>
            <a:off x="820387" y="996779"/>
            <a:ext cx="10551225" cy="5156100"/>
          </a:xfrm>
          <a:prstGeom prst="rect">
            <a:avLst/>
          </a:prstGeom>
        </p:spPr>
      </p:pic>
      <p:sp>
        <p:nvSpPr>
          <p:cNvPr id="10" name="Rectangle 9">
            <a:extLst>
              <a:ext uri="{FF2B5EF4-FFF2-40B4-BE49-F238E27FC236}">
                <a16:creationId xmlns:a16="http://schemas.microsoft.com/office/drawing/2014/main" id="{1B8075C3-BB90-41FD-0259-A6EB9FC67380}"/>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867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4" name="Rectangle 12"/>
          <p:cNvSpPr>
            <a:spLocks noGrp="1" noChangeArrowheads="1"/>
          </p:cNvSpPr>
          <p:nvPr>
            <p:ph type="title"/>
          </p:nvPr>
        </p:nvSpPr>
        <p:spPr>
          <a:xfrm>
            <a:off x="609600" y="268635"/>
            <a:ext cx="8382000" cy="510771"/>
          </a:xfrm>
        </p:spPr>
        <p:txBody>
          <a:bodyPr vert="horz" wrap="square" lIns="0" tIns="12055" rIns="0" bIns="0" rtlCol="0" anchor="ctr">
            <a:spAutoFit/>
          </a:bodyPr>
          <a:lstStyle/>
          <a:p>
            <a:pPr marL="8929">
              <a:spcBef>
                <a:spcPts val="95"/>
              </a:spcBef>
            </a:pPr>
            <a:r>
              <a:rPr lang="en-US" sz="3600">
                <a:solidFill>
                  <a:srgbClr val="404040"/>
                </a:solidFill>
                <a:sym typeface="Century Gothic" charset="0"/>
              </a:rPr>
              <a:t>Damage Evaluation</a:t>
            </a:r>
          </a:p>
        </p:txBody>
      </p:sp>
      <p:sp>
        <p:nvSpPr>
          <p:cNvPr id="22540" name="Rectangle 13"/>
          <p:cNvSpPr>
            <a:spLocks/>
          </p:cNvSpPr>
          <p:nvPr/>
        </p:nvSpPr>
        <p:spPr bwMode="auto">
          <a:xfrm>
            <a:off x="0" y="869532"/>
            <a:ext cx="12192000" cy="3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1pPr>
            <a:lvl2pPr marL="742950" indent="-28575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2pPr>
            <a:lvl3pPr marL="11430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3pPr>
            <a:lvl4pPr marL="16002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4pPr>
            <a:lvl5pPr marL="20574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5pPr>
            <a:lvl6pPr marL="25146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6pPr>
            <a:lvl7pPr marL="29718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7pPr>
            <a:lvl8pPr marL="34290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8pPr>
            <a:lvl9pPr marL="38862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9pPr>
          </a:lstStyle>
          <a:p>
            <a:pPr algn="ctr" eaLnBrk="1" hangingPunct="1">
              <a:spcBef>
                <a:spcPct val="0"/>
              </a:spcBef>
              <a:buSzTx/>
              <a:buFontTx/>
              <a:buNone/>
            </a:pPr>
            <a:r>
              <a:rPr lang="en-US" altLang="en-US" sz="2531">
                <a:solidFill>
                  <a:schemeClr val="tx1"/>
                </a:solidFill>
                <a:latin typeface="Avenir"/>
                <a:ea typeface="MS PGothic" pitchFamily="34" charset="-128"/>
              </a:rPr>
              <a:t>Pre-Staged Resources to Expedite Recovery – Speed and Flexibility</a:t>
            </a:r>
          </a:p>
        </p:txBody>
      </p:sp>
      <p:sp>
        <p:nvSpPr>
          <p:cNvPr id="4" name="TextBox 3"/>
          <p:cNvSpPr txBox="1"/>
          <p:nvPr/>
        </p:nvSpPr>
        <p:spPr>
          <a:xfrm>
            <a:off x="6390741" y="1244263"/>
            <a:ext cx="4772603" cy="1810752"/>
          </a:xfrm>
          <a:prstGeom prst="rect">
            <a:avLst/>
          </a:prstGeom>
          <a:noFill/>
        </p:spPr>
        <p:txBody>
          <a:bodyPr wrap="square">
            <a:spAutoFit/>
          </a:bodyPr>
          <a:lstStyle/>
          <a:p>
            <a:pPr algn="ctr">
              <a:spcAft>
                <a:spcPts val="844"/>
              </a:spcAft>
              <a:defRPr/>
            </a:pPr>
            <a:r>
              <a:rPr lang="en-US" sz="1700" u="sng">
                <a:latin typeface="Avenir"/>
              </a:rPr>
              <a:t>Debris Removal</a:t>
            </a:r>
          </a:p>
          <a:p>
            <a:pPr>
              <a:spcAft>
                <a:spcPts val="844"/>
              </a:spcAft>
              <a:defRPr/>
            </a:pPr>
            <a:r>
              <a:rPr lang="en-US" sz="1700" b="1">
                <a:latin typeface="Avenir"/>
              </a:rPr>
              <a:t>Phase 1 </a:t>
            </a:r>
            <a:r>
              <a:rPr lang="en-US" sz="1700">
                <a:latin typeface="Avenir"/>
              </a:rPr>
              <a:t>– Access for Emergency Responders </a:t>
            </a:r>
          </a:p>
          <a:p>
            <a:pPr>
              <a:spcAft>
                <a:spcPts val="844"/>
              </a:spcAft>
              <a:defRPr/>
            </a:pPr>
            <a:r>
              <a:rPr lang="en-US" sz="1700" b="1">
                <a:latin typeface="Avenir"/>
              </a:rPr>
              <a:t>Phase 2 </a:t>
            </a:r>
            <a:r>
              <a:rPr lang="en-US" sz="1700">
                <a:latin typeface="Avenir"/>
              </a:rPr>
              <a:t>– Push debris from all roadways</a:t>
            </a:r>
          </a:p>
          <a:p>
            <a:pPr>
              <a:spcAft>
                <a:spcPts val="844"/>
              </a:spcAft>
              <a:defRPr/>
            </a:pPr>
            <a:r>
              <a:rPr lang="en-US" sz="1700" b="1">
                <a:latin typeface="Avenir"/>
              </a:rPr>
              <a:t>Phase 3 </a:t>
            </a:r>
            <a:r>
              <a:rPr lang="en-US" sz="1700">
                <a:latin typeface="Avenir"/>
              </a:rPr>
              <a:t>– Move debris to staging site </a:t>
            </a:r>
          </a:p>
          <a:p>
            <a:pPr>
              <a:spcAft>
                <a:spcPts val="844"/>
              </a:spcAft>
              <a:defRPr/>
            </a:pPr>
            <a:r>
              <a:rPr lang="en-US" sz="1700" b="1">
                <a:latin typeface="Avenir"/>
              </a:rPr>
              <a:t>Phase 4 </a:t>
            </a:r>
            <a:r>
              <a:rPr lang="en-US" sz="1700">
                <a:latin typeface="Avenir"/>
              </a:rPr>
              <a:t>– Dispose mulched debris to landfill site</a:t>
            </a:r>
          </a:p>
        </p:txBody>
      </p:sp>
      <p:sp>
        <p:nvSpPr>
          <p:cNvPr id="13" name="TextBox 12"/>
          <p:cNvSpPr txBox="1"/>
          <p:nvPr/>
        </p:nvSpPr>
        <p:spPr>
          <a:xfrm>
            <a:off x="193680" y="1244263"/>
            <a:ext cx="5763418" cy="2174954"/>
          </a:xfrm>
          <a:prstGeom prst="rect">
            <a:avLst/>
          </a:prstGeom>
          <a:noFill/>
        </p:spPr>
        <p:txBody>
          <a:bodyPr wrap="square">
            <a:spAutoFit/>
          </a:bodyPr>
          <a:lstStyle/>
          <a:p>
            <a:pPr algn="ctr">
              <a:spcAft>
                <a:spcPts val="844"/>
              </a:spcAft>
              <a:defRPr/>
            </a:pPr>
            <a:r>
              <a:rPr lang="en-US" sz="1700" u="sng">
                <a:latin typeface="Avenir"/>
              </a:rPr>
              <a:t>Building Assessments</a:t>
            </a:r>
          </a:p>
          <a:p>
            <a:pPr>
              <a:spcAft>
                <a:spcPts val="844"/>
              </a:spcAft>
              <a:defRPr/>
            </a:pPr>
            <a:r>
              <a:rPr lang="en-US" sz="1700" b="1">
                <a:latin typeface="Avenir"/>
              </a:rPr>
              <a:t>Phase 1 </a:t>
            </a:r>
            <a:r>
              <a:rPr lang="en-US" sz="1700">
                <a:latin typeface="Avenir"/>
              </a:rPr>
              <a:t>– Initial exterior campus assessment (by zone)</a:t>
            </a:r>
          </a:p>
          <a:p>
            <a:pPr>
              <a:spcAft>
                <a:spcPts val="844"/>
              </a:spcAft>
              <a:defRPr/>
            </a:pPr>
            <a:r>
              <a:rPr lang="en-US" sz="1700" b="1">
                <a:latin typeface="Avenir"/>
              </a:rPr>
              <a:t>Phase 2 </a:t>
            </a:r>
            <a:r>
              <a:rPr lang="en-US" sz="1700">
                <a:latin typeface="Avenir"/>
              </a:rPr>
              <a:t>– Initial interior assessment of all buildings (by priority)</a:t>
            </a:r>
          </a:p>
          <a:p>
            <a:pPr>
              <a:spcAft>
                <a:spcPts val="844"/>
              </a:spcAft>
              <a:defRPr/>
            </a:pPr>
            <a:r>
              <a:rPr lang="en-US" sz="1700" b="1">
                <a:latin typeface="Avenir"/>
              </a:rPr>
              <a:t>Phase 3 </a:t>
            </a:r>
            <a:r>
              <a:rPr lang="en-US" sz="1700">
                <a:latin typeface="Avenir"/>
              </a:rPr>
              <a:t>– Stabilize major impacts</a:t>
            </a:r>
          </a:p>
          <a:p>
            <a:pPr>
              <a:spcAft>
                <a:spcPts val="844"/>
              </a:spcAft>
              <a:defRPr/>
            </a:pPr>
            <a:r>
              <a:rPr lang="en-US" sz="1700" b="1">
                <a:latin typeface="Avenir"/>
              </a:rPr>
              <a:t>Phase 4 </a:t>
            </a:r>
            <a:r>
              <a:rPr lang="en-US" sz="1700">
                <a:latin typeface="Avenir"/>
              </a:rPr>
              <a:t>– Detailed assessment of all buildings</a:t>
            </a:r>
          </a:p>
          <a:p>
            <a:pPr>
              <a:spcAft>
                <a:spcPts val="844"/>
              </a:spcAft>
              <a:defRPr/>
            </a:pPr>
            <a:r>
              <a:rPr lang="en-US" sz="1700" b="1">
                <a:latin typeface="Avenir"/>
              </a:rPr>
              <a:t>Phase 5 </a:t>
            </a:r>
            <a:r>
              <a:rPr lang="en-US" sz="1700">
                <a:latin typeface="Avenir"/>
              </a:rPr>
              <a:t>– Stabilization of all impacts </a:t>
            </a:r>
          </a:p>
        </p:txBody>
      </p:sp>
      <p:sp>
        <p:nvSpPr>
          <p:cNvPr id="3" name="Slide Number Placeholder 2"/>
          <p:cNvSpPr>
            <a:spLocks noGrp="1"/>
          </p:cNvSpPr>
          <p:nvPr>
            <p:ph type="sldNum" sz="quarter" idx="7"/>
          </p:nvPr>
        </p:nvSpPr>
        <p:spPr>
          <a:xfrm>
            <a:off x="12216679" y="9232018"/>
            <a:ext cx="156209" cy="267970"/>
          </a:xfrm>
          <a:prstGeom prst="rect">
            <a:avLst/>
          </a:prstGeom>
        </p:spPr>
        <p:txBody>
          <a:bodyPr wrap="square" lIns="0" tIns="0" rIns="0" bIns="0">
            <a:spAutoFit/>
          </a:bodyPr>
          <a:lstStyle>
            <a:defPPr>
              <a:defRPr lang="en-US"/>
            </a:defPPr>
            <a:lvl1pPr marL="0" algn="l" defTabSz="914400" rtl="0" eaLnBrk="1" latinLnBrk="0" hangingPunct="1">
              <a:defRPr sz="1600" b="1" i="0" kern="1200">
                <a:solidFill>
                  <a:srgbClr val="747676"/>
                </a:solidFill>
                <a:latin typeface="Arial Narrow"/>
                <a:ea typeface="+mn-ea"/>
                <a:cs typeface="Arial Narrow"/>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45"/>
              </a:spcBef>
            </a:pPr>
            <a:fld id="{81D60167-4931-47E6-BA6A-407CBD079E47}" type="slidenum">
              <a:rPr lang="en-US" spc="30" smtClean="0"/>
              <a:pPr marL="25400">
                <a:spcBef>
                  <a:spcPts val="45"/>
                </a:spcBef>
              </a:pPr>
              <a:t>33</a:t>
            </a:fld>
            <a:endParaRPr lang="en-US" spc="21"/>
          </a:p>
        </p:txBody>
      </p:sp>
      <p:cxnSp>
        <p:nvCxnSpPr>
          <p:cNvPr id="6" name="Straight Connector 5">
            <a:extLst>
              <a:ext uri="{FF2B5EF4-FFF2-40B4-BE49-F238E27FC236}">
                <a16:creationId xmlns:a16="http://schemas.microsoft.com/office/drawing/2014/main" id="{C13EED28-6C04-72D0-DE24-31E3F6945F87}"/>
              </a:ext>
            </a:extLst>
          </p:cNvPr>
          <p:cNvCxnSpPr/>
          <p:nvPr/>
        </p:nvCxnSpPr>
        <p:spPr>
          <a:xfrm>
            <a:off x="6169768" y="1357125"/>
            <a:ext cx="0" cy="21031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7753F66-F985-54D1-0761-945F50438AAE}"/>
              </a:ext>
            </a:extLst>
          </p:cNvPr>
          <p:cNvCxnSpPr/>
          <p:nvPr/>
        </p:nvCxnSpPr>
        <p:spPr>
          <a:xfrm>
            <a:off x="6037801" y="1357125"/>
            <a:ext cx="0" cy="21031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5A78CD7C-E2C9-B525-980B-E87540AA44D4}"/>
              </a:ext>
            </a:extLst>
          </p:cNvPr>
          <p:cNvPicPr>
            <a:picLocks noChangeAspect="1"/>
          </p:cNvPicPr>
          <p:nvPr/>
        </p:nvPicPr>
        <p:blipFill>
          <a:blip r:embed="rId3"/>
          <a:stretch>
            <a:fillRect/>
          </a:stretch>
        </p:blipFill>
        <p:spPr>
          <a:xfrm>
            <a:off x="1211045" y="3592150"/>
            <a:ext cx="3728687" cy="2693839"/>
          </a:xfrm>
          <a:prstGeom prst="rect">
            <a:avLst/>
          </a:prstGeom>
        </p:spPr>
      </p:pic>
      <p:pic>
        <p:nvPicPr>
          <p:cNvPr id="9" name="Picture 8" descr="Map&#10;&#10;Description automatically generated">
            <a:extLst>
              <a:ext uri="{FF2B5EF4-FFF2-40B4-BE49-F238E27FC236}">
                <a16:creationId xmlns:a16="http://schemas.microsoft.com/office/drawing/2014/main" id="{C626E318-4C79-CC8D-3019-4AA5C7D0B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46" t="4352" r="1748" b="3953"/>
          <a:stretch/>
        </p:blipFill>
        <p:spPr>
          <a:xfrm>
            <a:off x="6526307" y="3573107"/>
            <a:ext cx="4703993" cy="2712882"/>
          </a:xfrm>
          <a:prstGeom prst="rect">
            <a:avLst/>
          </a:prstGeom>
          <a:ln>
            <a:solidFill>
              <a:schemeClr val="tx1"/>
            </a:solidFill>
          </a:ln>
        </p:spPr>
      </p:pic>
      <p:sp>
        <p:nvSpPr>
          <p:cNvPr id="2" name="Rectangle 1">
            <a:extLst>
              <a:ext uri="{FF2B5EF4-FFF2-40B4-BE49-F238E27FC236}">
                <a16:creationId xmlns:a16="http://schemas.microsoft.com/office/drawing/2014/main" id="{D1DC3130-956B-4917-9EE0-2A3C9A2B3930}"/>
              </a:ext>
            </a:extLst>
          </p:cNvPr>
          <p:cNvSpPr/>
          <p:nvPr/>
        </p:nvSpPr>
        <p:spPr>
          <a:xfrm>
            <a:off x="8129260" y="3573107"/>
            <a:ext cx="1645920" cy="182880"/>
          </a:xfrm>
          <a:prstGeom prst="rect">
            <a:avLst/>
          </a:prstGeom>
          <a:solidFill>
            <a:schemeClr val="tx1"/>
          </a:solidFill>
        </p:spPr>
        <p:txBody>
          <a:bodyPr wrap="square" anchor="ctr">
            <a:spAutoFit/>
          </a:bodyPr>
          <a:lstStyle/>
          <a:p>
            <a:pPr algn="ctr"/>
            <a:r>
              <a:rPr lang="en-US" sz="984">
                <a:solidFill>
                  <a:schemeClr val="bg1"/>
                </a:solidFill>
                <a:latin typeface="Avenir"/>
              </a:rPr>
              <a:t>Damage Evaluation Sectors</a:t>
            </a:r>
            <a:endParaRPr lang="en-US" sz="984">
              <a:solidFill>
                <a:schemeClr val="bg1"/>
              </a:solidFill>
            </a:endParaRPr>
          </a:p>
        </p:txBody>
      </p:sp>
      <p:sp>
        <p:nvSpPr>
          <p:cNvPr id="5" name="Rectangle 4">
            <a:extLst>
              <a:ext uri="{FF2B5EF4-FFF2-40B4-BE49-F238E27FC236}">
                <a16:creationId xmlns:a16="http://schemas.microsoft.com/office/drawing/2014/main" id="{B2B6D793-454E-A519-F455-BA592EB6E614}"/>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113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4" name="Rectangle 12"/>
          <p:cNvSpPr>
            <a:spLocks noGrp="1" noChangeArrowheads="1"/>
          </p:cNvSpPr>
          <p:nvPr>
            <p:ph type="title"/>
          </p:nvPr>
        </p:nvSpPr>
        <p:spPr>
          <a:xfrm>
            <a:off x="482010" y="-18483"/>
            <a:ext cx="10668590" cy="1062633"/>
          </a:xfrm>
        </p:spPr>
        <p:txBody>
          <a:bodyPr>
            <a:normAutofit/>
          </a:bodyPr>
          <a:lstStyle/>
          <a:p>
            <a:pPr eaLnBrk="1" hangingPunct="1">
              <a:defRPr/>
            </a:pPr>
            <a:r>
              <a:rPr lang="en-US" sz="3600">
                <a:sym typeface="Century Gothic" charset="0"/>
              </a:rPr>
              <a:t>Planning for Recovery Before an Incident Occurs</a:t>
            </a:r>
          </a:p>
        </p:txBody>
      </p:sp>
      <p:sp>
        <p:nvSpPr>
          <p:cNvPr id="19" name="TextBox 18"/>
          <p:cNvSpPr txBox="1"/>
          <p:nvPr/>
        </p:nvSpPr>
        <p:spPr>
          <a:xfrm>
            <a:off x="304208" y="997565"/>
            <a:ext cx="11405782" cy="2600712"/>
          </a:xfrm>
          <a:prstGeom prst="rect">
            <a:avLst/>
          </a:prstGeom>
          <a:noFill/>
        </p:spPr>
        <p:txBody>
          <a:bodyPr wrap="square">
            <a:spAutoFit/>
          </a:bodyPr>
          <a:lstStyle/>
          <a:p>
            <a:pPr marL="442004" lvl="1" indent="-283507" algn="just">
              <a:spcBef>
                <a:spcPts val="1200"/>
              </a:spcBef>
              <a:buSzPct val="75000"/>
              <a:buFont typeface="Courier New" panose="02070309020205020404" pitchFamily="49" charset="0"/>
              <a:buChar char="o"/>
              <a:defRPr/>
            </a:pPr>
            <a:r>
              <a:rPr lang="en-US" sz="1900">
                <a:latin typeface="Avenir Next" panose="020B0503020202020204"/>
              </a:rPr>
              <a:t>Disaster Contracts – Debris Monitoring, Debris Removal, Emergency Restoration, Public Assistance Consulting</a:t>
            </a:r>
          </a:p>
          <a:p>
            <a:pPr marL="442004" lvl="1" indent="-283507" algn="just">
              <a:spcBef>
                <a:spcPts val="1200"/>
              </a:spcBef>
              <a:buSzPct val="75000"/>
              <a:buFont typeface="Courier New" panose="02070309020205020404" pitchFamily="49" charset="0"/>
              <a:buChar char="o"/>
              <a:defRPr/>
            </a:pPr>
            <a:r>
              <a:rPr lang="en-US" sz="1900">
                <a:latin typeface="Avenir Next" panose="020B0503020202020204"/>
              </a:rPr>
              <a:t>Photos</a:t>
            </a:r>
          </a:p>
          <a:p>
            <a:pPr marL="800100" lvl="2" indent="-342900" algn="just">
              <a:buSzPct val="75000"/>
              <a:buFont typeface="Arial" panose="020B0604020202020204" pitchFamily="34" charset="0"/>
              <a:buChar char="•"/>
              <a:defRPr/>
            </a:pPr>
            <a:r>
              <a:rPr lang="en-US" sz="1900">
                <a:latin typeface="Avenir Next" panose="020B0503020202020204"/>
              </a:rPr>
              <a:t>Campus Photography (UAV, Street Level)</a:t>
            </a:r>
          </a:p>
          <a:p>
            <a:pPr marL="800100" lvl="2" indent="-342900" algn="just">
              <a:buSzPct val="75000"/>
              <a:buFont typeface="Arial" panose="020B0604020202020204" pitchFamily="34" charset="0"/>
              <a:buChar char="•"/>
              <a:defRPr/>
            </a:pPr>
            <a:r>
              <a:rPr lang="en-US" sz="1900">
                <a:latin typeface="Avenir Next" panose="020B0503020202020204"/>
              </a:rPr>
              <a:t>Unit Level</a:t>
            </a:r>
          </a:p>
          <a:p>
            <a:pPr marL="442004" lvl="1" indent="-283507" algn="just">
              <a:spcBef>
                <a:spcPts val="1200"/>
              </a:spcBef>
              <a:buSzPct val="75000"/>
              <a:buFont typeface="Courier New" panose="02070309020205020404" pitchFamily="49" charset="0"/>
              <a:buChar char="o"/>
              <a:defRPr/>
            </a:pPr>
            <a:r>
              <a:rPr lang="en-US" sz="1900">
                <a:latin typeface="Avenir Next" panose="020B0503020202020204"/>
              </a:rPr>
              <a:t>Decisions consistent with existing plans</a:t>
            </a:r>
          </a:p>
          <a:p>
            <a:pPr marL="685800" lvl="2" indent="-228600" algn="just">
              <a:buSzPct val="75000"/>
              <a:buFont typeface="Arial" panose="020B0604020202020204" pitchFamily="34" charset="0"/>
              <a:buChar char="•"/>
              <a:defRPr/>
            </a:pPr>
            <a:r>
              <a:rPr lang="en-US" sz="1900">
                <a:latin typeface="Avenir Next" panose="020B0503020202020204"/>
              </a:rPr>
              <a:t>Document all actions and expenditures</a:t>
            </a:r>
          </a:p>
          <a:p>
            <a:pPr marL="442004" lvl="1" indent="-283507" algn="just">
              <a:spcBef>
                <a:spcPts val="1200"/>
              </a:spcBef>
              <a:buSzPct val="75000"/>
              <a:buFont typeface="Courier New" panose="02070309020205020404" pitchFamily="49" charset="0"/>
              <a:buChar char="o"/>
              <a:defRPr/>
            </a:pPr>
            <a:r>
              <a:rPr lang="en-US" sz="1900">
                <a:latin typeface="Avenir Next" panose="020B0503020202020204"/>
              </a:rPr>
              <a:t>Standardizing process for tracking all disaster related costs -  Disaster Projects in Workday</a:t>
            </a:r>
          </a:p>
        </p:txBody>
      </p:sp>
      <p:pic>
        <p:nvPicPr>
          <p:cNvPr id="12" name="Picture 2" descr="Image result for university of miam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104"/>
          <a:stretch/>
        </p:blipFill>
        <p:spPr bwMode="auto">
          <a:xfrm>
            <a:off x="7454888" y="3861394"/>
            <a:ext cx="2732484" cy="2102674"/>
          </a:xfrm>
          <a:prstGeom prst="roundRect">
            <a:avLst>
              <a:gd name="adj" fmla="val 8594"/>
            </a:avLst>
          </a:prstGeom>
          <a:solidFill>
            <a:srgbClr val="FFFFFF">
              <a:shade val="85000"/>
            </a:srgbClr>
          </a:solidFill>
          <a:ln>
            <a:noFill/>
          </a:ln>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8144" y="3861394"/>
            <a:ext cx="2803565" cy="2102674"/>
          </a:xfrm>
          <a:prstGeom prst="roundRect">
            <a:avLst>
              <a:gd name="adj" fmla="val 8594"/>
            </a:avLst>
          </a:prstGeom>
          <a:solidFill>
            <a:srgbClr val="FFFFFF">
              <a:shade val="85000"/>
            </a:srgbClr>
          </a:solidFill>
          <a:ln>
            <a:noFill/>
          </a:ln>
          <a:effectLst/>
        </p:spPr>
      </p:pic>
      <p:sp>
        <p:nvSpPr>
          <p:cNvPr id="5" name="Right Arrow 4"/>
          <p:cNvSpPr/>
          <p:nvPr/>
        </p:nvSpPr>
        <p:spPr bwMode="auto">
          <a:xfrm>
            <a:off x="5413574" y="4970494"/>
            <a:ext cx="1393031" cy="374293"/>
          </a:xfrm>
          <a:prstGeom prst="rightArrow">
            <a:avLst/>
          </a:prstGeom>
          <a:solidFill>
            <a:schemeClr val="bg1"/>
          </a:solidFill>
          <a:ln w="25400" cap="flat" cmpd="sng" algn="ctr">
            <a:solidFill>
              <a:schemeClr val="bg1"/>
            </a:solidFill>
            <a:prstDash val="solid"/>
            <a:round/>
            <a:headEnd type="none" w="med" len="med"/>
            <a:tailEnd type="none" w="med" len="med"/>
          </a:ln>
          <a:effec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672">
              <a:solidFill>
                <a:srgbClr val="000000"/>
              </a:solidFill>
              <a:latin typeface="Gill Sans" charset="0"/>
              <a:ea typeface="ヒラギノ角ゴ ProN W3" charset="0"/>
              <a:cs typeface="ヒラギノ角ゴ ProN W3" charset="0"/>
              <a:sym typeface="Gill Sans" charset="0"/>
            </a:endParaRPr>
          </a:p>
        </p:txBody>
      </p:sp>
      <p:pic>
        <p:nvPicPr>
          <p:cNvPr id="2" name="Picture 1">
            <a:extLst>
              <a:ext uri="{FF2B5EF4-FFF2-40B4-BE49-F238E27FC236}">
                <a16:creationId xmlns:a16="http://schemas.microsoft.com/office/drawing/2014/main" id="{3247FF32-CA0B-19D3-2E74-B6FA806CB512}"/>
              </a:ext>
            </a:extLst>
          </p:cNvPr>
          <p:cNvPicPr>
            <a:picLocks noChangeAspect="1"/>
          </p:cNvPicPr>
          <p:nvPr/>
        </p:nvPicPr>
        <p:blipFill rotWithShape="1">
          <a:blip r:embed="rId5"/>
          <a:srcRect t="26635" b="29714"/>
          <a:stretch/>
        </p:blipFill>
        <p:spPr>
          <a:xfrm>
            <a:off x="5035851" y="3861394"/>
            <a:ext cx="2094895" cy="914400"/>
          </a:xfrm>
          <a:prstGeom prst="roundRect">
            <a:avLst>
              <a:gd name="adj" fmla="val 8594"/>
            </a:avLst>
          </a:prstGeom>
          <a:solidFill>
            <a:srgbClr val="FFFFFF">
              <a:shade val="85000"/>
            </a:srgbClr>
          </a:solidFill>
          <a:ln>
            <a:solidFill>
              <a:schemeClr val="tx1">
                <a:lumMod val="65000"/>
                <a:lumOff val="35000"/>
              </a:schemeClr>
            </a:solidFill>
          </a:ln>
          <a:effectLst/>
        </p:spPr>
      </p:pic>
      <p:pic>
        <p:nvPicPr>
          <p:cNvPr id="3" name="Picture 2">
            <a:extLst>
              <a:ext uri="{FF2B5EF4-FFF2-40B4-BE49-F238E27FC236}">
                <a16:creationId xmlns:a16="http://schemas.microsoft.com/office/drawing/2014/main" id="{039C18C8-D0F2-D533-801A-2F3C5FB6EC05}"/>
              </a:ext>
            </a:extLst>
          </p:cNvPr>
          <p:cNvPicPr>
            <a:picLocks noChangeAspect="1"/>
          </p:cNvPicPr>
          <p:nvPr/>
        </p:nvPicPr>
        <p:blipFill rotWithShape="1">
          <a:blip r:embed="rId6">
            <a:extLst>
              <a:ext uri="{28A0092B-C50C-407E-A947-70E740481C1C}">
                <a14:useLocalDpi xmlns:a14="http://schemas.microsoft.com/office/drawing/2010/main" val="0"/>
              </a:ext>
            </a:extLst>
          </a:blip>
          <a:srcRect l="6367" t="25555" r="5495" b="23149"/>
          <a:stretch/>
        </p:blipFill>
        <p:spPr>
          <a:xfrm>
            <a:off x="5035852" y="5078787"/>
            <a:ext cx="2094895" cy="914400"/>
          </a:xfrm>
          <a:prstGeom prst="roundRect">
            <a:avLst>
              <a:gd name="adj" fmla="val 8594"/>
            </a:avLst>
          </a:prstGeom>
          <a:solidFill>
            <a:srgbClr val="FFFFFF">
              <a:shade val="85000"/>
            </a:srgbClr>
          </a:solidFill>
          <a:ln>
            <a:noFill/>
          </a:ln>
          <a:effectLst/>
        </p:spPr>
      </p:pic>
      <p:sp>
        <p:nvSpPr>
          <p:cNvPr id="7" name="Rectangle 6">
            <a:extLst>
              <a:ext uri="{FF2B5EF4-FFF2-40B4-BE49-F238E27FC236}">
                <a16:creationId xmlns:a16="http://schemas.microsoft.com/office/drawing/2014/main" id="{340D2EE7-2E4D-0F01-95DA-72DC3AB070FE}"/>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969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p:cNvSpPr>
          <p:nvPr/>
        </p:nvSpPr>
        <p:spPr bwMode="auto">
          <a:xfrm>
            <a:off x="0" y="2720819"/>
            <a:ext cx="12192000" cy="708181"/>
          </a:xfrm>
          <a:prstGeom prst="rect">
            <a:avLst/>
          </a:prstGeom>
          <a:noFill/>
          <a:ln>
            <a:noFill/>
          </a:ln>
          <a:effectLst>
            <a:outerShdw blurRad="12700" dist="381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80000"/>
              </a:lnSpc>
              <a:defRPr/>
            </a:pPr>
            <a:r>
              <a:rPr lang="en-US" sz="5400" b="1">
                <a:latin typeface="Avenir"/>
                <a:ea typeface="ＭＳ Ｐゴシック" charset="0"/>
                <a:cs typeface="Century Gothic" charset="0"/>
                <a:sym typeface="Century Gothic" charset="0"/>
              </a:rPr>
              <a:t>How do we use our relationships </a:t>
            </a:r>
          </a:p>
          <a:p>
            <a:pPr algn="ctr">
              <a:lnSpc>
                <a:spcPct val="80000"/>
              </a:lnSpc>
              <a:defRPr/>
            </a:pPr>
            <a:r>
              <a:rPr lang="en-US" sz="5400" b="1">
                <a:latin typeface="Avenir"/>
                <a:ea typeface="ＭＳ Ｐゴシック" charset="0"/>
                <a:cs typeface="Century Gothic" charset="0"/>
                <a:sym typeface="Century Gothic" charset="0"/>
              </a:rPr>
              <a:t>as assets during an emergency?</a:t>
            </a:r>
            <a:endParaRPr lang="en-US" sz="5400">
              <a:latin typeface="Avenir"/>
              <a:ea typeface="ＭＳ Ｐゴシック" charset="0"/>
              <a:cs typeface="Century Gothic" charset="0"/>
              <a:sym typeface="Century Gothic" charset="0"/>
            </a:endParaRPr>
          </a:p>
        </p:txBody>
      </p:sp>
      <p:sp>
        <p:nvSpPr>
          <p:cNvPr id="2" name="Rectangle 1">
            <a:extLst>
              <a:ext uri="{FF2B5EF4-FFF2-40B4-BE49-F238E27FC236}">
                <a16:creationId xmlns:a16="http://schemas.microsoft.com/office/drawing/2014/main" id="{23F3E2E4-B1BB-D0E3-BCCB-03845DDE73AB}"/>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097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6" name="Rectangle 16"/>
          <p:cNvSpPr>
            <a:spLocks/>
          </p:cNvSpPr>
          <p:nvPr/>
        </p:nvSpPr>
        <p:spPr bwMode="auto">
          <a:xfrm>
            <a:off x="503275" y="-17900"/>
            <a:ext cx="9142876" cy="964406"/>
          </a:xfrm>
          <a:prstGeom prst="rect">
            <a:avLst/>
          </a:prstGeom>
          <a:noFill/>
          <a:ln>
            <a:noFill/>
          </a:ln>
          <a:effectLst>
            <a:outerShdw blurRad="25400" dist="381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defRPr/>
            </a:pPr>
            <a:r>
              <a:rPr lang="en-US" sz="3600" b="1">
                <a:solidFill>
                  <a:schemeClr val="tx1">
                    <a:lumMod val="75000"/>
                    <a:lumOff val="25000"/>
                  </a:schemeClr>
                </a:solidFill>
                <a:latin typeface="Avenir Next" panose="020B0503020202020204"/>
                <a:ea typeface="ＭＳ Ｐゴシック" charset="0"/>
                <a:cs typeface="Century Gothic" charset="0"/>
                <a:sym typeface="Century Gothic" charset="0"/>
              </a:rPr>
              <a:t>Resource Survey</a:t>
            </a:r>
          </a:p>
        </p:txBody>
      </p:sp>
      <p:sp>
        <p:nvSpPr>
          <p:cNvPr id="20" name="TextBox 19"/>
          <p:cNvSpPr txBox="1"/>
          <p:nvPr/>
        </p:nvSpPr>
        <p:spPr>
          <a:xfrm>
            <a:off x="392888" y="1412266"/>
            <a:ext cx="11669675" cy="3508653"/>
          </a:xfrm>
          <a:prstGeom prst="rect">
            <a:avLst/>
          </a:prstGeom>
          <a:noFill/>
        </p:spPr>
        <p:txBody>
          <a:bodyPr wrap="square">
            <a:spAutoFit/>
          </a:bodyPr>
          <a:lstStyle/>
          <a:p>
            <a:pPr marL="405171" lvl="1" indent="-321457">
              <a:spcBef>
                <a:spcPts val="211"/>
              </a:spcBef>
              <a:spcAft>
                <a:spcPts val="422"/>
              </a:spcAft>
              <a:buSzPct val="100000"/>
              <a:buFont typeface="Arial" panose="020B0604020202020204" pitchFamily="34" charset="0"/>
              <a:buChar char="•"/>
              <a:defRPr/>
            </a:pPr>
            <a:r>
              <a:rPr lang="en-US" sz="2400">
                <a:latin typeface="Avenir Next" panose="020B0503020202020204"/>
              </a:rPr>
              <a:t>Do we have all the physical resources we need for the range of hazards and threats that we are vulnerable to?</a:t>
            </a:r>
          </a:p>
          <a:p>
            <a:pPr marL="405171" lvl="1" indent="-321457">
              <a:spcBef>
                <a:spcPts val="211"/>
              </a:spcBef>
              <a:spcAft>
                <a:spcPts val="422"/>
              </a:spcAft>
              <a:buSzPct val="100000"/>
              <a:buFont typeface="Arial" panose="020B0604020202020204" pitchFamily="34" charset="0"/>
              <a:buChar char="•"/>
              <a:defRPr/>
            </a:pPr>
            <a:r>
              <a:rPr lang="en-US" sz="2400">
                <a:latin typeface="Avenir Next" panose="020B0503020202020204"/>
              </a:rPr>
              <a:t>Do we have the full range of technical expertise for response to all incidents?</a:t>
            </a:r>
          </a:p>
          <a:p>
            <a:pPr marL="405171" lvl="1" indent="-321457">
              <a:spcBef>
                <a:spcPts val="211"/>
              </a:spcBef>
              <a:spcAft>
                <a:spcPts val="422"/>
              </a:spcAft>
              <a:buSzPct val="100000"/>
              <a:buFont typeface="Arial" panose="020B0604020202020204" pitchFamily="34" charset="0"/>
              <a:buChar char="•"/>
              <a:defRPr/>
            </a:pPr>
            <a:r>
              <a:rPr lang="en-US" sz="2400">
                <a:latin typeface="Avenir Next" panose="020B0503020202020204"/>
              </a:rPr>
              <a:t>What if the employees we rely on most are also impacted by an incident?</a:t>
            </a:r>
          </a:p>
          <a:p>
            <a:pPr marL="83714" lvl="1" algn="ctr">
              <a:spcBef>
                <a:spcPts val="211"/>
              </a:spcBef>
              <a:spcAft>
                <a:spcPts val="422"/>
              </a:spcAft>
              <a:buSzPct val="100000"/>
              <a:defRPr/>
            </a:pPr>
            <a:endParaRPr lang="en-US" sz="2400">
              <a:latin typeface="Avenir Next" panose="020B0503020202020204"/>
            </a:endParaRPr>
          </a:p>
          <a:p>
            <a:pPr marL="83714" lvl="1" algn="ctr">
              <a:spcBef>
                <a:spcPts val="211"/>
              </a:spcBef>
              <a:spcAft>
                <a:spcPts val="422"/>
              </a:spcAft>
              <a:buSzPct val="100000"/>
              <a:defRPr/>
            </a:pPr>
            <a:endParaRPr lang="en-US" sz="2400" b="1">
              <a:latin typeface="Avenir Next" panose="020B0503020202020204"/>
            </a:endParaRPr>
          </a:p>
          <a:p>
            <a:pPr marL="83714" lvl="1" algn="ctr">
              <a:spcBef>
                <a:spcPts val="211"/>
              </a:spcBef>
              <a:spcAft>
                <a:spcPts val="422"/>
              </a:spcAft>
              <a:buSzPct val="100000"/>
              <a:defRPr/>
            </a:pPr>
            <a:r>
              <a:rPr lang="en-US" sz="2400" b="1">
                <a:latin typeface="Avenir Next" panose="020B0503020202020204"/>
              </a:rPr>
              <a:t>How are we going to fill these gaps?</a:t>
            </a:r>
          </a:p>
          <a:p>
            <a:pPr marL="405171" lvl="1" indent="-321457">
              <a:spcBef>
                <a:spcPts val="211"/>
              </a:spcBef>
              <a:spcAft>
                <a:spcPts val="422"/>
              </a:spcAft>
              <a:buSzPct val="100000"/>
              <a:buFont typeface="Arial" panose="020B0604020202020204" pitchFamily="34" charset="0"/>
              <a:buChar char="•"/>
              <a:defRPr/>
            </a:pPr>
            <a:endParaRPr lang="en-US" sz="2400">
              <a:latin typeface="Avenir Next" panose="020B0503020202020204"/>
            </a:endParaRPr>
          </a:p>
        </p:txBody>
      </p:sp>
      <p:sp>
        <p:nvSpPr>
          <p:cNvPr id="13330" name="Rectangle 12"/>
          <p:cNvSpPr>
            <a:spLocks/>
          </p:cNvSpPr>
          <p:nvPr/>
        </p:nvSpPr>
        <p:spPr bwMode="auto">
          <a:xfrm>
            <a:off x="1525686" y="838200"/>
            <a:ext cx="9142876" cy="50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1pPr>
            <a:lvl2pPr marL="742950" indent="-28575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2pPr>
            <a:lvl3pPr marL="11430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3pPr>
            <a:lvl4pPr marL="16002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4pPr>
            <a:lvl5pPr marL="20574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5pPr>
            <a:lvl6pPr marL="25146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6pPr>
            <a:lvl7pPr marL="29718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7pPr>
            <a:lvl8pPr marL="34290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8pPr>
            <a:lvl9pPr marL="38862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9pPr>
          </a:lstStyle>
          <a:p>
            <a:pPr algn="ctr" eaLnBrk="1" hangingPunct="1">
              <a:lnSpc>
                <a:spcPct val="120000"/>
              </a:lnSpc>
              <a:spcBef>
                <a:spcPct val="0"/>
              </a:spcBef>
              <a:buSzTx/>
              <a:buFontTx/>
              <a:buNone/>
            </a:pPr>
            <a:r>
              <a:rPr lang="en-US" altLang="en-US" sz="2391">
                <a:solidFill>
                  <a:schemeClr val="tx1"/>
                </a:solidFill>
                <a:latin typeface="Avenir Next" panose="020B0503020202020204"/>
                <a:ea typeface="MS PGothic" pitchFamily="34" charset="-128"/>
              </a:rPr>
              <a:t>Asking Tough Internal Questions</a:t>
            </a:r>
          </a:p>
        </p:txBody>
      </p:sp>
      <p:sp>
        <p:nvSpPr>
          <p:cNvPr id="2" name="Rectangle 1">
            <a:extLst>
              <a:ext uri="{FF2B5EF4-FFF2-40B4-BE49-F238E27FC236}">
                <a16:creationId xmlns:a16="http://schemas.microsoft.com/office/drawing/2014/main" id="{06B36646-9378-5CD7-67AC-D5FAC609C40B}"/>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510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9" name="Rectangle 15"/>
          <p:cNvSpPr>
            <a:spLocks noGrp="1" noChangeArrowheads="1"/>
          </p:cNvSpPr>
          <p:nvPr>
            <p:ph type="title"/>
          </p:nvPr>
        </p:nvSpPr>
        <p:spPr>
          <a:xfrm>
            <a:off x="460744" y="10517"/>
            <a:ext cx="11526664" cy="1062633"/>
          </a:xfrm>
        </p:spPr>
        <p:txBody>
          <a:bodyPr>
            <a:normAutofit/>
          </a:bodyPr>
          <a:lstStyle/>
          <a:p>
            <a:pPr eaLnBrk="1" hangingPunct="1">
              <a:defRPr/>
            </a:pPr>
            <a:r>
              <a:rPr lang="en-US" sz="3600">
                <a:sym typeface="Century Gothic" charset="0"/>
              </a:rPr>
              <a:t>Access to Resources During a Disaster</a:t>
            </a:r>
          </a:p>
        </p:txBody>
      </p:sp>
      <p:pic>
        <p:nvPicPr>
          <p:cNvPr id="2" name="Picture 4">
            <a:extLst>
              <a:ext uri="{FF2B5EF4-FFF2-40B4-BE49-F238E27FC236}">
                <a16:creationId xmlns:a16="http://schemas.microsoft.com/office/drawing/2014/main" id="{4D10AA70-2459-B045-B8ED-8489F2B326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0879" y="1517737"/>
            <a:ext cx="4650242" cy="46502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A11F52A-7DCD-D144-7806-E4F87839DB60}"/>
              </a:ext>
            </a:extLst>
          </p:cNvPr>
          <p:cNvSpPr/>
          <p:nvPr/>
        </p:nvSpPr>
        <p:spPr>
          <a:xfrm>
            <a:off x="5372100" y="5099137"/>
            <a:ext cx="1524000" cy="762000"/>
          </a:xfrm>
          <a:prstGeom prst="roundRect">
            <a:avLst/>
          </a:prstGeom>
          <a:solidFill>
            <a:schemeClr val="bg1">
              <a:lumMod val="50000"/>
              <a:alpha val="83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NIMAA</a:t>
            </a:r>
          </a:p>
        </p:txBody>
      </p:sp>
      <p:sp>
        <p:nvSpPr>
          <p:cNvPr id="5" name="Rectangle: Rounded Corners 4">
            <a:extLst>
              <a:ext uri="{FF2B5EF4-FFF2-40B4-BE49-F238E27FC236}">
                <a16:creationId xmlns:a16="http://schemas.microsoft.com/office/drawing/2014/main" id="{80E711EE-8EAF-7FDF-73BE-B8628DFB26AD}"/>
              </a:ext>
            </a:extLst>
          </p:cNvPr>
          <p:cNvSpPr/>
          <p:nvPr/>
        </p:nvSpPr>
        <p:spPr>
          <a:xfrm>
            <a:off x="3872285" y="3730585"/>
            <a:ext cx="1246367" cy="1645920"/>
          </a:xfrm>
          <a:prstGeom prst="roundRect">
            <a:avLst/>
          </a:prstGeom>
          <a:solidFill>
            <a:schemeClr val="bg1">
              <a:lumMod val="50000"/>
              <a:alpha val="83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Contracts</a:t>
            </a:r>
          </a:p>
        </p:txBody>
      </p:sp>
      <p:sp>
        <p:nvSpPr>
          <p:cNvPr id="6" name="Rectangle: Rounded Corners 5">
            <a:extLst>
              <a:ext uri="{FF2B5EF4-FFF2-40B4-BE49-F238E27FC236}">
                <a16:creationId xmlns:a16="http://schemas.microsoft.com/office/drawing/2014/main" id="{507BB245-5C0E-8AEA-E2F4-B383E1FA592A}"/>
              </a:ext>
            </a:extLst>
          </p:cNvPr>
          <p:cNvSpPr/>
          <p:nvPr/>
        </p:nvSpPr>
        <p:spPr>
          <a:xfrm>
            <a:off x="3886199" y="1685377"/>
            <a:ext cx="1143000" cy="1645920"/>
          </a:xfrm>
          <a:prstGeom prst="roundRect">
            <a:avLst/>
          </a:prstGeom>
          <a:solidFill>
            <a:schemeClr val="bg1">
              <a:lumMod val="50000"/>
              <a:alpha val="83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EMAC</a:t>
            </a:r>
          </a:p>
        </p:txBody>
      </p:sp>
      <p:sp>
        <p:nvSpPr>
          <p:cNvPr id="7" name="Rectangle: Rounded Corners 6">
            <a:extLst>
              <a:ext uri="{FF2B5EF4-FFF2-40B4-BE49-F238E27FC236}">
                <a16:creationId xmlns:a16="http://schemas.microsoft.com/office/drawing/2014/main" id="{9D03D7F9-F1A9-8124-290C-93A560A44E6C}"/>
              </a:ext>
            </a:extLst>
          </p:cNvPr>
          <p:cNvSpPr/>
          <p:nvPr/>
        </p:nvSpPr>
        <p:spPr>
          <a:xfrm>
            <a:off x="7162800" y="1685377"/>
            <a:ext cx="1143000" cy="1645920"/>
          </a:xfrm>
          <a:prstGeom prst="roundRect">
            <a:avLst/>
          </a:prstGeom>
          <a:solidFill>
            <a:schemeClr val="bg1">
              <a:lumMod val="50000"/>
              <a:alpha val="83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State Mutual Aid</a:t>
            </a:r>
          </a:p>
        </p:txBody>
      </p:sp>
      <p:sp>
        <p:nvSpPr>
          <p:cNvPr id="9" name="Rectangle: Rounded Corners 8">
            <a:extLst>
              <a:ext uri="{FF2B5EF4-FFF2-40B4-BE49-F238E27FC236}">
                <a16:creationId xmlns:a16="http://schemas.microsoft.com/office/drawing/2014/main" id="{B0C49822-B8F9-A214-7DAB-4F2B914DA1A1}"/>
              </a:ext>
            </a:extLst>
          </p:cNvPr>
          <p:cNvSpPr/>
          <p:nvPr/>
        </p:nvSpPr>
        <p:spPr>
          <a:xfrm>
            <a:off x="7162800" y="3730585"/>
            <a:ext cx="1143000" cy="1645920"/>
          </a:xfrm>
          <a:prstGeom prst="roundRect">
            <a:avLst/>
          </a:prstGeom>
          <a:solidFill>
            <a:schemeClr val="bg1">
              <a:lumMod val="50000"/>
              <a:alpha val="83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Other MOU/</a:t>
            </a:r>
          </a:p>
          <a:p>
            <a:pPr algn="ctr"/>
            <a:r>
              <a:rPr lang="en-US"/>
              <a:t>MOAs</a:t>
            </a:r>
          </a:p>
        </p:txBody>
      </p:sp>
      <p:sp>
        <p:nvSpPr>
          <p:cNvPr id="10" name="Rectangle: Rounded Corners 9">
            <a:extLst>
              <a:ext uri="{FF2B5EF4-FFF2-40B4-BE49-F238E27FC236}">
                <a16:creationId xmlns:a16="http://schemas.microsoft.com/office/drawing/2014/main" id="{B6F7452B-7030-C0A3-1EF8-D540DCA3039A}"/>
              </a:ext>
            </a:extLst>
          </p:cNvPr>
          <p:cNvSpPr/>
          <p:nvPr/>
        </p:nvSpPr>
        <p:spPr>
          <a:xfrm>
            <a:off x="5372100" y="1682329"/>
            <a:ext cx="1524000" cy="762000"/>
          </a:xfrm>
          <a:prstGeom prst="roundRect">
            <a:avLst/>
          </a:prstGeom>
          <a:solidFill>
            <a:schemeClr val="bg1">
              <a:lumMod val="50000"/>
              <a:alpha val="83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Owned Assets</a:t>
            </a:r>
          </a:p>
        </p:txBody>
      </p:sp>
      <p:sp>
        <p:nvSpPr>
          <p:cNvPr id="4" name="Rectangle 12">
            <a:extLst>
              <a:ext uri="{FF2B5EF4-FFF2-40B4-BE49-F238E27FC236}">
                <a16:creationId xmlns:a16="http://schemas.microsoft.com/office/drawing/2014/main" id="{9259B3F4-8E93-0AC5-2AC6-65BE7B30ADCF}"/>
              </a:ext>
            </a:extLst>
          </p:cNvPr>
          <p:cNvSpPr>
            <a:spLocks/>
          </p:cNvSpPr>
          <p:nvPr/>
        </p:nvSpPr>
        <p:spPr bwMode="auto">
          <a:xfrm>
            <a:off x="1525686" y="838200"/>
            <a:ext cx="9142876" cy="50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1pPr>
            <a:lvl2pPr marL="742950" indent="-28575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2pPr>
            <a:lvl3pPr marL="11430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3pPr>
            <a:lvl4pPr marL="16002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4pPr>
            <a:lvl5pPr marL="2057400" indent="-228600" algn="l" eaLnBrk="0" hangingPunct="0">
              <a:spcBef>
                <a:spcPts val="3700"/>
              </a:spcBef>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5pPr>
            <a:lvl6pPr marL="25146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6pPr>
            <a:lvl7pPr marL="29718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7pPr>
            <a:lvl8pPr marL="34290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8pPr>
            <a:lvl9pPr marL="3886200" indent="-228600" eaLnBrk="0" fontAlgn="base" hangingPunct="0">
              <a:spcBef>
                <a:spcPts val="3700"/>
              </a:spcBef>
              <a:spcAft>
                <a:spcPct val="0"/>
              </a:spcAft>
              <a:buSzPct val="76000"/>
              <a:buFont typeface="Century Gothic" pitchFamily="34" charset="0"/>
              <a:buChar char="•"/>
              <a:defRPr sz="3400" b="1">
                <a:solidFill>
                  <a:srgbClr val="FFFFFF"/>
                </a:solidFill>
                <a:latin typeface="Century Gothic" pitchFamily="34" charset="0"/>
                <a:ea typeface="ヒラギノ明朝 ProN W6" pitchFamily="2" charset="-128"/>
                <a:sym typeface="Century Gothic" pitchFamily="34" charset="0"/>
              </a:defRPr>
            </a:lvl9pPr>
          </a:lstStyle>
          <a:p>
            <a:pPr algn="ctr" eaLnBrk="1" hangingPunct="1">
              <a:lnSpc>
                <a:spcPct val="120000"/>
              </a:lnSpc>
              <a:spcBef>
                <a:spcPct val="0"/>
              </a:spcBef>
              <a:buSzTx/>
              <a:buFontTx/>
              <a:buNone/>
            </a:pPr>
            <a:r>
              <a:rPr lang="en-US" altLang="en-US" sz="2391">
                <a:solidFill>
                  <a:schemeClr val="tx1"/>
                </a:solidFill>
                <a:latin typeface="Avenir Next" panose="020B0503020202020204"/>
                <a:ea typeface="MS PGothic" pitchFamily="34" charset="-128"/>
              </a:rPr>
              <a:t>No Single Solution</a:t>
            </a:r>
          </a:p>
        </p:txBody>
      </p:sp>
      <p:sp>
        <p:nvSpPr>
          <p:cNvPr id="8" name="Rectangle 7">
            <a:extLst>
              <a:ext uri="{FF2B5EF4-FFF2-40B4-BE49-F238E27FC236}">
                <a16:creationId xmlns:a16="http://schemas.microsoft.com/office/drawing/2014/main" id="{CF56F72B-A503-6674-3842-C306D09CD19B}"/>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910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9" name="Rectangle 15"/>
          <p:cNvSpPr>
            <a:spLocks noGrp="1" noChangeArrowheads="1"/>
          </p:cNvSpPr>
          <p:nvPr>
            <p:ph type="title"/>
          </p:nvPr>
        </p:nvSpPr>
        <p:spPr>
          <a:xfrm>
            <a:off x="460744" y="10517"/>
            <a:ext cx="11526664" cy="1062633"/>
          </a:xfrm>
        </p:spPr>
        <p:txBody>
          <a:bodyPr>
            <a:normAutofit/>
          </a:bodyPr>
          <a:lstStyle/>
          <a:p>
            <a:pPr eaLnBrk="1" hangingPunct="1">
              <a:defRPr/>
            </a:pPr>
            <a:r>
              <a:rPr lang="en-US" sz="3600">
                <a:sym typeface="Century Gothic" charset="0"/>
              </a:rPr>
              <a:t>What is the National Intercollegiate Mutual Aid Agreement?</a:t>
            </a:r>
          </a:p>
        </p:txBody>
      </p:sp>
      <p:sp>
        <p:nvSpPr>
          <p:cNvPr id="4" name="TextBox 3"/>
          <p:cNvSpPr txBox="1"/>
          <p:nvPr/>
        </p:nvSpPr>
        <p:spPr>
          <a:xfrm>
            <a:off x="389623" y="862330"/>
            <a:ext cx="11802377" cy="2903359"/>
          </a:xfrm>
          <a:prstGeom prst="rect">
            <a:avLst/>
          </a:prstGeom>
          <a:noFill/>
        </p:spPr>
        <p:txBody>
          <a:bodyPr wrap="square">
            <a:spAutoFit/>
          </a:bodyPr>
          <a:lstStyle/>
          <a:p>
            <a:pPr marL="401822" lvl="1" indent="-276810">
              <a:spcBef>
                <a:spcPts val="633"/>
              </a:spcBef>
              <a:spcAft>
                <a:spcPts val="211"/>
              </a:spcAft>
              <a:buFont typeface="Arial" panose="020B0604020202020204" pitchFamily="34" charset="0"/>
              <a:buChar char="•"/>
              <a:defRPr/>
            </a:pPr>
            <a:r>
              <a:rPr lang="en-US" sz="2600">
                <a:latin typeface="Avenir Next" panose="020B0503020202020204"/>
              </a:rPr>
              <a:t>Allows for the sharing of mutually agreed upon resources, based on agreed upon terms</a:t>
            </a:r>
          </a:p>
          <a:p>
            <a:pPr marL="401822" lvl="1" indent="-276810">
              <a:spcBef>
                <a:spcPts val="633"/>
              </a:spcBef>
              <a:spcAft>
                <a:spcPts val="211"/>
              </a:spcAft>
              <a:buFont typeface="Arial" panose="020B0604020202020204" pitchFamily="34" charset="0"/>
              <a:buChar char="•"/>
              <a:defRPr/>
            </a:pPr>
            <a:r>
              <a:rPr lang="en-US" sz="2600">
                <a:latin typeface="Avenir Next" panose="020B0503020202020204"/>
              </a:rPr>
              <a:t>Founded in 2015 and today has 135 signatories</a:t>
            </a:r>
          </a:p>
          <a:p>
            <a:pPr marL="401822" lvl="1" indent="-276810">
              <a:spcBef>
                <a:spcPts val="633"/>
              </a:spcBef>
              <a:spcAft>
                <a:spcPts val="211"/>
              </a:spcAft>
              <a:buFont typeface="Arial" panose="020B0604020202020204" pitchFamily="34" charset="0"/>
              <a:buChar char="•"/>
              <a:defRPr/>
            </a:pPr>
            <a:r>
              <a:rPr lang="en-US" sz="2600">
                <a:latin typeface="Avenir Next" panose="020B0503020202020204"/>
              </a:rPr>
              <a:t>Big and small, private and public, rural and urban, residential and non-residential</a:t>
            </a:r>
          </a:p>
          <a:p>
            <a:pPr marL="125012" lvl="1">
              <a:spcBef>
                <a:spcPts val="633"/>
              </a:spcBef>
              <a:spcAft>
                <a:spcPts val="211"/>
              </a:spcAft>
              <a:defRPr/>
            </a:pPr>
            <a:endParaRPr lang="en-US" sz="2600">
              <a:latin typeface="Avenir Next" panose="020B0503020202020204"/>
            </a:endParaRPr>
          </a:p>
          <a:p>
            <a:pPr marL="401822" lvl="1" indent="-276810">
              <a:spcBef>
                <a:spcPts val="633"/>
              </a:spcBef>
              <a:spcAft>
                <a:spcPts val="211"/>
              </a:spcAft>
              <a:buFont typeface="Arial" panose="020B0604020202020204" pitchFamily="34" charset="0"/>
              <a:buChar char="•"/>
              <a:defRPr/>
            </a:pPr>
            <a:endParaRPr lang="en-US" sz="2600">
              <a:latin typeface="Avenir Next" panose="020B0503020202020204"/>
            </a:endParaRPr>
          </a:p>
        </p:txBody>
      </p:sp>
      <p:pic>
        <p:nvPicPr>
          <p:cNvPr id="6" name="Picture 5">
            <a:extLst>
              <a:ext uri="{FF2B5EF4-FFF2-40B4-BE49-F238E27FC236}">
                <a16:creationId xmlns:a16="http://schemas.microsoft.com/office/drawing/2014/main" id="{0B7A0283-8BCF-8408-C558-0A0598B6085A}"/>
              </a:ext>
            </a:extLst>
          </p:cNvPr>
          <p:cNvPicPr>
            <a:picLocks noChangeAspect="1"/>
          </p:cNvPicPr>
          <p:nvPr/>
        </p:nvPicPr>
        <p:blipFill>
          <a:blip r:embed="rId3"/>
          <a:stretch>
            <a:fillRect/>
          </a:stretch>
        </p:blipFill>
        <p:spPr>
          <a:xfrm>
            <a:off x="3490911" y="2828975"/>
            <a:ext cx="5210175" cy="2838062"/>
          </a:xfrm>
          <a:prstGeom prst="rect">
            <a:avLst/>
          </a:prstGeom>
          <a:ln>
            <a:solidFill>
              <a:schemeClr val="tx1"/>
            </a:solidFill>
          </a:ln>
        </p:spPr>
      </p:pic>
      <p:sp>
        <p:nvSpPr>
          <p:cNvPr id="9" name="TextBox 8">
            <a:extLst>
              <a:ext uri="{FF2B5EF4-FFF2-40B4-BE49-F238E27FC236}">
                <a16:creationId xmlns:a16="http://schemas.microsoft.com/office/drawing/2014/main" id="{03CF7B95-05BE-2D34-DBA0-9ACFBE3F2502}"/>
              </a:ext>
            </a:extLst>
          </p:cNvPr>
          <p:cNvSpPr txBox="1"/>
          <p:nvPr/>
        </p:nvSpPr>
        <p:spPr>
          <a:xfrm>
            <a:off x="471671" y="5749448"/>
            <a:ext cx="11248656" cy="492443"/>
          </a:xfrm>
          <a:prstGeom prst="rect">
            <a:avLst/>
          </a:prstGeom>
          <a:noFill/>
        </p:spPr>
        <p:txBody>
          <a:bodyPr wrap="square">
            <a:spAutoFit/>
          </a:bodyPr>
          <a:lstStyle/>
          <a:p>
            <a:pPr marL="125012" lvl="1" algn="ctr">
              <a:spcBef>
                <a:spcPts val="633"/>
              </a:spcBef>
              <a:spcAft>
                <a:spcPts val="211"/>
              </a:spcAft>
              <a:defRPr/>
            </a:pPr>
            <a:r>
              <a:rPr lang="en-US" sz="2600" b="1">
                <a:latin typeface="Avenir Next" panose="020B0503020202020204"/>
              </a:rPr>
              <a:t>No cost to join, requirements to use, or requirements to assist</a:t>
            </a:r>
          </a:p>
        </p:txBody>
      </p:sp>
      <p:sp>
        <p:nvSpPr>
          <p:cNvPr id="10" name="Rectangle 9">
            <a:extLst>
              <a:ext uri="{FF2B5EF4-FFF2-40B4-BE49-F238E27FC236}">
                <a16:creationId xmlns:a16="http://schemas.microsoft.com/office/drawing/2014/main" id="{00573E96-3701-EB69-E8F8-2E3BBEDA48A7}"/>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092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9" name="Rectangle 15"/>
          <p:cNvSpPr>
            <a:spLocks noGrp="1" noChangeArrowheads="1"/>
          </p:cNvSpPr>
          <p:nvPr>
            <p:ph type="title"/>
          </p:nvPr>
        </p:nvSpPr>
        <p:spPr>
          <a:xfrm>
            <a:off x="460744" y="10517"/>
            <a:ext cx="11526664" cy="1062633"/>
          </a:xfrm>
        </p:spPr>
        <p:txBody>
          <a:bodyPr>
            <a:normAutofit/>
          </a:bodyPr>
          <a:lstStyle/>
          <a:p>
            <a:pPr eaLnBrk="1" hangingPunct="1">
              <a:defRPr/>
            </a:pPr>
            <a:r>
              <a:rPr lang="en-US" sz="3600">
                <a:sym typeface="Century Gothic" charset="0"/>
              </a:rPr>
              <a:t>Elements of NIMAA</a:t>
            </a:r>
          </a:p>
        </p:txBody>
      </p:sp>
      <p:sp>
        <p:nvSpPr>
          <p:cNvPr id="4" name="TextBox 3"/>
          <p:cNvSpPr txBox="1"/>
          <p:nvPr/>
        </p:nvSpPr>
        <p:spPr>
          <a:xfrm>
            <a:off x="341474" y="1073150"/>
            <a:ext cx="7051771" cy="3005951"/>
          </a:xfrm>
          <a:prstGeom prst="rect">
            <a:avLst/>
          </a:prstGeom>
          <a:noFill/>
        </p:spPr>
        <p:txBody>
          <a:bodyPr wrap="square">
            <a:spAutoFit/>
          </a:bodyPr>
          <a:lstStyle/>
          <a:p>
            <a:pPr marL="401822" lvl="1" indent="-276810">
              <a:spcBef>
                <a:spcPts val="633"/>
              </a:spcBef>
              <a:spcAft>
                <a:spcPts val="211"/>
              </a:spcAft>
              <a:buFont typeface="Arial" panose="020B0604020202020204" pitchFamily="34" charset="0"/>
              <a:buChar char="•"/>
              <a:defRPr/>
            </a:pPr>
            <a:r>
              <a:rPr lang="en-US" sz="2600">
                <a:latin typeface="Avenir Next" panose="020B0503020202020204"/>
              </a:rPr>
              <a:t>Can be Used Locally, Regionally, Nationally</a:t>
            </a:r>
          </a:p>
          <a:p>
            <a:pPr marL="401822" lvl="1" indent="-276810">
              <a:spcBef>
                <a:spcPts val="633"/>
              </a:spcBef>
              <a:spcAft>
                <a:spcPts val="211"/>
              </a:spcAft>
              <a:buFont typeface="Arial" panose="020B0604020202020204" pitchFamily="34" charset="0"/>
              <a:buChar char="•"/>
              <a:defRPr/>
            </a:pPr>
            <a:r>
              <a:rPr lang="en-US" sz="2600">
                <a:latin typeface="Avenir Next" panose="020B0503020202020204"/>
              </a:rPr>
              <a:t>Scope of Service</a:t>
            </a:r>
          </a:p>
          <a:p>
            <a:pPr marL="401822" lvl="1" indent="-276810">
              <a:spcBef>
                <a:spcPts val="633"/>
              </a:spcBef>
              <a:spcAft>
                <a:spcPts val="211"/>
              </a:spcAft>
              <a:buFont typeface="Arial" panose="020B0604020202020204" pitchFamily="34" charset="0"/>
              <a:buChar char="•"/>
              <a:defRPr/>
            </a:pPr>
            <a:r>
              <a:rPr lang="en-US" sz="2600">
                <a:latin typeface="Avenir Next" panose="020B0503020202020204"/>
              </a:rPr>
              <a:t>Reimbursement Procedures</a:t>
            </a:r>
          </a:p>
          <a:p>
            <a:pPr marL="401822" lvl="1" indent="-276810">
              <a:spcBef>
                <a:spcPts val="633"/>
              </a:spcBef>
              <a:spcAft>
                <a:spcPts val="211"/>
              </a:spcAft>
              <a:buFont typeface="Arial" panose="020B0604020202020204" pitchFamily="34" charset="0"/>
              <a:buChar char="•"/>
              <a:defRPr/>
            </a:pPr>
            <a:r>
              <a:rPr lang="en-US" sz="2600">
                <a:latin typeface="Avenir Next" panose="020B0503020202020204"/>
              </a:rPr>
              <a:t>Liability (insurance, worker compensation, etc.)</a:t>
            </a:r>
          </a:p>
          <a:p>
            <a:pPr marL="401822" lvl="1" indent="-276810">
              <a:spcBef>
                <a:spcPts val="633"/>
              </a:spcBef>
              <a:spcAft>
                <a:spcPts val="211"/>
              </a:spcAft>
              <a:buFont typeface="Arial" panose="020B0604020202020204" pitchFamily="34" charset="0"/>
              <a:buChar char="•"/>
              <a:defRPr/>
            </a:pPr>
            <a:r>
              <a:rPr lang="en-US" sz="2600">
                <a:latin typeface="Avenir Next" panose="020B0503020202020204"/>
              </a:rPr>
              <a:t>Activation &amp; Operational Control</a:t>
            </a:r>
          </a:p>
          <a:p>
            <a:pPr marL="401822" lvl="1" indent="-276810">
              <a:spcBef>
                <a:spcPts val="633"/>
              </a:spcBef>
              <a:spcAft>
                <a:spcPts val="211"/>
              </a:spcAft>
              <a:buFont typeface="Arial" panose="020B0604020202020204" pitchFamily="34" charset="0"/>
              <a:buChar char="•"/>
              <a:defRPr/>
            </a:pPr>
            <a:r>
              <a:rPr lang="en-US" sz="2600">
                <a:latin typeface="Avenir Next" panose="020B0503020202020204"/>
              </a:rPr>
              <a:t>Limitations of Participating Institutions</a:t>
            </a:r>
          </a:p>
        </p:txBody>
      </p:sp>
      <p:pic>
        <p:nvPicPr>
          <p:cNvPr id="2" name="Picture 1">
            <a:extLst>
              <a:ext uri="{FF2B5EF4-FFF2-40B4-BE49-F238E27FC236}">
                <a16:creationId xmlns:a16="http://schemas.microsoft.com/office/drawing/2014/main" id="{22013A64-E5B9-424B-2180-F7D7A28C5FF5}"/>
              </a:ext>
            </a:extLst>
          </p:cNvPr>
          <p:cNvPicPr>
            <a:picLocks noChangeAspect="1"/>
          </p:cNvPicPr>
          <p:nvPr/>
        </p:nvPicPr>
        <p:blipFill>
          <a:blip r:embed="rId3"/>
          <a:stretch>
            <a:fillRect/>
          </a:stretch>
        </p:blipFill>
        <p:spPr>
          <a:xfrm>
            <a:off x="7917391" y="1043057"/>
            <a:ext cx="3813865" cy="5037589"/>
          </a:xfrm>
          <a:prstGeom prst="rect">
            <a:avLst/>
          </a:prstGeom>
          <a:ln>
            <a:solidFill>
              <a:schemeClr val="tx1"/>
            </a:solidFill>
          </a:ln>
        </p:spPr>
      </p:pic>
      <p:pic>
        <p:nvPicPr>
          <p:cNvPr id="3" name="Picture 2" descr="Qr code&#10;&#10;Description automatically generated">
            <a:extLst>
              <a:ext uri="{FF2B5EF4-FFF2-40B4-BE49-F238E27FC236}">
                <a16:creationId xmlns:a16="http://schemas.microsoft.com/office/drawing/2014/main" id="{3998C66B-320E-0F2B-A216-64F408C73442}"/>
              </a:ext>
            </a:extLst>
          </p:cNvPr>
          <p:cNvPicPr>
            <a:picLocks noChangeAspect="1"/>
          </p:cNvPicPr>
          <p:nvPr/>
        </p:nvPicPr>
        <p:blipFill rotWithShape="1">
          <a:blip r:embed="rId4">
            <a:extLst>
              <a:ext uri="{28A0092B-C50C-407E-A947-70E740481C1C}">
                <a14:useLocalDpi xmlns:a14="http://schemas.microsoft.com/office/drawing/2010/main" val="0"/>
              </a:ext>
            </a:extLst>
          </a:blip>
          <a:srcRect l="4933" t="6933" r="4933" b="5132"/>
          <a:stretch/>
        </p:blipFill>
        <p:spPr>
          <a:xfrm>
            <a:off x="5179605" y="4483100"/>
            <a:ext cx="1832789" cy="1788046"/>
          </a:xfrm>
          <a:prstGeom prst="rect">
            <a:avLst/>
          </a:prstGeom>
          <a:ln w="38100">
            <a:noFill/>
          </a:ln>
        </p:spPr>
      </p:pic>
      <p:sp>
        <p:nvSpPr>
          <p:cNvPr id="5" name="Rectangle 4">
            <a:extLst>
              <a:ext uri="{FF2B5EF4-FFF2-40B4-BE49-F238E27FC236}">
                <a16:creationId xmlns:a16="http://schemas.microsoft.com/office/drawing/2014/main" id="{CCFACF41-A0C5-4B7A-070A-95651163C88B}"/>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501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4360" y="456643"/>
            <a:ext cx="11126787" cy="728745"/>
          </a:xfrm>
        </p:spPr>
        <p:txBody>
          <a:bodyPr>
            <a:normAutofit/>
          </a:bodyPr>
          <a:lstStyle/>
          <a:p>
            <a:r>
              <a:rPr lang="en-US" sz="3600" b="1">
                <a:latin typeface="+mn-lt"/>
              </a:rPr>
              <a:t>Mindset and Preparation Questions</a:t>
            </a:r>
            <a:endParaRPr lang="en-US" sz="3600" b="1">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475C3800-AD68-8D14-E688-E8A7C8FFCACE}"/>
              </a:ext>
            </a:extLst>
          </p:cNvPr>
          <p:cNvCxnSpPr/>
          <p:nvPr/>
        </p:nvCxnSpPr>
        <p:spPr>
          <a:xfrm>
            <a:off x="595223" y="1185388"/>
            <a:ext cx="10846962" cy="0"/>
          </a:xfrm>
          <a:prstGeom prst="line">
            <a:avLst/>
          </a:prstGeom>
          <a:ln w="38100">
            <a:solidFill>
              <a:srgbClr val="002654"/>
            </a:solidFill>
          </a:ln>
        </p:spPr>
        <p:style>
          <a:lnRef idx="1">
            <a:schemeClr val="accent1"/>
          </a:lnRef>
          <a:fillRef idx="0">
            <a:schemeClr val="accent1"/>
          </a:fillRef>
          <a:effectRef idx="0">
            <a:schemeClr val="accent1"/>
          </a:effectRef>
          <a:fontRef idx="minor">
            <a:schemeClr val="tx1"/>
          </a:fontRef>
        </p:style>
      </p:cxnSp>
      <p:pic>
        <p:nvPicPr>
          <p:cNvPr id="6150" name="Picture 6" descr="poll topic icon">
            <a:extLst>
              <a:ext uri="{FF2B5EF4-FFF2-40B4-BE49-F238E27FC236}">
                <a16:creationId xmlns:a16="http://schemas.microsoft.com/office/drawing/2014/main" id="{4917CF17-7A45-DFDA-9E53-1A9B06B99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250" y="1914133"/>
            <a:ext cx="3533499" cy="353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8756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9" name="Rectangle 15"/>
          <p:cNvSpPr>
            <a:spLocks noGrp="1" noChangeArrowheads="1"/>
          </p:cNvSpPr>
          <p:nvPr>
            <p:ph type="title"/>
          </p:nvPr>
        </p:nvSpPr>
        <p:spPr>
          <a:xfrm>
            <a:off x="460744" y="10517"/>
            <a:ext cx="11526664" cy="1062633"/>
          </a:xfrm>
        </p:spPr>
        <p:txBody>
          <a:bodyPr>
            <a:normAutofit/>
          </a:bodyPr>
          <a:lstStyle/>
          <a:p>
            <a:pPr eaLnBrk="1" hangingPunct="1">
              <a:defRPr/>
            </a:pPr>
            <a:r>
              <a:rPr lang="en-US" sz="3600">
                <a:sym typeface="Century Gothic" charset="0"/>
              </a:rPr>
              <a:t>NIMAA Activations</a:t>
            </a:r>
          </a:p>
        </p:txBody>
      </p:sp>
      <p:sp>
        <p:nvSpPr>
          <p:cNvPr id="3" name="Content Placeholder 2">
            <a:extLst>
              <a:ext uri="{FF2B5EF4-FFF2-40B4-BE49-F238E27FC236}">
                <a16:creationId xmlns:a16="http://schemas.microsoft.com/office/drawing/2014/main" id="{A40A2029-A8D8-98E5-6E60-E7A6B718F891}"/>
              </a:ext>
            </a:extLst>
          </p:cNvPr>
          <p:cNvSpPr>
            <a:spLocks noGrp="1"/>
          </p:cNvSpPr>
          <p:nvPr>
            <p:ph sz="quarter" idx="1"/>
          </p:nvPr>
        </p:nvSpPr>
        <p:spPr>
          <a:xfrm>
            <a:off x="460745" y="961697"/>
            <a:ext cx="5635256" cy="933358"/>
          </a:xfrm>
        </p:spPr>
        <p:txBody>
          <a:bodyPr>
            <a:noAutofit/>
          </a:bodyPr>
          <a:lstStyle/>
          <a:p>
            <a:pPr marL="0" indent="0" algn="ctr">
              <a:buNone/>
            </a:pPr>
            <a:r>
              <a:rPr lang="en-US" sz="2000" b="1"/>
              <a:t>2017 Hurricane Irma</a:t>
            </a:r>
          </a:p>
          <a:p>
            <a:pPr marL="0" indent="0" algn="ctr">
              <a:buNone/>
            </a:pPr>
            <a:r>
              <a:rPr lang="en-US" sz="2000" b="0" i="1"/>
              <a:t>EOC and Evacuation Center Support</a:t>
            </a:r>
          </a:p>
          <a:p>
            <a:pPr marL="0" indent="0" algn="ctr">
              <a:buNone/>
            </a:pPr>
            <a:r>
              <a:rPr lang="en-US" sz="2000" b="0" u="sng"/>
              <a:t>Requesting Institution</a:t>
            </a:r>
            <a:r>
              <a:rPr lang="en-US" sz="2000" b="0"/>
              <a:t>: University of Miami</a:t>
            </a:r>
          </a:p>
          <a:p>
            <a:pPr marL="0" indent="0" algn="ctr">
              <a:buNone/>
            </a:pPr>
            <a:r>
              <a:rPr lang="en-US" sz="2000" b="0" u="sng"/>
              <a:t>Assisting Institutions</a:t>
            </a:r>
            <a:r>
              <a:rPr lang="en-US" sz="2000" b="0"/>
              <a:t>: St. Edwards University &amp; </a:t>
            </a:r>
          </a:p>
          <a:p>
            <a:pPr marL="0" indent="0" algn="ctr">
              <a:buNone/>
            </a:pPr>
            <a:r>
              <a:rPr lang="en-US" sz="2000" b="0"/>
              <a:t>SUNY Binghamton</a:t>
            </a:r>
            <a:endParaRPr lang="en-US" sz="2000"/>
          </a:p>
        </p:txBody>
      </p:sp>
      <p:pic>
        <p:nvPicPr>
          <p:cNvPr id="5" name="Picture 2" descr="https://dl.boxcloud.com/api/2.0/internal_files/235099412134/versions/248036521382/representations/jpg_paged_2048x2048/content/1.jpg?access_token=1!6hkMJcSfnDKKsk0n5EUiRWpEf7S9MLdx4Q4Ezg3YTF-hJujHjicF9dJNGZoexY7BlPbTzgi5aICnvlRWIjrm2oYH7jH8baMyglURwRT-qyY4TeAkEZlieKAxjgXRNtPUyfw7tO-BWX-yt821bATgZaK9puRcrhZ6rie67Ua8KJui-3yZ8beDjDp6Vmx3f92XDTScrDJ9ZHq_oCgJC19DeJlbHe445taS6LiJn9OFnzVBgzwzAtxnOWU5MUkox7tNV6Xq0Rwyck9dtZHsLixmbW0P2U7bZ0qWXzZE-F1u0k4ta9PBOftCGzcZIRqRh6wmqBcfhRMmdQINsGi1dqX5SQ1kPchm3ExA1BSuujZEUly4ImdQl9VX5Bd18oKUh1bSeb-SkVYeEe6d8DOe&amp;box_client_name=box-content-preview&amp;box_client_version=1.16.0">
            <a:extLst>
              <a:ext uri="{FF2B5EF4-FFF2-40B4-BE49-F238E27FC236}">
                <a16:creationId xmlns:a16="http://schemas.microsoft.com/office/drawing/2014/main" id="{7E6D31FF-279C-BAEE-59E2-ABD10059055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8" t="9439" r="11887"/>
          <a:stretch/>
        </p:blipFill>
        <p:spPr bwMode="auto">
          <a:xfrm>
            <a:off x="1497871" y="4079457"/>
            <a:ext cx="2155275" cy="170882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6" name="Picture 4" descr="Image may contain: 2 people, people smiling, people standing, shoes and indoor">
            <a:extLst>
              <a:ext uri="{FF2B5EF4-FFF2-40B4-BE49-F238E27FC236}">
                <a16:creationId xmlns:a16="http://schemas.microsoft.com/office/drawing/2014/main" id="{603C56E6-8C9F-D2ED-68A8-3528BC2916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14" t="14015" r="20587" b="-1"/>
          <a:stretch/>
        </p:blipFill>
        <p:spPr bwMode="auto">
          <a:xfrm>
            <a:off x="3749632" y="4079456"/>
            <a:ext cx="974766" cy="170882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0275C70-DB3B-8FB6-C541-B33C529CB289}"/>
              </a:ext>
            </a:extLst>
          </p:cNvPr>
          <p:cNvPicPr>
            <a:picLocks noChangeAspect="1"/>
          </p:cNvPicPr>
          <p:nvPr/>
        </p:nvPicPr>
        <p:blipFill rotWithShape="1">
          <a:blip r:embed="rId5"/>
          <a:srcRect t="9599" b="6346"/>
          <a:stretch/>
        </p:blipFill>
        <p:spPr>
          <a:xfrm>
            <a:off x="1922676" y="2810470"/>
            <a:ext cx="2379405" cy="1185759"/>
          </a:xfrm>
          <a:prstGeom prst="rect">
            <a:avLst/>
          </a:prstGeom>
          <a:ln>
            <a:noFill/>
          </a:ln>
          <a:effectLst/>
        </p:spPr>
      </p:pic>
      <p:sp>
        <p:nvSpPr>
          <p:cNvPr id="8" name="TextBox 7">
            <a:extLst>
              <a:ext uri="{FF2B5EF4-FFF2-40B4-BE49-F238E27FC236}">
                <a16:creationId xmlns:a16="http://schemas.microsoft.com/office/drawing/2014/main" id="{2AC78171-19D9-338B-3B9E-37A5C07BC3F1}"/>
              </a:ext>
            </a:extLst>
          </p:cNvPr>
          <p:cNvSpPr txBox="1"/>
          <p:nvPr/>
        </p:nvSpPr>
        <p:spPr>
          <a:xfrm>
            <a:off x="1676400" y="5896303"/>
            <a:ext cx="8839200" cy="342979"/>
          </a:xfrm>
          <a:prstGeom prst="rect">
            <a:avLst/>
          </a:prstGeom>
          <a:noFill/>
        </p:spPr>
        <p:txBody>
          <a:bodyPr wrap="square">
            <a:spAutoFit/>
          </a:bodyPr>
          <a:lstStyle/>
          <a:p>
            <a:pPr marL="0" marR="0" lvl="0" indent="0" algn="ctr" defTabSz="914400" rtl="0" eaLnBrk="1" fontAlgn="auto" latinLnBrk="0" hangingPunct="1">
              <a:lnSpc>
                <a:spcPct val="110000"/>
              </a:lnSpc>
              <a:spcBef>
                <a:spcPts val="60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Georgia"/>
                <a:ea typeface="+mn-ea"/>
                <a:cs typeface="+mn-cs"/>
              </a:rPr>
              <a:t>You will never forget those that help in times of need!</a:t>
            </a:r>
          </a:p>
        </p:txBody>
      </p:sp>
      <p:pic>
        <p:nvPicPr>
          <p:cNvPr id="9" name="Picture 8">
            <a:extLst>
              <a:ext uri="{FF2B5EF4-FFF2-40B4-BE49-F238E27FC236}">
                <a16:creationId xmlns:a16="http://schemas.microsoft.com/office/drawing/2014/main" id="{D74E026F-16F6-6CB7-D5D8-04826630B0F1}"/>
              </a:ext>
            </a:extLst>
          </p:cNvPr>
          <p:cNvPicPr>
            <a:picLocks noChangeAspect="1"/>
          </p:cNvPicPr>
          <p:nvPr/>
        </p:nvPicPr>
        <p:blipFill rotWithShape="1">
          <a:blip r:embed="rId6"/>
          <a:srcRect b="29076"/>
          <a:stretch/>
        </p:blipFill>
        <p:spPr>
          <a:xfrm>
            <a:off x="7252785" y="2846235"/>
            <a:ext cx="3689350" cy="2157177"/>
          </a:xfrm>
          <a:prstGeom prst="rect">
            <a:avLst/>
          </a:prstGeom>
        </p:spPr>
      </p:pic>
      <p:pic>
        <p:nvPicPr>
          <p:cNvPr id="10" name="Picture 5" descr="Logos | Marketing &amp; Creative Services | Office of Communications and  Marketing | The George Washington University">
            <a:extLst>
              <a:ext uri="{FF2B5EF4-FFF2-40B4-BE49-F238E27FC236}">
                <a16:creationId xmlns:a16="http://schemas.microsoft.com/office/drawing/2014/main" id="{595FBF13-1814-9D66-9107-D65C95DAF7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5579" y="2942800"/>
            <a:ext cx="1143762" cy="85342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F7EAFCB9-40AF-97C0-60EE-C7995AA4B65F}"/>
              </a:ext>
            </a:extLst>
          </p:cNvPr>
          <p:cNvSpPr txBox="1">
            <a:spLocks/>
          </p:cNvSpPr>
          <p:nvPr/>
        </p:nvSpPr>
        <p:spPr>
          <a:xfrm>
            <a:off x="6096000" y="961697"/>
            <a:ext cx="5635256" cy="933358"/>
          </a:xfrm>
          <a:prstGeom prst="rect">
            <a:avLst/>
          </a:prstGeom>
        </p:spPr>
        <p:txBody>
          <a:bodyPr vert="horz">
            <a:noAutofit/>
          </a:bodyPr>
          <a:lstStyle>
            <a:lvl1pPr marL="274320" indent="-274320" algn="l" rtl="0" eaLnBrk="1" latinLnBrk="0" hangingPunct="1">
              <a:spcBef>
                <a:spcPct val="20000"/>
              </a:spcBef>
              <a:buClr>
                <a:schemeClr val="accent1"/>
              </a:buClr>
              <a:buSzPct val="85000"/>
              <a:buFont typeface="Wingdings 2"/>
              <a:buChar char=""/>
              <a:defRPr kumimoji="0" sz="2700" b="1"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b="1"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b="1"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b="1"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b="1"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lgn="ctr">
              <a:buNone/>
            </a:pPr>
            <a:r>
              <a:rPr lang="en-US" sz="2000"/>
              <a:t>2021 Presidential Inauguration</a:t>
            </a:r>
          </a:p>
          <a:p>
            <a:pPr marL="0" indent="0" algn="ctr">
              <a:buNone/>
            </a:pPr>
            <a:r>
              <a:rPr lang="en-US" sz="2000" b="0" i="1"/>
              <a:t>EOC Support</a:t>
            </a:r>
          </a:p>
          <a:p>
            <a:pPr marL="0" indent="0" algn="ctr">
              <a:buNone/>
            </a:pPr>
            <a:r>
              <a:rPr lang="en-US" sz="2000" b="0" u="sng"/>
              <a:t>Requesting Institution</a:t>
            </a:r>
            <a:r>
              <a:rPr lang="en-US" sz="2000" b="0"/>
              <a:t>: George Washington Univ.</a:t>
            </a:r>
          </a:p>
          <a:p>
            <a:pPr marL="0" indent="0" algn="ctr">
              <a:buNone/>
            </a:pPr>
            <a:r>
              <a:rPr lang="en-US" sz="2000" b="0" u="sng"/>
              <a:t>Assisting Institutions</a:t>
            </a:r>
            <a:r>
              <a:rPr lang="en-US" sz="2000" b="0"/>
              <a:t>: Virginia Tech &amp;</a:t>
            </a:r>
          </a:p>
          <a:p>
            <a:pPr marL="0" indent="0" algn="ctr">
              <a:buNone/>
            </a:pPr>
            <a:r>
              <a:rPr lang="en-US" sz="2000" b="0"/>
              <a:t>     University of Miami</a:t>
            </a:r>
          </a:p>
          <a:p>
            <a:pPr marL="0" indent="0" algn="ctr">
              <a:buNone/>
            </a:pPr>
            <a:endParaRPr lang="en-US" sz="2000"/>
          </a:p>
        </p:txBody>
      </p:sp>
      <p:sp>
        <p:nvSpPr>
          <p:cNvPr id="12" name="Rectangle 11">
            <a:extLst>
              <a:ext uri="{FF2B5EF4-FFF2-40B4-BE49-F238E27FC236}">
                <a16:creationId xmlns:a16="http://schemas.microsoft.com/office/drawing/2014/main" id="{975A57C1-1364-5A21-2277-0F44330D6BB0}"/>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7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 name="Rectangle 12"/>
          <p:cNvSpPr>
            <a:spLocks/>
          </p:cNvSpPr>
          <p:nvPr/>
        </p:nvSpPr>
        <p:spPr bwMode="auto">
          <a:xfrm>
            <a:off x="562167" y="719733"/>
            <a:ext cx="11313497"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eaLnBrk="0" hangingPunct="0">
              <a:defRPr sz="3800">
                <a:solidFill>
                  <a:srgbClr val="000000"/>
                </a:solidFill>
                <a:latin typeface="Gill Sans" pitchFamily="2" charset="0"/>
                <a:ea typeface="ヒラギノ角ゴ ProN W3" pitchFamily="2" charset="-128"/>
                <a:sym typeface="Gill Sans" pitchFamily="2" charset="0"/>
              </a:defRPr>
            </a:lvl1pPr>
            <a:lvl2pPr marL="742950" indent="-285750" eaLnBrk="0" hangingPunct="0">
              <a:defRPr sz="3800">
                <a:solidFill>
                  <a:srgbClr val="000000"/>
                </a:solidFill>
                <a:latin typeface="Gill Sans" pitchFamily="2" charset="0"/>
                <a:ea typeface="ヒラギノ角ゴ ProN W3" pitchFamily="2" charset="-128"/>
                <a:sym typeface="Gill Sans" pitchFamily="2" charset="0"/>
              </a:defRPr>
            </a:lvl2pPr>
            <a:lvl3pPr marL="1143000" indent="-228600" eaLnBrk="0" hangingPunct="0">
              <a:defRPr sz="3800">
                <a:solidFill>
                  <a:srgbClr val="000000"/>
                </a:solidFill>
                <a:latin typeface="Gill Sans" pitchFamily="2" charset="0"/>
                <a:ea typeface="ヒラギノ角ゴ ProN W3" pitchFamily="2" charset="-128"/>
                <a:sym typeface="Gill Sans" pitchFamily="2" charset="0"/>
              </a:defRPr>
            </a:lvl3pPr>
            <a:lvl4pPr marL="1600200" indent="-228600" eaLnBrk="0" hangingPunct="0">
              <a:defRPr sz="3800">
                <a:solidFill>
                  <a:srgbClr val="000000"/>
                </a:solidFill>
                <a:latin typeface="Gill Sans" pitchFamily="2" charset="0"/>
                <a:ea typeface="ヒラギノ角ゴ ProN W3" pitchFamily="2" charset="-128"/>
                <a:sym typeface="Gill Sans" pitchFamily="2" charset="0"/>
              </a:defRPr>
            </a:lvl4pPr>
            <a:lvl5pPr marL="2057400" indent="-228600" eaLnBrk="0" hangingPunct="0">
              <a:defRPr sz="3800">
                <a:solidFill>
                  <a:srgbClr val="000000"/>
                </a:solidFill>
                <a:latin typeface="Gill Sans" pitchFamily="2" charset="0"/>
                <a:ea typeface="ヒラギノ角ゴ ProN W3" pitchFamily="2" charset="-128"/>
                <a:sym typeface="Gill Sans" pitchFamily="2" charset="0"/>
              </a:defRPr>
            </a:lvl5pPr>
            <a:lvl6pPr marL="2514600" indent="-228600"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6pPr>
            <a:lvl7pPr marL="2971800" indent="-228600"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7pPr>
            <a:lvl8pPr marL="3429000" indent="-228600"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8pPr>
            <a:lvl9pPr marL="3886200" indent="-228600" algn="ctr" eaLnBrk="0" fontAlgn="base" hangingPunct="0">
              <a:spcBef>
                <a:spcPct val="0"/>
              </a:spcBef>
              <a:spcAft>
                <a:spcPct val="0"/>
              </a:spcAft>
              <a:defRPr sz="3800">
                <a:solidFill>
                  <a:srgbClr val="000000"/>
                </a:solidFill>
                <a:latin typeface="Gill Sans" pitchFamily="2" charset="0"/>
                <a:ea typeface="ヒラギノ角ゴ ProN W3" pitchFamily="2" charset="-128"/>
                <a:sym typeface="Gill Sans" pitchFamily="2" charset="0"/>
              </a:defRPr>
            </a:lvl9pPr>
          </a:lstStyle>
          <a:p>
            <a:pPr marL="347663" indent="-347663" eaLnBrk="1" hangingPunct="1">
              <a:lnSpc>
                <a:spcPct val="120000"/>
              </a:lnSpc>
              <a:spcBef>
                <a:spcPts val="844"/>
              </a:spcBef>
              <a:buFont typeface="Arial" panose="020B0604020202020204" pitchFamily="34" charset="0"/>
              <a:buChar char="•"/>
              <a:defRPr/>
            </a:pPr>
            <a:r>
              <a:rPr lang="en-US" altLang="en-US" sz="2400">
                <a:solidFill>
                  <a:schemeClr val="tx1"/>
                </a:solidFill>
                <a:latin typeface="Avenir"/>
                <a:ea typeface="MS PGothic" pitchFamily="34" charset="-128"/>
                <a:sym typeface="Century Gothic" pitchFamily="34" charset="0"/>
              </a:rPr>
              <a:t>Frequency / Impact Matrix – Expanding our Mindset</a:t>
            </a:r>
          </a:p>
          <a:p>
            <a:pPr marL="347663" indent="-347663" eaLnBrk="1" hangingPunct="1">
              <a:lnSpc>
                <a:spcPct val="120000"/>
              </a:lnSpc>
              <a:spcBef>
                <a:spcPts val="844"/>
              </a:spcBef>
              <a:buFont typeface="Arial" panose="020B0604020202020204" pitchFamily="34" charset="0"/>
              <a:buChar char="•"/>
              <a:defRPr/>
            </a:pPr>
            <a:r>
              <a:rPr lang="en-US" altLang="en-US" sz="2400">
                <a:solidFill>
                  <a:schemeClr val="tx1"/>
                </a:solidFill>
                <a:latin typeface="Avenir"/>
                <a:ea typeface="MS PGothic" pitchFamily="34" charset="-128"/>
                <a:sym typeface="Century Gothic" pitchFamily="34" charset="0"/>
              </a:rPr>
              <a:t>Next Level Planning – How Do We Execute</a:t>
            </a:r>
          </a:p>
          <a:p>
            <a:pPr marL="347663" indent="-347663" eaLnBrk="1" hangingPunct="1">
              <a:lnSpc>
                <a:spcPct val="120000"/>
              </a:lnSpc>
              <a:spcBef>
                <a:spcPts val="844"/>
              </a:spcBef>
              <a:buFont typeface="Arial" panose="020B0604020202020204" pitchFamily="34" charset="0"/>
              <a:buChar char="•"/>
              <a:defRPr/>
            </a:pPr>
            <a:r>
              <a:rPr lang="en-US" altLang="en-US" sz="2400">
                <a:solidFill>
                  <a:schemeClr val="tx1"/>
                </a:solidFill>
                <a:latin typeface="Avenir"/>
                <a:ea typeface="MS PGothic" pitchFamily="34" charset="-128"/>
                <a:sym typeface="Century Gothic" pitchFamily="34" charset="0"/>
              </a:rPr>
              <a:t>Increase and Diversify the Tools in the Toolbox – Become a NIMAA Signatory!</a:t>
            </a:r>
          </a:p>
          <a:p>
            <a:pPr marL="347663" indent="-347663" eaLnBrk="1" hangingPunct="1">
              <a:lnSpc>
                <a:spcPct val="120000"/>
              </a:lnSpc>
              <a:spcBef>
                <a:spcPts val="844"/>
              </a:spcBef>
              <a:buFont typeface="Arial" panose="020B0604020202020204" pitchFamily="34" charset="0"/>
              <a:buChar char="•"/>
              <a:defRPr/>
            </a:pPr>
            <a:endParaRPr lang="en-US" altLang="en-US" sz="2200">
              <a:solidFill>
                <a:schemeClr val="tx1"/>
              </a:solidFill>
              <a:latin typeface="Avenir"/>
              <a:ea typeface="MS PGothic" pitchFamily="34" charset="-128"/>
              <a:sym typeface="Century Gothic" pitchFamily="34" charset="0"/>
            </a:endParaRPr>
          </a:p>
          <a:p>
            <a:pPr marL="347663" indent="-347663" eaLnBrk="1" hangingPunct="1">
              <a:lnSpc>
                <a:spcPct val="120000"/>
              </a:lnSpc>
              <a:spcBef>
                <a:spcPts val="844"/>
              </a:spcBef>
              <a:buFont typeface="Arial" panose="020B0604020202020204" pitchFamily="34" charset="0"/>
              <a:buChar char="•"/>
              <a:defRPr/>
            </a:pPr>
            <a:endParaRPr lang="en-US" altLang="en-US" sz="2200">
              <a:solidFill>
                <a:schemeClr val="tx1"/>
              </a:solidFill>
              <a:latin typeface="Avenir"/>
              <a:ea typeface="MS PGothic" pitchFamily="34" charset="-128"/>
              <a:sym typeface="Century Gothic" pitchFamily="34" charset="0"/>
            </a:endParaRPr>
          </a:p>
        </p:txBody>
      </p:sp>
      <p:sp>
        <p:nvSpPr>
          <p:cNvPr id="5133" name="Rectangle 13"/>
          <p:cNvSpPr>
            <a:spLocks noGrp="1" noChangeArrowheads="1"/>
          </p:cNvSpPr>
          <p:nvPr>
            <p:ph type="title"/>
          </p:nvPr>
        </p:nvSpPr>
        <p:spPr>
          <a:xfrm>
            <a:off x="447869" y="0"/>
            <a:ext cx="9330952" cy="1062633"/>
          </a:xfrm>
        </p:spPr>
        <p:txBody>
          <a:bodyPr>
            <a:normAutofit/>
          </a:bodyPr>
          <a:lstStyle/>
          <a:p>
            <a:pPr eaLnBrk="1" hangingPunct="1">
              <a:defRPr/>
            </a:pPr>
            <a:r>
              <a:rPr lang="en-US" sz="3600">
                <a:sym typeface="Century Gothic" charset="0"/>
              </a:rPr>
              <a:t>Information into Action</a:t>
            </a:r>
          </a:p>
        </p:txBody>
      </p:sp>
      <p:sp>
        <p:nvSpPr>
          <p:cNvPr id="2" name="Rectangle 1">
            <a:extLst>
              <a:ext uri="{FF2B5EF4-FFF2-40B4-BE49-F238E27FC236}">
                <a16:creationId xmlns:a16="http://schemas.microsoft.com/office/drawing/2014/main" id="{CC8CB627-7B58-25A1-6446-C714BDBD6F54}"/>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602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p:cNvSpPr>
          <p:nvPr/>
        </p:nvSpPr>
        <p:spPr bwMode="auto">
          <a:xfrm>
            <a:off x="0" y="2479519"/>
            <a:ext cx="12192000" cy="708181"/>
          </a:xfrm>
          <a:prstGeom prst="rect">
            <a:avLst/>
          </a:prstGeom>
          <a:noFill/>
          <a:ln>
            <a:noFill/>
          </a:ln>
          <a:effectLst>
            <a:outerShdw blurRad="12700" dist="381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ctr">
              <a:lnSpc>
                <a:spcPct val="80000"/>
              </a:lnSpc>
              <a:defRPr/>
            </a:pPr>
            <a:r>
              <a:rPr lang="en-US" sz="3200">
                <a:latin typeface="Avenir"/>
                <a:ea typeface="ＭＳ Ｐゴシック" charset="0"/>
                <a:cs typeface="Century Gothic" charset="0"/>
                <a:sym typeface="Century Gothic" charset="0"/>
              </a:rPr>
              <a:t>Matthew Shpiner</a:t>
            </a:r>
          </a:p>
          <a:p>
            <a:pPr algn="ctr">
              <a:lnSpc>
                <a:spcPct val="80000"/>
              </a:lnSpc>
              <a:defRPr/>
            </a:pPr>
            <a:r>
              <a:rPr lang="en-US" sz="3200">
                <a:latin typeface="Avenir"/>
                <a:ea typeface="ＭＳ Ｐゴシック" charset="0"/>
                <a:cs typeface="Century Gothic" charset="0"/>
                <a:sym typeface="Century Gothic" charset="0"/>
              </a:rPr>
              <a:t>Executive Director of Emergency Management</a:t>
            </a:r>
          </a:p>
          <a:p>
            <a:pPr algn="ctr">
              <a:lnSpc>
                <a:spcPct val="80000"/>
              </a:lnSpc>
              <a:defRPr/>
            </a:pPr>
            <a:r>
              <a:rPr lang="en-US" sz="3200">
                <a:latin typeface="Avenir"/>
                <a:ea typeface="ＭＳ Ｐゴシック" charset="0"/>
                <a:cs typeface="Century Gothic" charset="0"/>
                <a:sym typeface="Century Gothic" charset="0"/>
              </a:rPr>
              <a:t>University of Miami – Office of Emergency Management</a:t>
            </a:r>
          </a:p>
          <a:p>
            <a:pPr algn="ctr">
              <a:lnSpc>
                <a:spcPct val="80000"/>
              </a:lnSpc>
              <a:defRPr/>
            </a:pPr>
            <a:r>
              <a:rPr lang="en-US" sz="3200">
                <a:latin typeface="Avenir"/>
                <a:ea typeface="ＭＳ Ｐゴシック" charset="0"/>
                <a:cs typeface="Century Gothic" charset="0"/>
                <a:sym typeface="Century Gothic" charset="0"/>
                <a:hlinkClick r:id="rId3"/>
              </a:rPr>
              <a:t>mshpiner@miami.edu</a:t>
            </a:r>
            <a:r>
              <a:rPr lang="en-US" sz="3200">
                <a:latin typeface="Avenir"/>
                <a:ea typeface="ＭＳ Ｐゴシック" charset="0"/>
                <a:cs typeface="Century Gothic" charset="0"/>
                <a:sym typeface="Century Gothic" charset="0"/>
              </a:rPr>
              <a:t> </a:t>
            </a:r>
          </a:p>
          <a:p>
            <a:pPr algn="ctr">
              <a:lnSpc>
                <a:spcPct val="80000"/>
              </a:lnSpc>
              <a:defRPr/>
            </a:pPr>
            <a:r>
              <a:rPr lang="en-US" sz="3200">
                <a:latin typeface="Avenir"/>
                <a:ea typeface="ＭＳ Ｐゴシック" charset="0"/>
                <a:cs typeface="Century Gothic" charset="0"/>
                <a:sym typeface="Century Gothic" charset="0"/>
              </a:rPr>
              <a:t>(305) 284-3250</a:t>
            </a:r>
          </a:p>
          <a:p>
            <a:pPr algn="ctr">
              <a:lnSpc>
                <a:spcPct val="80000"/>
              </a:lnSpc>
              <a:defRPr/>
            </a:pPr>
            <a:endParaRPr lang="en-US" sz="3200">
              <a:latin typeface="Avenir"/>
              <a:ea typeface="ＭＳ Ｐゴシック" charset="0"/>
              <a:cs typeface="Century Gothic" charset="0"/>
              <a:sym typeface="Century Gothic" charset="0"/>
            </a:endParaRPr>
          </a:p>
        </p:txBody>
      </p:sp>
      <p:sp>
        <p:nvSpPr>
          <p:cNvPr id="2" name="Rectangle 1">
            <a:extLst>
              <a:ext uri="{FF2B5EF4-FFF2-40B4-BE49-F238E27FC236}">
                <a16:creationId xmlns:a16="http://schemas.microsoft.com/office/drawing/2014/main" id="{79248544-C5BD-BF1E-E234-8D872801E41C}"/>
              </a:ext>
            </a:extLst>
          </p:cNvPr>
          <p:cNvSpPr/>
          <p:nvPr/>
        </p:nvSpPr>
        <p:spPr>
          <a:xfrm>
            <a:off x="5562600" y="6477000"/>
            <a:ext cx="1054100" cy="2794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927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clrChange>
              <a:clrFrom>
                <a:srgbClr val="002653"/>
              </a:clrFrom>
              <a:clrTo>
                <a:srgbClr val="002653">
                  <a:alpha val="0"/>
                </a:srgbClr>
              </a:clrTo>
            </a:clrChange>
            <a:extLst>
              <a:ext uri="{28A0092B-C50C-407E-A947-70E740481C1C}">
                <a14:useLocalDpi xmlns:a14="http://schemas.microsoft.com/office/drawing/2010/main" val="0"/>
              </a:ext>
            </a:extLst>
          </a:blip>
          <a:stretch>
            <a:fillRect/>
          </a:stretch>
        </p:blipFill>
        <p:spPr>
          <a:xfrm>
            <a:off x="1104399" y="1676400"/>
            <a:ext cx="2077784" cy="494956"/>
          </a:xfrm>
          <a:prstGeom prst="rect">
            <a:avLst/>
          </a:prstGeom>
        </p:spPr>
      </p:pic>
      <p:cxnSp>
        <p:nvCxnSpPr>
          <p:cNvPr id="11" name="Straight Connector 10"/>
          <p:cNvCxnSpPr/>
          <p:nvPr/>
        </p:nvCxnSpPr>
        <p:spPr>
          <a:xfrm>
            <a:off x="1171575" y="3441953"/>
            <a:ext cx="9496425" cy="14131"/>
          </a:xfrm>
          <a:prstGeom prst="line">
            <a:avLst/>
          </a:prstGeom>
          <a:ln w="571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a:xfrm>
            <a:off x="1104399" y="2379785"/>
            <a:ext cx="9928036" cy="8503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Questions and Discussion</a:t>
            </a:r>
            <a:endParaRPr lang="en-US" sz="36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94176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1A470-1866-4828-CCDD-9E7C1A981B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7F6756-51D9-D70E-6F20-4074B1ACD997}"/>
              </a:ext>
            </a:extLst>
          </p:cNvPr>
          <p:cNvSpPr>
            <a:spLocks noGrp="1"/>
          </p:cNvSpPr>
          <p:nvPr>
            <p:ph type="title"/>
          </p:nvPr>
        </p:nvSpPr>
        <p:spPr>
          <a:xfrm>
            <a:off x="494506" y="169099"/>
            <a:ext cx="11126787" cy="728745"/>
          </a:xfrm>
        </p:spPr>
        <p:txBody>
          <a:bodyPr>
            <a:normAutofit/>
          </a:bodyPr>
          <a:lstStyle/>
          <a:p>
            <a:r>
              <a:rPr lang="en-US" sz="3600" b="1">
                <a:latin typeface="+mn-lt"/>
                <a:cs typeface="Times New Roman"/>
              </a:rPr>
              <a:t>Key Takeaways</a:t>
            </a:r>
            <a:endParaRPr lang="en-US"/>
          </a:p>
        </p:txBody>
      </p:sp>
      <p:sp>
        <p:nvSpPr>
          <p:cNvPr id="15" name="TextBox 14">
            <a:extLst>
              <a:ext uri="{FF2B5EF4-FFF2-40B4-BE49-F238E27FC236}">
                <a16:creationId xmlns:a16="http://schemas.microsoft.com/office/drawing/2014/main" id="{6F5E415B-A374-AC92-ECEB-E2B3D3715657}"/>
              </a:ext>
            </a:extLst>
          </p:cNvPr>
          <p:cNvSpPr txBox="1"/>
          <p:nvPr/>
        </p:nvSpPr>
        <p:spPr>
          <a:xfrm>
            <a:off x="6023768" y="3011804"/>
            <a:ext cx="1889123" cy="2308324"/>
          </a:xfrm>
          <a:prstGeom prst="rect">
            <a:avLst/>
          </a:prstGeom>
          <a:noFill/>
        </p:spPr>
        <p:txBody>
          <a:bodyPr wrap="square" lIns="91440" tIns="45720" rIns="91440" bIns="45720" anchor="t">
            <a:spAutoFit/>
          </a:bodyPr>
          <a:lstStyle/>
          <a:p>
            <a:pPr algn="ctr"/>
            <a:r>
              <a:rPr lang="en-US" sz="2400" b="1">
                <a:solidFill>
                  <a:schemeClr val="bg1"/>
                </a:solidFill>
                <a:latin typeface="Calibri"/>
              </a:rPr>
              <a:t>SHOULD:</a:t>
            </a:r>
          </a:p>
          <a:p>
            <a:pPr algn="ctr"/>
            <a:r>
              <a:rPr lang="en-US" sz="2400" b="1">
                <a:solidFill>
                  <a:schemeClr val="bg1"/>
                </a:solidFill>
                <a:latin typeface="Calibri"/>
                <a:ea typeface="Calibri"/>
                <a:cs typeface="Calibri"/>
              </a:rPr>
              <a:t>Rely on Trusted Sources of Election Information</a:t>
            </a:r>
          </a:p>
        </p:txBody>
      </p:sp>
      <p:sp>
        <p:nvSpPr>
          <p:cNvPr id="19" name="Rectangle 18">
            <a:extLst>
              <a:ext uri="{FF2B5EF4-FFF2-40B4-BE49-F238E27FC236}">
                <a16:creationId xmlns:a16="http://schemas.microsoft.com/office/drawing/2014/main" id="{F63A0418-BC50-6A28-B544-B8057C4745FC}"/>
              </a:ext>
            </a:extLst>
          </p:cNvPr>
          <p:cNvSpPr/>
          <p:nvPr/>
        </p:nvSpPr>
        <p:spPr>
          <a:xfrm>
            <a:off x="532606" y="897844"/>
            <a:ext cx="10635771" cy="1236015"/>
          </a:xfrm>
          <a:prstGeom prst="rect">
            <a:avLst/>
          </a:prstGeom>
          <a:solidFill>
            <a:srgbClr val="00206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F0712ADE-E43A-8B93-B1EF-9179CD2480B5}"/>
              </a:ext>
            </a:extLst>
          </p:cNvPr>
          <p:cNvCxnSpPr/>
          <p:nvPr/>
        </p:nvCxnSpPr>
        <p:spPr>
          <a:xfrm>
            <a:off x="1951209" y="863660"/>
            <a:ext cx="0" cy="1554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BEB9F10-D3D4-95AC-E326-1E6B14840198}"/>
              </a:ext>
            </a:extLst>
          </p:cNvPr>
          <p:cNvSpPr txBox="1"/>
          <p:nvPr/>
        </p:nvSpPr>
        <p:spPr>
          <a:xfrm>
            <a:off x="780435" y="1218151"/>
            <a:ext cx="982765" cy="769441"/>
          </a:xfrm>
          <a:prstGeom prst="rect">
            <a:avLst/>
          </a:prstGeom>
          <a:noFill/>
        </p:spPr>
        <p:txBody>
          <a:bodyPr wrap="square" lIns="91440" tIns="45720" rIns="91440" bIns="45720" rtlCol="0" anchor="t">
            <a:spAutoFit/>
          </a:bodyPr>
          <a:lstStyle/>
          <a:p>
            <a:pPr algn="ctr"/>
            <a:r>
              <a:rPr lang="en-US" sz="4400" b="1">
                <a:solidFill>
                  <a:schemeClr val="bg1"/>
                </a:solidFill>
                <a:cs typeface="Calibri"/>
              </a:rPr>
              <a:t>1</a:t>
            </a:r>
            <a:endParaRPr lang="en-US" sz="4400" b="1">
              <a:solidFill>
                <a:schemeClr val="bg1"/>
              </a:solidFill>
              <a:cs typeface="Calibri" panose="020F0502020204030204" pitchFamily="34" charset="0"/>
            </a:endParaRPr>
          </a:p>
        </p:txBody>
      </p:sp>
      <p:sp>
        <p:nvSpPr>
          <p:cNvPr id="23" name="TextBox 22">
            <a:extLst>
              <a:ext uri="{FF2B5EF4-FFF2-40B4-BE49-F238E27FC236}">
                <a16:creationId xmlns:a16="http://schemas.microsoft.com/office/drawing/2014/main" id="{A2C98669-FADC-EF0C-B6CE-9D9AC9271C72}"/>
              </a:ext>
            </a:extLst>
          </p:cNvPr>
          <p:cNvSpPr txBox="1"/>
          <p:nvPr/>
        </p:nvSpPr>
        <p:spPr>
          <a:xfrm>
            <a:off x="1951207" y="1076134"/>
            <a:ext cx="9006671" cy="954107"/>
          </a:xfrm>
          <a:prstGeom prst="rect">
            <a:avLst/>
          </a:prstGeom>
          <a:noFill/>
        </p:spPr>
        <p:txBody>
          <a:bodyPr wrap="square" lIns="91440" tIns="45720" rIns="91440" bIns="45720" anchor="ctr">
            <a:spAutoFit/>
          </a:bodyPr>
          <a:lstStyle/>
          <a:p>
            <a:pPr marL="228600">
              <a:spcAft>
                <a:spcPts val="1500"/>
              </a:spcAft>
              <a:buClr>
                <a:schemeClr val="bg1"/>
              </a:buClr>
              <a:buSzPct val="100000"/>
            </a:pPr>
            <a:r>
              <a:rPr lang="en-US" sz="2800" b="1">
                <a:solidFill>
                  <a:schemeClr val="bg1"/>
                </a:solidFill>
              </a:rPr>
              <a:t>UNDERSTAND how your institution fits into the bigger picture of emergency management in your area</a:t>
            </a:r>
          </a:p>
        </p:txBody>
      </p:sp>
      <p:sp>
        <p:nvSpPr>
          <p:cNvPr id="28" name="Rectangle 27">
            <a:extLst>
              <a:ext uri="{FF2B5EF4-FFF2-40B4-BE49-F238E27FC236}">
                <a16:creationId xmlns:a16="http://schemas.microsoft.com/office/drawing/2014/main" id="{6815B858-7F25-9144-064F-CE455E9D771B}"/>
              </a:ext>
            </a:extLst>
          </p:cNvPr>
          <p:cNvSpPr/>
          <p:nvPr/>
        </p:nvSpPr>
        <p:spPr>
          <a:xfrm>
            <a:off x="532606" y="2216092"/>
            <a:ext cx="10635771" cy="123601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84528B8E-41D1-4869-5939-418A9979C77C}"/>
              </a:ext>
            </a:extLst>
          </p:cNvPr>
          <p:cNvCxnSpPr/>
          <p:nvPr/>
        </p:nvCxnSpPr>
        <p:spPr>
          <a:xfrm>
            <a:off x="1951209" y="2181908"/>
            <a:ext cx="0" cy="1554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5FAA235-4044-FBA0-FBF0-475401FF3142}"/>
              </a:ext>
            </a:extLst>
          </p:cNvPr>
          <p:cNvSpPr txBox="1"/>
          <p:nvPr/>
        </p:nvSpPr>
        <p:spPr>
          <a:xfrm>
            <a:off x="780435" y="2536399"/>
            <a:ext cx="982765" cy="769441"/>
          </a:xfrm>
          <a:prstGeom prst="rect">
            <a:avLst/>
          </a:prstGeom>
          <a:noFill/>
        </p:spPr>
        <p:txBody>
          <a:bodyPr wrap="square" lIns="91440" tIns="45720" rIns="91440" bIns="45720" rtlCol="0" anchor="t">
            <a:spAutoFit/>
          </a:bodyPr>
          <a:lstStyle/>
          <a:p>
            <a:pPr algn="ctr"/>
            <a:r>
              <a:rPr lang="en-US" sz="4400" b="1">
                <a:solidFill>
                  <a:schemeClr val="bg1"/>
                </a:solidFill>
                <a:cs typeface="Calibri"/>
              </a:rPr>
              <a:t>2</a:t>
            </a:r>
            <a:endParaRPr lang="en-US" sz="4400" b="1">
              <a:solidFill>
                <a:schemeClr val="bg1"/>
              </a:solidFill>
              <a:cs typeface="Calibri" panose="020F0502020204030204" pitchFamily="34" charset="0"/>
            </a:endParaRPr>
          </a:p>
        </p:txBody>
      </p:sp>
      <p:sp>
        <p:nvSpPr>
          <p:cNvPr id="31" name="TextBox 30">
            <a:extLst>
              <a:ext uri="{FF2B5EF4-FFF2-40B4-BE49-F238E27FC236}">
                <a16:creationId xmlns:a16="http://schemas.microsoft.com/office/drawing/2014/main" id="{1A3BDA9E-CC1E-0F46-0FBE-C3015C38D6BE}"/>
              </a:ext>
            </a:extLst>
          </p:cNvPr>
          <p:cNvSpPr txBox="1"/>
          <p:nvPr/>
        </p:nvSpPr>
        <p:spPr>
          <a:xfrm>
            <a:off x="1951208" y="2375191"/>
            <a:ext cx="9006671" cy="954107"/>
          </a:xfrm>
          <a:prstGeom prst="rect">
            <a:avLst/>
          </a:prstGeom>
          <a:noFill/>
        </p:spPr>
        <p:txBody>
          <a:bodyPr wrap="square" lIns="91440" tIns="45720" rIns="91440" bIns="45720" anchor="ctr">
            <a:spAutoFit/>
          </a:bodyPr>
          <a:lstStyle/>
          <a:p>
            <a:pPr marL="228600">
              <a:spcAft>
                <a:spcPts val="1500"/>
              </a:spcAft>
              <a:buClr>
                <a:schemeClr val="bg1"/>
              </a:buClr>
              <a:buSzPct val="100000"/>
            </a:pPr>
            <a:r>
              <a:rPr lang="en-US" sz="2800" b="1">
                <a:solidFill>
                  <a:schemeClr val="bg1"/>
                </a:solidFill>
              </a:rPr>
              <a:t>ESTABLISH RELATIONSHIPS and coordinate plans with your local and state emergency management personnel</a:t>
            </a:r>
          </a:p>
        </p:txBody>
      </p:sp>
      <p:sp>
        <p:nvSpPr>
          <p:cNvPr id="32" name="Rectangle 31">
            <a:extLst>
              <a:ext uri="{FF2B5EF4-FFF2-40B4-BE49-F238E27FC236}">
                <a16:creationId xmlns:a16="http://schemas.microsoft.com/office/drawing/2014/main" id="{6D652100-BF35-E85E-F351-6F639BC39319}"/>
              </a:ext>
            </a:extLst>
          </p:cNvPr>
          <p:cNvSpPr/>
          <p:nvPr/>
        </p:nvSpPr>
        <p:spPr>
          <a:xfrm>
            <a:off x="532606" y="3520065"/>
            <a:ext cx="10635771" cy="1236015"/>
          </a:xfrm>
          <a:prstGeom prst="rect">
            <a:avLst/>
          </a:prstGeom>
          <a:solidFill>
            <a:srgbClr val="00206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DB0FAC4-C8B4-D580-3D87-608C05E3706D}"/>
              </a:ext>
            </a:extLst>
          </p:cNvPr>
          <p:cNvCxnSpPr/>
          <p:nvPr/>
        </p:nvCxnSpPr>
        <p:spPr>
          <a:xfrm>
            <a:off x="1951209" y="3485881"/>
            <a:ext cx="0" cy="15544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2716805-44EA-EF0E-CC09-3791A9F5B397}"/>
              </a:ext>
            </a:extLst>
          </p:cNvPr>
          <p:cNvSpPr txBox="1"/>
          <p:nvPr/>
        </p:nvSpPr>
        <p:spPr>
          <a:xfrm>
            <a:off x="780435" y="3840372"/>
            <a:ext cx="982765" cy="769441"/>
          </a:xfrm>
          <a:prstGeom prst="rect">
            <a:avLst/>
          </a:prstGeom>
          <a:noFill/>
        </p:spPr>
        <p:txBody>
          <a:bodyPr wrap="square" lIns="91440" tIns="45720" rIns="91440" bIns="45720" rtlCol="0" anchor="t">
            <a:spAutoFit/>
          </a:bodyPr>
          <a:lstStyle/>
          <a:p>
            <a:pPr algn="ctr"/>
            <a:r>
              <a:rPr lang="en-US" sz="4400" b="1">
                <a:solidFill>
                  <a:schemeClr val="bg1"/>
                </a:solidFill>
                <a:cs typeface="Calibri"/>
              </a:rPr>
              <a:t>3</a:t>
            </a:r>
            <a:endParaRPr lang="en-US" sz="4400" b="1">
              <a:solidFill>
                <a:schemeClr val="bg1"/>
              </a:solidFill>
              <a:cs typeface="Calibri" panose="020F0502020204030204" pitchFamily="34" charset="0"/>
            </a:endParaRPr>
          </a:p>
        </p:txBody>
      </p:sp>
      <p:sp>
        <p:nvSpPr>
          <p:cNvPr id="35" name="TextBox 34">
            <a:extLst>
              <a:ext uri="{FF2B5EF4-FFF2-40B4-BE49-F238E27FC236}">
                <a16:creationId xmlns:a16="http://schemas.microsoft.com/office/drawing/2014/main" id="{0CD50D8A-A400-8154-89D9-64C94DC42756}"/>
              </a:ext>
            </a:extLst>
          </p:cNvPr>
          <p:cNvSpPr txBox="1"/>
          <p:nvPr/>
        </p:nvSpPr>
        <p:spPr>
          <a:xfrm>
            <a:off x="1951208" y="3679164"/>
            <a:ext cx="9006671" cy="954107"/>
          </a:xfrm>
          <a:prstGeom prst="rect">
            <a:avLst/>
          </a:prstGeom>
          <a:noFill/>
        </p:spPr>
        <p:txBody>
          <a:bodyPr wrap="square" lIns="91440" tIns="45720" rIns="91440" bIns="45720" anchor="ctr">
            <a:spAutoFit/>
          </a:bodyPr>
          <a:lstStyle/>
          <a:p>
            <a:pPr marL="228600">
              <a:spcAft>
                <a:spcPts val="1500"/>
              </a:spcAft>
              <a:buClr>
                <a:schemeClr val="bg1"/>
              </a:buClr>
              <a:buSzPct val="100000"/>
            </a:pPr>
            <a:r>
              <a:rPr lang="en-US" sz="2800" b="1">
                <a:solidFill>
                  <a:schemeClr val="bg1"/>
                </a:solidFill>
              </a:rPr>
              <a:t>COMMUNICATE Emergency plans and procedures to faculty, staff and students</a:t>
            </a:r>
          </a:p>
        </p:txBody>
      </p:sp>
      <p:sp>
        <p:nvSpPr>
          <p:cNvPr id="45" name="Rectangle 44">
            <a:extLst>
              <a:ext uri="{FF2B5EF4-FFF2-40B4-BE49-F238E27FC236}">
                <a16:creationId xmlns:a16="http://schemas.microsoft.com/office/drawing/2014/main" id="{EFC49C13-B656-2F97-C390-44A72C3C3F89}"/>
              </a:ext>
            </a:extLst>
          </p:cNvPr>
          <p:cNvSpPr/>
          <p:nvPr/>
        </p:nvSpPr>
        <p:spPr>
          <a:xfrm>
            <a:off x="532606" y="4816298"/>
            <a:ext cx="10635769" cy="118208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7E17D417-057E-E173-696B-497C35F0EFA5}"/>
              </a:ext>
            </a:extLst>
          </p:cNvPr>
          <p:cNvCxnSpPr>
            <a:cxnSpLocks/>
          </p:cNvCxnSpPr>
          <p:nvPr/>
        </p:nvCxnSpPr>
        <p:spPr>
          <a:xfrm>
            <a:off x="1951208" y="4848680"/>
            <a:ext cx="0" cy="121336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09926C9-ADEB-0AEF-4FA9-3033B27C1910}"/>
              </a:ext>
            </a:extLst>
          </p:cNvPr>
          <p:cNvSpPr txBox="1"/>
          <p:nvPr/>
        </p:nvSpPr>
        <p:spPr>
          <a:xfrm>
            <a:off x="780434" y="5203171"/>
            <a:ext cx="982765" cy="769441"/>
          </a:xfrm>
          <a:prstGeom prst="rect">
            <a:avLst/>
          </a:prstGeom>
          <a:noFill/>
        </p:spPr>
        <p:txBody>
          <a:bodyPr wrap="square" lIns="91440" tIns="45720" rIns="91440" bIns="45720" rtlCol="0" anchor="t">
            <a:spAutoFit/>
          </a:bodyPr>
          <a:lstStyle/>
          <a:p>
            <a:pPr algn="ctr"/>
            <a:r>
              <a:rPr lang="en-US" sz="4400" b="1">
                <a:solidFill>
                  <a:schemeClr val="bg1"/>
                </a:solidFill>
                <a:cs typeface="Calibri"/>
              </a:rPr>
              <a:t>4</a:t>
            </a:r>
            <a:endParaRPr lang="en-US" sz="4400" b="1">
              <a:solidFill>
                <a:schemeClr val="bg1"/>
              </a:solidFill>
              <a:cs typeface="Calibri" panose="020F0502020204030204" pitchFamily="34" charset="0"/>
            </a:endParaRPr>
          </a:p>
        </p:txBody>
      </p:sp>
      <p:sp>
        <p:nvSpPr>
          <p:cNvPr id="48" name="TextBox 47">
            <a:extLst>
              <a:ext uri="{FF2B5EF4-FFF2-40B4-BE49-F238E27FC236}">
                <a16:creationId xmlns:a16="http://schemas.microsoft.com/office/drawing/2014/main" id="{3451EF3E-CFC9-5D98-4774-9EFE6AA15EBD}"/>
              </a:ext>
            </a:extLst>
          </p:cNvPr>
          <p:cNvSpPr txBox="1"/>
          <p:nvPr/>
        </p:nvSpPr>
        <p:spPr>
          <a:xfrm>
            <a:off x="1951207" y="5175929"/>
            <a:ext cx="9006667" cy="523220"/>
          </a:xfrm>
          <a:prstGeom prst="rect">
            <a:avLst/>
          </a:prstGeom>
          <a:noFill/>
        </p:spPr>
        <p:txBody>
          <a:bodyPr wrap="square" lIns="91440" tIns="45720" rIns="91440" bIns="45720" anchor="t">
            <a:spAutoFit/>
          </a:bodyPr>
          <a:lstStyle/>
          <a:p>
            <a:pPr marL="228600">
              <a:spcAft>
                <a:spcPts val="1500"/>
              </a:spcAft>
              <a:buClr>
                <a:schemeClr val="bg1"/>
              </a:buClr>
              <a:buSzPct val="100000"/>
            </a:pPr>
            <a:r>
              <a:rPr lang="en-US" sz="2800" b="1">
                <a:solidFill>
                  <a:schemeClr val="bg1"/>
                </a:solidFill>
              </a:rPr>
              <a:t>EXERSIZE plans and procedures regularly </a:t>
            </a:r>
          </a:p>
        </p:txBody>
      </p:sp>
    </p:spTree>
    <p:extLst>
      <p:ext uri="{BB962C8B-B14F-4D97-AF65-F5344CB8AC3E}">
        <p14:creationId xmlns:p14="http://schemas.microsoft.com/office/powerpoint/2010/main" val="2312639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j-lt"/>
                <a:cs typeface="Times New Roman" panose="02020603050405020304" pitchFamily="18" charset="0"/>
              </a:rPr>
              <a:t>Federal Emergency Management Agency (FEMA)</a:t>
            </a:r>
            <a:endParaRPr lang="en-US" b="0">
              <a:latin typeface="+mj-lt"/>
              <a:cs typeface="Times New Roman" panose="02020603050405020304" pitchFamily="18" charset="0"/>
            </a:endParaRPr>
          </a:p>
        </p:txBody>
      </p:sp>
      <p:sp>
        <p:nvSpPr>
          <p:cNvPr id="3" name="Text Placeholder 2"/>
          <p:cNvSpPr>
            <a:spLocks noGrp="1"/>
          </p:cNvSpPr>
          <p:nvPr>
            <p:ph type="body" sz="quarter" idx="10"/>
          </p:nvPr>
        </p:nvSpPr>
        <p:spPr>
          <a:xfrm>
            <a:off x="745067" y="2917372"/>
            <a:ext cx="10708748" cy="1148366"/>
          </a:xfrm>
        </p:spPr>
        <p:txBody>
          <a:bodyPr>
            <a:normAutofit/>
          </a:bodyPr>
          <a:lstStyle/>
          <a:p>
            <a:r>
              <a:rPr lang="en-US">
                <a:latin typeface="+mn-lt"/>
                <a:ea typeface="Open Sans" panose="020B0606030504020204" pitchFamily="34" charset="0"/>
                <a:cs typeface="Open Sans" panose="020B0606030504020204" pitchFamily="34" charset="0"/>
              </a:rPr>
              <a:t>Denver Applehans, External Engagements Lead, FEMA Office of External Affairs | August 8, 2024</a:t>
            </a:r>
          </a:p>
        </p:txBody>
      </p:sp>
    </p:spTree>
    <p:extLst>
      <p:ext uri="{BB962C8B-B14F-4D97-AF65-F5344CB8AC3E}">
        <p14:creationId xmlns:p14="http://schemas.microsoft.com/office/powerpoint/2010/main" val="3765048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06A6-CBC7-614C-89CB-0FE999A80830}"/>
              </a:ext>
            </a:extLst>
          </p:cNvPr>
          <p:cNvSpPr>
            <a:spLocks noGrp="1"/>
          </p:cNvSpPr>
          <p:nvPr>
            <p:ph type="title"/>
          </p:nvPr>
        </p:nvSpPr>
        <p:spPr/>
        <p:txBody>
          <a:bodyPr/>
          <a:lstStyle/>
          <a:p>
            <a:r>
              <a:rPr lang="en-US"/>
              <a:t>FEMA’s Role in Emergency Management</a:t>
            </a:r>
          </a:p>
        </p:txBody>
      </p:sp>
    </p:spTree>
    <p:extLst>
      <p:ext uri="{BB962C8B-B14F-4D97-AF65-F5344CB8AC3E}">
        <p14:creationId xmlns:p14="http://schemas.microsoft.com/office/powerpoint/2010/main" val="645892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C6CE9A-C6B8-094B-B83C-85DA395984E6}"/>
              </a:ext>
            </a:extLst>
          </p:cNvPr>
          <p:cNvSpPr>
            <a:spLocks noGrp="1"/>
          </p:cNvSpPr>
          <p:nvPr>
            <p:ph type="title"/>
          </p:nvPr>
        </p:nvSpPr>
        <p:spPr/>
        <p:txBody>
          <a:bodyPr/>
          <a:lstStyle/>
          <a:p>
            <a:r>
              <a:rPr lang="en-US"/>
              <a:t>Emergency Management is a Team Effort</a:t>
            </a:r>
          </a:p>
        </p:txBody>
      </p:sp>
      <p:sp>
        <p:nvSpPr>
          <p:cNvPr id="3" name="Footer Placeholder 2">
            <a:extLst>
              <a:ext uri="{FF2B5EF4-FFF2-40B4-BE49-F238E27FC236}">
                <a16:creationId xmlns:a16="http://schemas.microsoft.com/office/drawing/2014/main" id="{2B7346AA-5865-E340-8500-7FB0237C15F8}"/>
              </a:ext>
            </a:extLst>
          </p:cNvPr>
          <p:cNvSpPr>
            <a:spLocks noGrp="1"/>
          </p:cNvSpPr>
          <p:nvPr>
            <p:ph type="ftr" sz="quarter" idx="4294967295"/>
          </p:nvPr>
        </p:nvSpPr>
        <p:spPr>
          <a:xfrm>
            <a:off x="6096000" y="6173791"/>
            <a:ext cx="4443413" cy="365125"/>
          </a:xfrm>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11212D32-BC6E-EB4A-90F9-ED1B7B598CA8}"/>
              </a:ext>
            </a:extLst>
          </p:cNvPr>
          <p:cNvSpPr>
            <a:spLocks noGrp="1"/>
          </p:cNvSpPr>
          <p:nvPr>
            <p:ph type="sldNum" sz="quarter" idx="12"/>
          </p:nvPr>
        </p:nvSpPr>
        <p:spPr>
          <a:xfrm>
            <a:off x="10539413" y="6173791"/>
            <a:ext cx="914403" cy="365125"/>
          </a:xfrm>
        </p:spPr>
        <p:txBody>
          <a:bodyPr/>
          <a:lstStyle/>
          <a:p>
            <a:fld id="{8FCC257D-A786-9244-9E17-CE618C8B9275}" type="slidenum">
              <a:rPr lang="en-US" smtClean="0"/>
              <a:t>7</a:t>
            </a:fld>
            <a:endParaRPr lang="en-US"/>
          </a:p>
        </p:txBody>
      </p:sp>
      <p:sp>
        <p:nvSpPr>
          <p:cNvPr id="8" name="Rectangle 7">
            <a:extLst>
              <a:ext uri="{FF2B5EF4-FFF2-40B4-BE49-F238E27FC236}">
                <a16:creationId xmlns:a16="http://schemas.microsoft.com/office/drawing/2014/main" id="{35654746-AE05-1F3F-EE99-C5B92E31CA92}"/>
              </a:ext>
            </a:extLst>
          </p:cNvPr>
          <p:cNvSpPr/>
          <p:nvPr/>
        </p:nvSpPr>
        <p:spPr>
          <a:xfrm>
            <a:off x="738188" y="1383429"/>
            <a:ext cx="10703087" cy="4440802"/>
          </a:xfrm>
          <a:prstGeom prst="rect">
            <a:avLst/>
          </a:prstGeom>
          <a:noFill/>
          <a:ln w="19050">
            <a:solidFill>
              <a:srgbClr val="00336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FFECBD9F-F5E3-D8B3-7C83-2EB254728E30}"/>
              </a:ext>
            </a:extLst>
          </p:cNvPr>
          <p:cNvSpPr/>
          <p:nvPr/>
        </p:nvSpPr>
        <p:spPr>
          <a:xfrm>
            <a:off x="8771227" y="3618486"/>
            <a:ext cx="2670048" cy="2221992"/>
          </a:xfrm>
          <a:prstGeom prst="rect">
            <a:avLst/>
          </a:prstGeom>
          <a:solidFill>
            <a:srgbClr val="00528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63CAC5D1-E160-0DB0-ADE7-FA03EEDA9B0F}"/>
              </a:ext>
            </a:extLst>
          </p:cNvPr>
          <p:cNvSpPr/>
          <p:nvPr/>
        </p:nvSpPr>
        <p:spPr>
          <a:xfrm>
            <a:off x="744908" y="1383428"/>
            <a:ext cx="2669461" cy="2221992"/>
          </a:xfrm>
          <a:prstGeom prst="rect">
            <a:avLst/>
          </a:prstGeom>
          <a:solidFill>
            <a:srgbClr val="00528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 Placeholder 1">
            <a:extLst>
              <a:ext uri="{FF2B5EF4-FFF2-40B4-BE49-F238E27FC236}">
                <a16:creationId xmlns:a16="http://schemas.microsoft.com/office/drawing/2014/main" id="{53B90D1C-C0B4-FD40-FDD3-E0799524CF98}"/>
              </a:ext>
            </a:extLst>
          </p:cNvPr>
          <p:cNvSpPr txBox="1">
            <a:spLocks/>
          </p:cNvSpPr>
          <p:nvPr/>
        </p:nvSpPr>
        <p:spPr>
          <a:xfrm>
            <a:off x="1286330" y="3781897"/>
            <a:ext cx="4966245" cy="1895170"/>
          </a:xfrm>
          <a:prstGeom prst="rect">
            <a:avLst/>
          </a:prstGeom>
          <a:ln w="6350">
            <a:noFill/>
          </a:ln>
        </p:spPr>
        <p:txBody>
          <a:bodyPr vert="horz" lIns="182880" tIns="182880" rIns="182880" bIns="182880" numCol="1" rtlCol="0" anchor="ctr">
            <a:noAutofit/>
          </a:bodyP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tabLst>
                <a:tab pos="4860925" algn="l"/>
                <a:tab pos="5089525" algn="l"/>
                <a:tab pos="5148263" algn="l"/>
                <a:tab pos="5376863" algn="l"/>
                <a:tab pos="5654675" algn="l"/>
              </a:tabLst>
            </a:pPr>
            <a:r>
              <a:rPr lang="en-US" sz="2000">
                <a:solidFill>
                  <a:srgbClr val="005288"/>
                </a:solidFill>
                <a:latin typeface="+mn-lt"/>
              </a:rPr>
              <a:t>Emergency management is most effective when </a:t>
            </a:r>
            <a:r>
              <a:rPr lang="en-US" sz="2000" u="sng">
                <a:solidFill>
                  <a:srgbClr val="005288"/>
                </a:solidFill>
                <a:latin typeface="+mn-lt"/>
              </a:rPr>
              <a:t>locally executed,</a:t>
            </a:r>
            <a:r>
              <a:rPr lang="en-US" sz="2000">
                <a:solidFill>
                  <a:srgbClr val="005288"/>
                </a:solidFill>
                <a:latin typeface="+mn-lt"/>
              </a:rPr>
              <a:t> </a:t>
            </a:r>
            <a:r>
              <a:rPr lang="en-US" sz="2000" u="sng">
                <a:solidFill>
                  <a:srgbClr val="005288"/>
                </a:solidFill>
                <a:latin typeface="+mn-lt"/>
              </a:rPr>
              <a:t>state managed</a:t>
            </a:r>
            <a:r>
              <a:rPr lang="en-US" sz="2000">
                <a:solidFill>
                  <a:srgbClr val="005288"/>
                </a:solidFill>
                <a:latin typeface="+mn-lt"/>
              </a:rPr>
              <a:t>,</a:t>
            </a:r>
          </a:p>
          <a:p>
            <a:pPr>
              <a:tabLst>
                <a:tab pos="4860925" algn="l"/>
                <a:tab pos="5089525" algn="l"/>
                <a:tab pos="5148263" algn="l"/>
                <a:tab pos="5376863" algn="l"/>
                <a:tab pos="5654675" algn="l"/>
              </a:tabLst>
            </a:pPr>
            <a:r>
              <a:rPr lang="en-US" sz="2000">
                <a:solidFill>
                  <a:srgbClr val="005288"/>
                </a:solidFill>
                <a:latin typeface="+mn-lt"/>
              </a:rPr>
              <a:t>and </a:t>
            </a:r>
            <a:r>
              <a:rPr lang="en-US" sz="2000" u="sng">
                <a:solidFill>
                  <a:srgbClr val="005288"/>
                </a:solidFill>
                <a:latin typeface="+mn-lt"/>
              </a:rPr>
              <a:t>federally supported</a:t>
            </a:r>
            <a:r>
              <a:rPr lang="en-US" sz="2000">
                <a:solidFill>
                  <a:srgbClr val="005288"/>
                </a:solidFill>
                <a:latin typeface="+mn-lt"/>
              </a:rPr>
              <a:t>.</a:t>
            </a:r>
          </a:p>
        </p:txBody>
      </p:sp>
      <p:pic>
        <p:nvPicPr>
          <p:cNvPr id="12" name="Picture 11" descr="Figure is a circle that depicts the interrelationships of the local community, state authority, tribal government and federal government in the recovery process.  The local community is in the center with a direct arrow to the state and the state is shown as connecting to the federal government and tribal government.  The tribal and federal government also have arrows back and forth." title="Interrelationships of Whole Community in Recovery Process">
            <a:extLst>
              <a:ext uri="{FF2B5EF4-FFF2-40B4-BE49-F238E27FC236}">
                <a16:creationId xmlns:a16="http://schemas.microsoft.com/office/drawing/2014/main" id="{1B2BE0A1-95B9-2D17-EC29-4BA8CAFE54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146" t="35246" r="31869" b="18028"/>
          <a:stretch/>
        </p:blipFill>
        <p:spPr bwMode="auto">
          <a:xfrm>
            <a:off x="6271930" y="3723642"/>
            <a:ext cx="2193942" cy="2011680"/>
          </a:xfrm>
          <a:prstGeom prst="rect">
            <a:avLst/>
          </a:prstGeom>
          <a:ln>
            <a:noFill/>
          </a:ln>
          <a:extLst>
            <a:ext uri="{53640926-AAD7-44D8-BBD7-CCE9431645EC}">
              <a14:shadowObscured xmlns:a14="http://schemas.microsoft.com/office/drawing/2010/main"/>
            </a:ext>
          </a:extLst>
        </p:spPr>
      </p:pic>
      <p:sp>
        <p:nvSpPr>
          <p:cNvPr id="13" name="Text Placeholder 1">
            <a:extLst>
              <a:ext uri="{FF2B5EF4-FFF2-40B4-BE49-F238E27FC236}">
                <a16:creationId xmlns:a16="http://schemas.microsoft.com/office/drawing/2014/main" id="{14CFC5AB-101A-41E0-F2D5-83E6EE8CA346}"/>
              </a:ext>
            </a:extLst>
          </p:cNvPr>
          <p:cNvSpPr txBox="1">
            <a:spLocks/>
          </p:cNvSpPr>
          <p:nvPr/>
        </p:nvSpPr>
        <p:spPr>
          <a:xfrm>
            <a:off x="3689672" y="1604420"/>
            <a:ext cx="7338846" cy="1047021"/>
          </a:xfrm>
          <a:prstGeom prst="rect">
            <a:avLst/>
          </a:prstGeom>
          <a:ln w="6350">
            <a:noFill/>
          </a:ln>
        </p:spPr>
        <p:txBody>
          <a:bodyPr lIns="182880" tIns="182880" rIns="182880" bIns="182880" numCol="1"/>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Franklin Gothic Medium Cond" charset="0"/>
                <a:ea typeface="Franklin Gothic Medium Cond" charset="0"/>
                <a:cs typeface="Franklin Gothic Medium Cond"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accent6"/>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Aft>
                <a:spcPts val="600"/>
              </a:spcAft>
              <a:buNone/>
              <a:tabLst>
                <a:tab pos="4860925" algn="l"/>
                <a:tab pos="5089525" algn="l"/>
                <a:tab pos="5148263" algn="l"/>
                <a:tab pos="5376863" algn="l"/>
                <a:tab pos="5654675" algn="l"/>
              </a:tabLst>
            </a:pPr>
            <a:r>
              <a:rPr lang="en-US" sz="2000" kern="1500" spc="10">
                <a:solidFill>
                  <a:srgbClr val="005288"/>
                </a:solidFill>
                <a:latin typeface="Franklin Gothic Book" panose="020B0503020102020204" pitchFamily="34" charset="0"/>
              </a:rPr>
              <a:t>Just as we serve the whole community, we also rely on the whole community as our partners in emergency management.</a:t>
            </a:r>
          </a:p>
        </p:txBody>
      </p:sp>
      <p:sp>
        <p:nvSpPr>
          <p:cNvPr id="14" name="Rectangle 13">
            <a:extLst>
              <a:ext uri="{FF2B5EF4-FFF2-40B4-BE49-F238E27FC236}">
                <a16:creationId xmlns:a16="http://schemas.microsoft.com/office/drawing/2014/main" id="{83B757BD-B505-A7D3-69AB-F0A714EBBCA4}"/>
              </a:ext>
            </a:extLst>
          </p:cNvPr>
          <p:cNvSpPr/>
          <p:nvPr/>
        </p:nvSpPr>
        <p:spPr>
          <a:xfrm>
            <a:off x="793794" y="1819238"/>
            <a:ext cx="2669461" cy="1323439"/>
          </a:xfrm>
          <a:prstGeom prst="rect">
            <a:avLst/>
          </a:prstGeom>
        </p:spPr>
        <p:txBody>
          <a:bodyPr wrap="square">
            <a:spAutoFit/>
          </a:bodyPr>
          <a:lstStyle/>
          <a:p>
            <a:pPr>
              <a:spcAft>
                <a:spcPts val="600"/>
              </a:spcAft>
              <a:tabLst>
                <a:tab pos="4860925" algn="l"/>
                <a:tab pos="5089525" algn="l"/>
                <a:tab pos="5148263" algn="l"/>
                <a:tab pos="5376863" algn="l"/>
                <a:tab pos="5654675" algn="l"/>
              </a:tabLst>
            </a:pPr>
            <a:r>
              <a:rPr lang="en-US" sz="2000" kern="1500" spc="10">
                <a:solidFill>
                  <a:schemeClr val="bg1"/>
                </a:solidFill>
                <a:latin typeface="Franklin Gothic Medium" panose="020B0603020102020204" pitchFamily="34" charset="0"/>
              </a:rPr>
              <a:t>FEMA does not, and cannot, serve as the sole or primary first responder.</a:t>
            </a:r>
          </a:p>
        </p:txBody>
      </p:sp>
      <p:sp>
        <p:nvSpPr>
          <p:cNvPr id="15" name="Rectangle 14">
            <a:extLst>
              <a:ext uri="{FF2B5EF4-FFF2-40B4-BE49-F238E27FC236}">
                <a16:creationId xmlns:a16="http://schemas.microsoft.com/office/drawing/2014/main" id="{D5696729-42A8-628E-2268-81F4D063189F}"/>
              </a:ext>
            </a:extLst>
          </p:cNvPr>
          <p:cNvSpPr/>
          <p:nvPr/>
        </p:nvSpPr>
        <p:spPr>
          <a:xfrm>
            <a:off x="8932144" y="3867867"/>
            <a:ext cx="2348214" cy="1631216"/>
          </a:xfrm>
          <a:prstGeom prst="rect">
            <a:avLst/>
          </a:prstGeom>
        </p:spPr>
        <p:txBody>
          <a:bodyPr wrap="square">
            <a:spAutoFit/>
          </a:bodyPr>
          <a:lstStyle/>
          <a:p>
            <a:pPr>
              <a:spcAft>
                <a:spcPts val="600"/>
              </a:spcAft>
              <a:tabLst>
                <a:tab pos="4860925" algn="l"/>
                <a:tab pos="5089525" algn="l"/>
                <a:tab pos="5148263" algn="l"/>
                <a:tab pos="5376863" algn="l"/>
                <a:tab pos="5654675" algn="l"/>
              </a:tabLst>
            </a:pPr>
            <a:r>
              <a:rPr lang="en-US" sz="2000" kern="1500" spc="10">
                <a:solidFill>
                  <a:schemeClr val="bg1"/>
                </a:solidFill>
                <a:latin typeface="Franklin Gothic Medium" panose="020B0603020102020204" pitchFamily="34" charset="0"/>
              </a:rPr>
              <a:t>Local communities best understand their unique needs, opportunities, and risk.  </a:t>
            </a:r>
          </a:p>
        </p:txBody>
      </p:sp>
      <p:cxnSp>
        <p:nvCxnSpPr>
          <p:cNvPr id="16" name="Straight Connector 15">
            <a:extLst>
              <a:ext uri="{FF2B5EF4-FFF2-40B4-BE49-F238E27FC236}">
                <a16:creationId xmlns:a16="http://schemas.microsoft.com/office/drawing/2014/main" id="{43788749-22A6-6264-3D93-2FF0B6CB8D6E}"/>
              </a:ext>
            </a:extLst>
          </p:cNvPr>
          <p:cNvCxnSpPr/>
          <p:nvPr/>
        </p:nvCxnSpPr>
        <p:spPr>
          <a:xfrm flipV="1">
            <a:off x="738188" y="3606454"/>
            <a:ext cx="10703087" cy="9964"/>
          </a:xfrm>
          <a:prstGeom prst="line">
            <a:avLst/>
          </a:prstGeom>
          <a:ln w="19050">
            <a:solidFill>
              <a:srgbClr val="003366"/>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6291FAD0-2914-BF56-2EF4-E967B547722E}"/>
              </a:ext>
            </a:extLst>
          </p:cNvPr>
          <p:cNvSpPr/>
          <p:nvPr/>
        </p:nvSpPr>
        <p:spPr>
          <a:xfrm>
            <a:off x="3769452" y="2466671"/>
            <a:ext cx="7259066" cy="584775"/>
          </a:xfrm>
          <a:prstGeom prst="rect">
            <a:avLst/>
          </a:prstGeom>
          <a:solidFill>
            <a:srgbClr val="CDDCE8"/>
          </a:solidFill>
        </p:spPr>
        <p:txBody>
          <a:bodyPr wrap="square">
            <a:spAutoFit/>
          </a:bodyPr>
          <a:lstStyle/>
          <a:p>
            <a:pPr>
              <a:spcAft>
                <a:spcPts val="600"/>
              </a:spcAft>
              <a:tabLst>
                <a:tab pos="4860925" algn="l"/>
                <a:tab pos="5089525" algn="l"/>
                <a:tab pos="5148263" algn="l"/>
                <a:tab pos="5376863" algn="l"/>
                <a:tab pos="5654675" algn="l"/>
              </a:tabLst>
            </a:pPr>
            <a:r>
              <a:rPr lang="en-US" sz="1600" kern="1500" spc="10">
                <a:solidFill>
                  <a:schemeClr val="tx2"/>
                </a:solidFill>
                <a:latin typeface="Franklin Gothic Book" panose="020B0503020102020204" pitchFamily="34" charset="0"/>
              </a:rPr>
              <a:t>Other Federal Agencies </a:t>
            </a:r>
            <a:r>
              <a:rPr lang="en-US" sz="1600" kern="1500" spc="10">
                <a:solidFill>
                  <a:schemeClr val="accent2"/>
                </a:solidFill>
                <a:latin typeface="Franklin Gothic Book" panose="020B0503020102020204" pitchFamily="34" charset="0"/>
              </a:rPr>
              <a:t>|</a:t>
            </a:r>
            <a:r>
              <a:rPr lang="en-US" sz="1600" kern="1500" spc="10">
                <a:solidFill>
                  <a:schemeClr val="tx2"/>
                </a:solidFill>
                <a:latin typeface="Franklin Gothic Book" panose="020B0503020102020204" pitchFamily="34" charset="0"/>
              </a:rPr>
              <a:t> State, Local, Tribal, and Territorial (SLTT) Governments </a:t>
            </a:r>
            <a:r>
              <a:rPr lang="en-US" sz="1600" kern="1500" spc="10">
                <a:solidFill>
                  <a:schemeClr val="accent2"/>
                </a:solidFill>
                <a:latin typeface="Franklin Gothic Book" panose="020B0503020102020204" pitchFamily="34" charset="0"/>
              </a:rPr>
              <a:t>|</a:t>
            </a:r>
            <a:r>
              <a:rPr lang="en-US" sz="1600" kern="1500" spc="10">
                <a:solidFill>
                  <a:schemeClr val="tx2"/>
                </a:solidFill>
                <a:latin typeface="Franklin Gothic Book" panose="020B0503020102020204" pitchFamily="34" charset="0"/>
              </a:rPr>
              <a:t> Non-profits </a:t>
            </a:r>
            <a:r>
              <a:rPr lang="en-US" sz="1600" kern="1500" spc="10">
                <a:solidFill>
                  <a:schemeClr val="accent2"/>
                </a:solidFill>
                <a:latin typeface="Franklin Gothic Book" panose="020B0503020102020204" pitchFamily="34" charset="0"/>
              </a:rPr>
              <a:t>|</a:t>
            </a:r>
            <a:r>
              <a:rPr lang="en-US" sz="1600" kern="1500" spc="10">
                <a:solidFill>
                  <a:schemeClr val="tx2"/>
                </a:solidFill>
                <a:latin typeface="Franklin Gothic Book" panose="020B0503020102020204" pitchFamily="34" charset="0"/>
              </a:rPr>
              <a:t> Private Sector </a:t>
            </a:r>
            <a:r>
              <a:rPr lang="en-US" sz="1600" kern="1500" spc="10">
                <a:solidFill>
                  <a:schemeClr val="accent2"/>
                </a:solidFill>
                <a:latin typeface="Franklin Gothic Book" panose="020B0503020102020204" pitchFamily="34" charset="0"/>
              </a:rPr>
              <a:t>|</a:t>
            </a:r>
            <a:r>
              <a:rPr lang="en-US" sz="1600" kern="1500" spc="10">
                <a:solidFill>
                  <a:schemeClr val="tx2"/>
                </a:solidFill>
                <a:latin typeface="Franklin Gothic Book" panose="020B0503020102020204" pitchFamily="34" charset="0"/>
              </a:rPr>
              <a:t> Individuals </a:t>
            </a:r>
          </a:p>
        </p:txBody>
      </p:sp>
    </p:spTree>
    <p:extLst>
      <p:ext uri="{BB962C8B-B14F-4D97-AF65-F5344CB8AC3E}">
        <p14:creationId xmlns:p14="http://schemas.microsoft.com/office/powerpoint/2010/main" val="3963917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BDFA4F-FAB7-4F3D-9646-EF54B8DEAD13}"/>
              </a:ext>
            </a:extLst>
          </p:cNvPr>
          <p:cNvSpPr>
            <a:spLocks noGrp="1"/>
          </p:cNvSpPr>
          <p:nvPr>
            <p:ph type="title"/>
          </p:nvPr>
        </p:nvSpPr>
        <p:spPr/>
        <p:txBody>
          <a:bodyPr/>
          <a:lstStyle/>
          <a:p>
            <a:r>
              <a:rPr lang="en-US"/>
              <a:t>Where We Are Located</a:t>
            </a:r>
          </a:p>
        </p:txBody>
      </p:sp>
      <p:sp>
        <p:nvSpPr>
          <p:cNvPr id="4" name="Slide Number Placeholder 3">
            <a:extLst>
              <a:ext uri="{FF2B5EF4-FFF2-40B4-BE49-F238E27FC236}">
                <a16:creationId xmlns:a16="http://schemas.microsoft.com/office/drawing/2014/main" id="{E90645ED-C8D4-4FFD-B7D9-79D081D4F11C}"/>
              </a:ext>
            </a:extLst>
          </p:cNvPr>
          <p:cNvSpPr>
            <a:spLocks noGrp="1"/>
          </p:cNvSpPr>
          <p:nvPr>
            <p:ph type="sldNum" sz="quarter" idx="12"/>
          </p:nvPr>
        </p:nvSpPr>
        <p:spPr/>
        <p:txBody>
          <a:bodyPr/>
          <a:lstStyle/>
          <a:p>
            <a:fld id="{8FCC257D-A786-9244-9E17-CE618C8B9275}" type="slidenum">
              <a:rPr lang="en-US" smtClean="0"/>
              <a:pPr/>
              <a:t>8</a:t>
            </a:fld>
            <a:endParaRPr lang="en-US"/>
          </a:p>
        </p:txBody>
      </p:sp>
      <p:pic>
        <p:nvPicPr>
          <p:cNvPr id="7" name="Picture 6" descr="Map&#10;&#10;Description automatically generated">
            <a:extLst>
              <a:ext uri="{FF2B5EF4-FFF2-40B4-BE49-F238E27FC236}">
                <a16:creationId xmlns:a16="http://schemas.microsoft.com/office/drawing/2014/main" id="{5C2A086F-04A2-4DDD-9738-1DBD4A3135BC}"/>
              </a:ext>
            </a:extLst>
          </p:cNvPr>
          <p:cNvPicPr>
            <a:picLocks noChangeAspect="1"/>
          </p:cNvPicPr>
          <p:nvPr/>
        </p:nvPicPr>
        <p:blipFill>
          <a:blip r:embed="rId3"/>
          <a:stretch>
            <a:fillRect/>
          </a:stretch>
        </p:blipFill>
        <p:spPr>
          <a:xfrm>
            <a:off x="661986" y="1174649"/>
            <a:ext cx="10711600" cy="5072312"/>
          </a:xfrm>
          <a:prstGeom prst="rect">
            <a:avLst/>
          </a:prstGeom>
        </p:spPr>
      </p:pic>
    </p:spTree>
    <p:extLst>
      <p:ext uri="{BB962C8B-B14F-4D97-AF65-F5344CB8AC3E}">
        <p14:creationId xmlns:p14="http://schemas.microsoft.com/office/powerpoint/2010/main" val="78989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054CA-9B62-4489-B307-631FC92B93F9}"/>
              </a:ext>
            </a:extLst>
          </p:cNvPr>
          <p:cNvSpPr>
            <a:spLocks noGrp="1"/>
          </p:cNvSpPr>
          <p:nvPr>
            <p:ph type="title"/>
          </p:nvPr>
        </p:nvSpPr>
        <p:spPr/>
        <p:txBody>
          <a:bodyPr/>
          <a:lstStyle/>
          <a:p>
            <a:r>
              <a:rPr lang="en-US"/>
              <a:t>What We Do Before Disasters</a:t>
            </a:r>
          </a:p>
        </p:txBody>
      </p:sp>
      <p:sp>
        <p:nvSpPr>
          <p:cNvPr id="4" name="Slide Number Placeholder 3">
            <a:extLst>
              <a:ext uri="{FF2B5EF4-FFF2-40B4-BE49-F238E27FC236}">
                <a16:creationId xmlns:a16="http://schemas.microsoft.com/office/drawing/2014/main" id="{D847DE15-CD76-4984-BA40-95559179AE0C}"/>
              </a:ext>
            </a:extLst>
          </p:cNvPr>
          <p:cNvSpPr>
            <a:spLocks noGrp="1"/>
          </p:cNvSpPr>
          <p:nvPr>
            <p:ph type="sldNum" sz="quarter" idx="12"/>
          </p:nvPr>
        </p:nvSpPr>
        <p:spPr/>
        <p:txBody>
          <a:bodyPr/>
          <a:lstStyle/>
          <a:p>
            <a:fld id="{8FCC257D-A786-9244-9E17-CE618C8B9275}" type="slidenum">
              <a:rPr lang="en-US" smtClean="0"/>
              <a:pPr/>
              <a:t>9</a:t>
            </a:fld>
            <a:endParaRPr lang="en-US"/>
          </a:p>
        </p:txBody>
      </p:sp>
      <p:grpSp>
        <p:nvGrpSpPr>
          <p:cNvPr id="48" name="Group 47">
            <a:extLst>
              <a:ext uri="{FF2B5EF4-FFF2-40B4-BE49-F238E27FC236}">
                <a16:creationId xmlns:a16="http://schemas.microsoft.com/office/drawing/2014/main" id="{CAF3B0D0-FC3A-4268-88EE-6C8E14A717BE}"/>
              </a:ext>
            </a:extLst>
          </p:cNvPr>
          <p:cNvGrpSpPr/>
          <p:nvPr/>
        </p:nvGrpSpPr>
        <p:grpSpPr>
          <a:xfrm>
            <a:off x="733088" y="3112374"/>
            <a:ext cx="3479821" cy="2671656"/>
            <a:chOff x="733088" y="3162614"/>
            <a:chExt cx="3479821" cy="2671656"/>
          </a:xfrm>
        </p:grpSpPr>
        <p:sp>
          <p:nvSpPr>
            <p:cNvPr id="49" name="Rectangle 48">
              <a:extLst>
                <a:ext uri="{FF2B5EF4-FFF2-40B4-BE49-F238E27FC236}">
                  <a16:creationId xmlns:a16="http://schemas.microsoft.com/office/drawing/2014/main" id="{37643A6A-E3D2-4207-B5B6-1F4270B9087A}"/>
                </a:ext>
              </a:extLst>
            </p:cNvPr>
            <p:cNvSpPr/>
            <p:nvPr/>
          </p:nvSpPr>
          <p:spPr>
            <a:xfrm>
              <a:off x="733088" y="3681547"/>
              <a:ext cx="3479820" cy="2152723"/>
            </a:xfrm>
            <a:prstGeom prst="rect">
              <a:avLst/>
            </a:prstGeom>
            <a:solidFill>
              <a:srgbClr val="DEDFE0">
                <a:alpha val="3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1C3E84D-1F1E-4737-8549-94209E64E275}"/>
                </a:ext>
              </a:extLst>
            </p:cNvPr>
            <p:cNvSpPr txBox="1"/>
            <p:nvPr/>
          </p:nvSpPr>
          <p:spPr>
            <a:xfrm>
              <a:off x="748485" y="3949467"/>
              <a:ext cx="3464424"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spcAft>
                  <a:spcPts val="1800"/>
                </a:spcAft>
                <a:buFont typeface="Wingdings" panose="05000000000000000000" pitchFamily="2" charset="2"/>
                <a:buChar char="ü"/>
              </a:pPr>
              <a:endParaRPr lang="en-US"/>
            </a:p>
          </p:txBody>
        </p:sp>
        <p:grpSp>
          <p:nvGrpSpPr>
            <p:cNvPr id="51" name="Group 50">
              <a:extLst>
                <a:ext uri="{FF2B5EF4-FFF2-40B4-BE49-F238E27FC236}">
                  <a16:creationId xmlns:a16="http://schemas.microsoft.com/office/drawing/2014/main" id="{308E9551-76B1-4CE7-8D28-133384B9ADD8}"/>
                </a:ext>
              </a:extLst>
            </p:cNvPr>
            <p:cNvGrpSpPr/>
            <p:nvPr/>
          </p:nvGrpSpPr>
          <p:grpSpPr>
            <a:xfrm>
              <a:off x="733088" y="3162614"/>
              <a:ext cx="3479820" cy="859632"/>
              <a:chOff x="733088" y="3158476"/>
              <a:chExt cx="3479820" cy="859632"/>
            </a:xfrm>
          </p:grpSpPr>
          <p:sp>
            <p:nvSpPr>
              <p:cNvPr id="52" name="Rectangle 51">
                <a:extLst>
                  <a:ext uri="{FF2B5EF4-FFF2-40B4-BE49-F238E27FC236}">
                    <a16:creationId xmlns:a16="http://schemas.microsoft.com/office/drawing/2014/main" id="{5ADC2429-95DB-49F0-9569-D3AD38B58B77}"/>
                  </a:ext>
                </a:extLst>
              </p:cNvPr>
              <p:cNvSpPr/>
              <p:nvPr/>
            </p:nvSpPr>
            <p:spPr>
              <a:xfrm>
                <a:off x="733088" y="3158476"/>
                <a:ext cx="3479820" cy="859631"/>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5288"/>
                  </a:solidFill>
                </a:endParaRPr>
              </a:p>
            </p:txBody>
          </p:sp>
          <p:sp>
            <p:nvSpPr>
              <p:cNvPr id="53" name="TextBox 52">
                <a:extLst>
                  <a:ext uri="{FF2B5EF4-FFF2-40B4-BE49-F238E27FC236}">
                    <a16:creationId xmlns:a16="http://schemas.microsoft.com/office/drawing/2014/main" id="{981901BE-34A5-4BC7-9FD4-3CA316682483}"/>
                  </a:ext>
                </a:extLst>
              </p:cNvPr>
              <p:cNvSpPr txBox="1"/>
              <p:nvPr/>
            </p:nvSpPr>
            <p:spPr>
              <a:xfrm>
                <a:off x="748484" y="3187111"/>
                <a:ext cx="3454419" cy="830997"/>
              </a:xfrm>
              <a:prstGeom prst="rect">
                <a:avLst/>
              </a:prstGeom>
              <a:noFill/>
            </p:spPr>
            <p:txBody>
              <a:bodyPr wrap="square" rtlCol="0">
                <a:spAutoFit/>
              </a:bodyPr>
              <a:lstStyle/>
              <a:p>
                <a:r>
                  <a:rPr lang="en-US" sz="2400">
                    <a:solidFill>
                      <a:schemeClr val="bg1"/>
                    </a:solidFill>
                    <a:latin typeface="Franklin Gothic Medium Cond" panose="020B0606030402020204" pitchFamily="34" charset="0"/>
                  </a:rPr>
                  <a:t>Manage the National Flood Insurance Program (NFIP)</a:t>
                </a:r>
              </a:p>
            </p:txBody>
          </p:sp>
        </p:grpSp>
      </p:grpSp>
      <p:grpSp>
        <p:nvGrpSpPr>
          <p:cNvPr id="54" name="Group 53">
            <a:extLst>
              <a:ext uri="{FF2B5EF4-FFF2-40B4-BE49-F238E27FC236}">
                <a16:creationId xmlns:a16="http://schemas.microsoft.com/office/drawing/2014/main" id="{74B1C68A-DF36-49ED-B91F-AE9F53B14492}"/>
              </a:ext>
            </a:extLst>
          </p:cNvPr>
          <p:cNvGrpSpPr/>
          <p:nvPr/>
        </p:nvGrpSpPr>
        <p:grpSpPr>
          <a:xfrm>
            <a:off x="4352755" y="3116512"/>
            <a:ext cx="3486490" cy="2667518"/>
            <a:chOff x="4352755" y="3166752"/>
            <a:chExt cx="3486490" cy="2667518"/>
          </a:xfrm>
        </p:grpSpPr>
        <p:sp>
          <p:nvSpPr>
            <p:cNvPr id="55" name="Rectangle 54">
              <a:extLst>
                <a:ext uri="{FF2B5EF4-FFF2-40B4-BE49-F238E27FC236}">
                  <a16:creationId xmlns:a16="http://schemas.microsoft.com/office/drawing/2014/main" id="{6FA38D64-8D41-4060-8B82-F4915C651BB4}"/>
                </a:ext>
              </a:extLst>
            </p:cNvPr>
            <p:cNvSpPr/>
            <p:nvPr/>
          </p:nvSpPr>
          <p:spPr>
            <a:xfrm>
              <a:off x="4356090" y="4022245"/>
              <a:ext cx="3479819" cy="1812025"/>
            </a:xfrm>
            <a:prstGeom prst="rect">
              <a:avLst/>
            </a:prstGeom>
            <a:solidFill>
              <a:srgbClr val="DEDFE0">
                <a:alpha val="3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56" name="TextBox 55">
              <a:extLst>
                <a:ext uri="{FF2B5EF4-FFF2-40B4-BE49-F238E27FC236}">
                  <a16:creationId xmlns:a16="http://schemas.microsoft.com/office/drawing/2014/main" id="{F9CBA16D-29B0-4853-8AD5-AF3036410202}"/>
                </a:ext>
              </a:extLst>
            </p:cNvPr>
            <p:cNvSpPr txBox="1"/>
            <p:nvPr/>
          </p:nvSpPr>
          <p:spPr>
            <a:xfrm>
              <a:off x="4352755" y="3949467"/>
              <a:ext cx="3483155"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spcAft>
                  <a:spcPts val="1800"/>
                </a:spcAft>
                <a:buFont typeface="Wingdings" panose="05000000000000000000" pitchFamily="2" charset="2"/>
                <a:buChar char="ü"/>
              </a:pPr>
              <a:endParaRPr lang="en-US"/>
            </a:p>
          </p:txBody>
        </p:sp>
        <p:grpSp>
          <p:nvGrpSpPr>
            <p:cNvPr id="57" name="Group 56">
              <a:extLst>
                <a:ext uri="{FF2B5EF4-FFF2-40B4-BE49-F238E27FC236}">
                  <a16:creationId xmlns:a16="http://schemas.microsoft.com/office/drawing/2014/main" id="{B2D1FEC3-6245-4C60-905E-3890B5B97ED9}"/>
                </a:ext>
              </a:extLst>
            </p:cNvPr>
            <p:cNvGrpSpPr/>
            <p:nvPr/>
          </p:nvGrpSpPr>
          <p:grpSpPr>
            <a:xfrm>
              <a:off x="4364525" y="3166752"/>
              <a:ext cx="3474720" cy="859631"/>
              <a:chOff x="4358641" y="3166752"/>
              <a:chExt cx="3474720" cy="859631"/>
            </a:xfrm>
          </p:grpSpPr>
          <p:sp>
            <p:nvSpPr>
              <p:cNvPr id="58" name="Rectangle 57">
                <a:extLst>
                  <a:ext uri="{FF2B5EF4-FFF2-40B4-BE49-F238E27FC236}">
                    <a16:creationId xmlns:a16="http://schemas.microsoft.com/office/drawing/2014/main" id="{5D73F07D-F1A4-4B20-A1F1-5A3CBD327092}"/>
                  </a:ext>
                </a:extLst>
              </p:cNvPr>
              <p:cNvSpPr/>
              <p:nvPr/>
            </p:nvSpPr>
            <p:spPr>
              <a:xfrm>
                <a:off x="4358641" y="3166752"/>
                <a:ext cx="3474720" cy="855493"/>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rgbClr val="005288"/>
                  </a:solidFill>
                </a:endParaRPr>
              </a:p>
            </p:txBody>
          </p:sp>
          <p:sp>
            <p:nvSpPr>
              <p:cNvPr id="59" name="TextBox 58">
                <a:extLst>
                  <a:ext uri="{FF2B5EF4-FFF2-40B4-BE49-F238E27FC236}">
                    <a16:creationId xmlns:a16="http://schemas.microsoft.com/office/drawing/2014/main" id="{286D59FC-4A49-4E2B-AF37-2F12E0342BC2}"/>
                  </a:ext>
                </a:extLst>
              </p:cNvPr>
              <p:cNvSpPr txBox="1"/>
              <p:nvPr/>
            </p:nvSpPr>
            <p:spPr>
              <a:xfrm>
                <a:off x="4368937" y="3195386"/>
                <a:ext cx="3461088" cy="830997"/>
              </a:xfrm>
              <a:prstGeom prst="rect">
                <a:avLst/>
              </a:prstGeom>
              <a:noFill/>
            </p:spPr>
            <p:txBody>
              <a:bodyPr wrap="square" rtlCol="0">
                <a:spAutoFit/>
              </a:bodyPr>
              <a:lstStyle/>
              <a:p>
                <a:r>
                  <a:rPr lang="en-US" sz="2400">
                    <a:solidFill>
                      <a:schemeClr val="bg1"/>
                    </a:solidFill>
                    <a:latin typeface="Franklin Gothic Medium Cond" panose="020B0606030402020204" pitchFamily="34" charset="0"/>
                  </a:rPr>
                  <a:t>Provide Grants for Risk Reduction</a:t>
                </a:r>
              </a:p>
            </p:txBody>
          </p:sp>
        </p:grpSp>
      </p:grpSp>
      <p:grpSp>
        <p:nvGrpSpPr>
          <p:cNvPr id="60" name="Group 59">
            <a:extLst>
              <a:ext uri="{FF2B5EF4-FFF2-40B4-BE49-F238E27FC236}">
                <a16:creationId xmlns:a16="http://schemas.microsoft.com/office/drawing/2014/main" id="{DB4682DA-6DEB-491A-A0A1-D1442790E607}"/>
              </a:ext>
            </a:extLst>
          </p:cNvPr>
          <p:cNvGrpSpPr/>
          <p:nvPr/>
        </p:nvGrpSpPr>
        <p:grpSpPr>
          <a:xfrm>
            <a:off x="7985761" y="3112375"/>
            <a:ext cx="3499262" cy="2671654"/>
            <a:chOff x="7985761" y="3162615"/>
            <a:chExt cx="3499262" cy="2671654"/>
          </a:xfrm>
        </p:grpSpPr>
        <p:sp>
          <p:nvSpPr>
            <p:cNvPr id="61" name="Rectangle 60">
              <a:extLst>
                <a:ext uri="{FF2B5EF4-FFF2-40B4-BE49-F238E27FC236}">
                  <a16:creationId xmlns:a16="http://schemas.microsoft.com/office/drawing/2014/main" id="{E412617D-B249-4FDF-8954-F48EF75DEE18}"/>
                </a:ext>
              </a:extLst>
            </p:cNvPr>
            <p:cNvSpPr/>
            <p:nvPr/>
          </p:nvSpPr>
          <p:spPr>
            <a:xfrm>
              <a:off x="7985761" y="3699522"/>
              <a:ext cx="3473151" cy="2134747"/>
            </a:xfrm>
            <a:prstGeom prst="rect">
              <a:avLst/>
            </a:prstGeom>
            <a:solidFill>
              <a:srgbClr val="DEDFE0">
                <a:alpha val="37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ü"/>
              </a:pPr>
              <a:endParaRPr lang="en-US"/>
            </a:p>
          </p:txBody>
        </p:sp>
        <p:sp>
          <p:nvSpPr>
            <p:cNvPr id="62" name="TextBox 61">
              <a:extLst>
                <a:ext uri="{FF2B5EF4-FFF2-40B4-BE49-F238E27FC236}">
                  <a16:creationId xmlns:a16="http://schemas.microsoft.com/office/drawing/2014/main" id="{0737F264-679E-47C6-B265-29D6820A7C99}"/>
                </a:ext>
              </a:extLst>
            </p:cNvPr>
            <p:cNvSpPr txBox="1"/>
            <p:nvPr/>
          </p:nvSpPr>
          <p:spPr>
            <a:xfrm>
              <a:off x="8001157" y="3764801"/>
              <a:ext cx="3483866"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spcAft>
                  <a:spcPts val="1800"/>
                </a:spcAft>
                <a:buFont typeface="Wingdings" panose="05000000000000000000" pitchFamily="2" charset="2"/>
                <a:buChar char="ü"/>
              </a:pPr>
              <a:endParaRPr lang="en-US"/>
            </a:p>
          </p:txBody>
        </p:sp>
        <p:grpSp>
          <p:nvGrpSpPr>
            <p:cNvPr id="63" name="Group 62">
              <a:extLst>
                <a:ext uri="{FF2B5EF4-FFF2-40B4-BE49-F238E27FC236}">
                  <a16:creationId xmlns:a16="http://schemas.microsoft.com/office/drawing/2014/main" id="{CC810BF7-1367-41B3-A3F1-CCA253CECC5A}"/>
                </a:ext>
              </a:extLst>
            </p:cNvPr>
            <p:cNvGrpSpPr/>
            <p:nvPr/>
          </p:nvGrpSpPr>
          <p:grpSpPr>
            <a:xfrm>
              <a:off x="7985761" y="3162615"/>
              <a:ext cx="3474720" cy="855493"/>
              <a:chOff x="7985761" y="3158477"/>
              <a:chExt cx="3474720" cy="855493"/>
            </a:xfrm>
          </p:grpSpPr>
          <p:sp>
            <p:nvSpPr>
              <p:cNvPr id="64" name="Rectangle 63">
                <a:extLst>
                  <a:ext uri="{FF2B5EF4-FFF2-40B4-BE49-F238E27FC236}">
                    <a16:creationId xmlns:a16="http://schemas.microsoft.com/office/drawing/2014/main" id="{223C8420-7BE5-462A-A67F-1E22B948A2B6}"/>
                  </a:ext>
                </a:extLst>
              </p:cNvPr>
              <p:cNvSpPr/>
              <p:nvPr/>
            </p:nvSpPr>
            <p:spPr>
              <a:xfrm>
                <a:off x="7985761" y="3158477"/>
                <a:ext cx="3474720" cy="855493"/>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ctr">
                  <a:buFont typeface="Wingdings" panose="05000000000000000000" pitchFamily="2" charset="2"/>
                  <a:buChar char="ü"/>
                </a:pPr>
                <a:endParaRPr lang="en-US">
                  <a:solidFill>
                    <a:srgbClr val="005288"/>
                  </a:solidFill>
                </a:endParaRPr>
              </a:p>
            </p:txBody>
          </p:sp>
          <p:sp>
            <p:nvSpPr>
              <p:cNvPr id="65" name="TextBox 64">
                <a:extLst>
                  <a:ext uri="{FF2B5EF4-FFF2-40B4-BE49-F238E27FC236}">
                    <a16:creationId xmlns:a16="http://schemas.microsoft.com/office/drawing/2014/main" id="{20B03F1A-3D79-40B6-B6C3-60CABA6A87E1}"/>
                  </a:ext>
                </a:extLst>
              </p:cNvPr>
              <p:cNvSpPr txBox="1"/>
              <p:nvPr/>
            </p:nvSpPr>
            <p:spPr>
              <a:xfrm>
                <a:off x="8001157" y="3187111"/>
                <a:ext cx="2562225" cy="461665"/>
              </a:xfrm>
              <a:prstGeom prst="rect">
                <a:avLst/>
              </a:prstGeom>
              <a:noFill/>
            </p:spPr>
            <p:txBody>
              <a:bodyPr wrap="square" rtlCol="0">
                <a:spAutoFit/>
              </a:bodyPr>
              <a:lstStyle/>
              <a:p>
                <a:r>
                  <a:rPr lang="en-US" sz="2400">
                    <a:solidFill>
                      <a:schemeClr val="bg1"/>
                    </a:solidFill>
                    <a:latin typeface="Franklin Gothic Medium Cond" panose="020B0606030402020204" pitchFamily="34" charset="0"/>
                  </a:rPr>
                  <a:t>Train and Educate</a:t>
                </a:r>
              </a:p>
            </p:txBody>
          </p:sp>
        </p:grpSp>
      </p:grpSp>
      <p:pic>
        <p:nvPicPr>
          <p:cNvPr id="66" name="Picture 4" descr="S Pratt Parkway to BNSF railroad bridge conditions post-construction with mature vegetation">
            <a:extLst>
              <a:ext uri="{FF2B5EF4-FFF2-40B4-BE49-F238E27FC236}">
                <a16:creationId xmlns:a16="http://schemas.microsoft.com/office/drawing/2014/main" id="{42C65978-B6CE-4D67-BA44-FFF566C6622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61189" y="1340319"/>
            <a:ext cx="3474720" cy="177619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3FC26F36-1DE0-4418-8E7E-900BFC9A722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84189" y="1411576"/>
            <a:ext cx="3474720" cy="1707413"/>
          </a:xfrm>
          <a:prstGeom prst="rect">
            <a:avLst/>
          </a:prstGeom>
        </p:spPr>
      </p:pic>
      <p:sp>
        <p:nvSpPr>
          <p:cNvPr id="68" name="TextBox 67">
            <a:extLst>
              <a:ext uri="{FF2B5EF4-FFF2-40B4-BE49-F238E27FC236}">
                <a16:creationId xmlns:a16="http://schemas.microsoft.com/office/drawing/2014/main" id="{14248718-4B01-473C-AA92-1033B5B17459}"/>
              </a:ext>
            </a:extLst>
          </p:cNvPr>
          <p:cNvSpPr txBox="1"/>
          <p:nvPr/>
        </p:nvSpPr>
        <p:spPr>
          <a:xfrm>
            <a:off x="4371485" y="4000639"/>
            <a:ext cx="3461088" cy="1815882"/>
          </a:xfrm>
          <a:prstGeom prst="rect">
            <a:avLst/>
          </a:prstGeom>
          <a:noFill/>
        </p:spPr>
        <p:txBody>
          <a:bodyPr wrap="square" rtlCol="0">
            <a:spAutoFit/>
          </a:bodyPr>
          <a:lstStyle/>
          <a:p>
            <a:r>
              <a:rPr lang="en-US" sz="1600"/>
              <a:t>Every year we provide $2B through grant programs, including: </a:t>
            </a:r>
          </a:p>
          <a:p>
            <a:pPr marL="285750" indent="-285750">
              <a:buFont typeface="Wingdings" panose="05000000000000000000" pitchFamily="2" charset="2"/>
              <a:buChar char="ü"/>
            </a:pPr>
            <a:r>
              <a:rPr lang="en-US" sz="1600"/>
              <a:t>Building Resilient Infrastructure and Communities</a:t>
            </a:r>
          </a:p>
          <a:p>
            <a:pPr marL="285750" indent="-285750">
              <a:buFont typeface="Wingdings" panose="05000000000000000000" pitchFamily="2" charset="2"/>
              <a:buChar char="ü"/>
            </a:pPr>
            <a:r>
              <a:rPr lang="en-US" sz="1600"/>
              <a:t>Flood Mitigation Assistance</a:t>
            </a:r>
          </a:p>
          <a:p>
            <a:pPr marL="285750" indent="-285750">
              <a:buFont typeface="Wingdings" panose="05000000000000000000" pitchFamily="2" charset="2"/>
              <a:buChar char="ü"/>
            </a:pPr>
            <a:r>
              <a:rPr lang="en-US" sz="1600"/>
              <a:t>Hazard Mitigation Grant Program</a:t>
            </a:r>
          </a:p>
          <a:p>
            <a:pPr marL="285750" indent="-285750">
              <a:buFont typeface="Wingdings" panose="05000000000000000000" pitchFamily="2" charset="2"/>
              <a:buChar char="ü"/>
            </a:pPr>
            <a:r>
              <a:rPr lang="en-US" sz="1600"/>
              <a:t>Homeland Security Grant Program </a:t>
            </a:r>
          </a:p>
        </p:txBody>
      </p:sp>
      <p:sp>
        <p:nvSpPr>
          <p:cNvPr id="69" name="TextBox 68">
            <a:extLst>
              <a:ext uri="{FF2B5EF4-FFF2-40B4-BE49-F238E27FC236}">
                <a16:creationId xmlns:a16="http://schemas.microsoft.com/office/drawing/2014/main" id="{D6A2D73E-071A-4A4A-BBE6-72F6466F22F0}"/>
              </a:ext>
            </a:extLst>
          </p:cNvPr>
          <p:cNvSpPr txBox="1"/>
          <p:nvPr/>
        </p:nvSpPr>
        <p:spPr>
          <a:xfrm>
            <a:off x="762117" y="4002662"/>
            <a:ext cx="3461088" cy="181588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ü"/>
            </a:pPr>
            <a:r>
              <a:rPr lang="en-US" sz="1600"/>
              <a:t>We provide flood insurance.</a:t>
            </a:r>
          </a:p>
          <a:p>
            <a:pPr marL="285750" indent="-285750">
              <a:buFont typeface="Wingdings" panose="05000000000000000000" pitchFamily="2" charset="2"/>
              <a:buChar char="ü"/>
            </a:pPr>
            <a:r>
              <a:rPr lang="en-US" sz="1600"/>
              <a:t>We encourage communities to adopt and enforce floodplain management regulations.</a:t>
            </a:r>
          </a:p>
          <a:p>
            <a:pPr marL="285750" indent="-285750">
              <a:buFont typeface="Wingdings" panose="05000000000000000000" pitchFamily="2" charset="2"/>
              <a:buChar char="ü"/>
            </a:pPr>
            <a:r>
              <a:rPr lang="en-US" sz="1600"/>
              <a:t>We partner with the insurance industry, lending institutions, and owners.</a:t>
            </a:r>
          </a:p>
        </p:txBody>
      </p:sp>
      <p:sp>
        <p:nvSpPr>
          <p:cNvPr id="70" name="TextBox 69">
            <a:extLst>
              <a:ext uri="{FF2B5EF4-FFF2-40B4-BE49-F238E27FC236}">
                <a16:creationId xmlns:a16="http://schemas.microsoft.com/office/drawing/2014/main" id="{FC60DCAC-2565-46EB-9789-0723A5DEB1F8}"/>
              </a:ext>
            </a:extLst>
          </p:cNvPr>
          <p:cNvSpPr txBox="1"/>
          <p:nvPr/>
        </p:nvSpPr>
        <p:spPr>
          <a:xfrm>
            <a:off x="7959650" y="3959808"/>
            <a:ext cx="3461088" cy="1815882"/>
          </a:xfrm>
          <a:prstGeom prst="rect">
            <a:avLst/>
          </a:prstGeom>
          <a:noFill/>
        </p:spPr>
        <p:txBody>
          <a:bodyPr wrap="square" lIns="91440" tIns="45720" rIns="91440" bIns="45720" rtlCol="0" anchor="t">
            <a:spAutoFit/>
          </a:bodyPr>
          <a:lstStyle/>
          <a:p>
            <a:r>
              <a:rPr lang="en-US" sz="1600"/>
              <a:t>In 2019, we provided training and education for 2.2 million students: </a:t>
            </a:r>
          </a:p>
          <a:p>
            <a:pPr marL="285750" indent="-285750">
              <a:buFont typeface="Wingdings" panose="05000000000000000000" pitchFamily="2" charset="2"/>
              <a:buChar char="ü"/>
            </a:pPr>
            <a:r>
              <a:rPr lang="en-US" sz="1600"/>
              <a:t>to strengthen emergency management core competencies.</a:t>
            </a:r>
          </a:p>
          <a:p>
            <a:pPr marL="285750" indent="-285750">
              <a:buFont typeface="Wingdings" panose="05000000000000000000" pitchFamily="2" charset="2"/>
              <a:buChar char="ü"/>
            </a:pPr>
            <a:r>
              <a:rPr lang="en-US" sz="1600"/>
              <a:t>to strengthen capacity to respond to and recover from disasters.</a:t>
            </a:r>
          </a:p>
          <a:p>
            <a:pPr marL="285750" indent="-285750">
              <a:buFont typeface="Wingdings" panose="05000000000000000000" pitchFamily="2" charset="2"/>
              <a:buChar char="ü"/>
            </a:pPr>
            <a:r>
              <a:rPr lang="en-US" sz="1600"/>
              <a:t>We lead national-level exercises.</a:t>
            </a:r>
            <a:endParaRPr lang="en-US"/>
          </a:p>
        </p:txBody>
      </p:sp>
      <p:pic>
        <p:nvPicPr>
          <p:cNvPr id="71" name="Picture 70">
            <a:extLst>
              <a:ext uri="{FF2B5EF4-FFF2-40B4-BE49-F238E27FC236}">
                <a16:creationId xmlns:a16="http://schemas.microsoft.com/office/drawing/2014/main" id="{DA43B8E1-5641-4DC1-8536-76A92925FB7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38188" y="1411576"/>
            <a:ext cx="3474720" cy="1704967"/>
          </a:xfrm>
          <a:prstGeom prst="rect">
            <a:avLst/>
          </a:prstGeom>
        </p:spPr>
      </p:pic>
    </p:spTree>
    <p:extLst>
      <p:ext uri="{BB962C8B-B14F-4D97-AF65-F5344CB8AC3E}">
        <p14:creationId xmlns:p14="http://schemas.microsoft.com/office/powerpoint/2010/main" val="16915950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4AF6718B884D45845FE0B2B704963F" ma:contentTypeVersion="14" ma:contentTypeDescription="Create a new document." ma:contentTypeScope="" ma:versionID="e266c270f56bc3dd1a49d9e594dc3aeb">
  <xsd:schema xmlns:xsd="http://www.w3.org/2001/XMLSchema" xmlns:xs="http://www.w3.org/2001/XMLSchema" xmlns:p="http://schemas.microsoft.com/office/2006/metadata/properties" xmlns:ns2="9ba17c61-c49f-49d4-a8b2-fd5e63f1a6af" xmlns:ns3="ec634b14-acd6-40ae-8acd-af58aaa14a42" targetNamespace="http://schemas.microsoft.com/office/2006/metadata/properties" ma:root="true" ma:fieldsID="2e91ed0e6212cc43af21139e00ad0238" ns2:_="" ns3:_="">
    <xsd:import namespace="9ba17c61-c49f-49d4-a8b2-fd5e63f1a6af"/>
    <xsd:import namespace="ec634b14-acd6-40ae-8acd-af58aaa14a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a17c61-c49f-49d4-a8b2-fd5e63f1a6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6dff29b-8c79-45be-95d3-3beef7e15f0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634b14-acd6-40ae-8acd-af58aaa14a4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6324c1fb-8a32-4303-94ec-a1a6dab8af48}" ma:internalName="TaxCatchAll" ma:showField="CatchAllData" ma:web="ec634b14-acd6-40ae-8acd-af58aaa14a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c634b14-acd6-40ae-8acd-af58aaa14a42">
      <UserInfo>
        <DisplayName>Pete Boyle</DisplayName>
        <AccountId>16</AccountId>
        <AccountType/>
      </UserInfo>
      <UserInfo>
        <DisplayName>Sarah Flanagan</DisplayName>
        <AccountId>15</AccountId>
        <AccountType/>
      </UserInfo>
      <UserInfo>
        <DisplayName>Suzanne Stokes Vieth</DisplayName>
        <AccountId>50</AccountId>
        <AccountType/>
      </UserInfo>
      <UserInfo>
        <DisplayName>Justin Monk</DisplayName>
        <AccountId>512</AccountId>
        <AccountType/>
      </UserInfo>
      <UserInfo>
        <DisplayName>Jody Feder</DisplayName>
        <AccountId>29</AccountId>
        <AccountType/>
      </UserInfo>
      <UserInfo>
        <DisplayName>Karin Johns</DisplayName>
        <AccountId>13</AccountId>
        <AccountType/>
      </UserInfo>
      <UserInfo>
        <DisplayName>Cynthia Moore</DisplayName>
        <AccountId>11</AccountId>
        <AccountType/>
      </UserInfo>
      <UserInfo>
        <DisplayName>Stephanie Giesecke</DisplayName>
        <AccountId>23</AccountId>
        <AccountType/>
      </UserInfo>
      <UserInfo>
        <DisplayName>Susan Hattan</DisplayName>
        <AccountId>35</AccountId>
        <AccountType/>
      </UserInfo>
    </SharedWithUsers>
    <TaxCatchAll xmlns="ec634b14-acd6-40ae-8acd-af58aaa14a42" xsi:nil="true"/>
    <lcf76f155ced4ddcb4097134ff3c332f xmlns="9ba17c61-c49f-49d4-a8b2-fd5e63f1a6a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7D3204C-D9FC-4C76-8CDC-F2829D6F83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a17c61-c49f-49d4-a8b2-fd5e63f1a6af"/>
    <ds:schemaRef ds:uri="ec634b14-acd6-40ae-8acd-af58aaa14a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02587D-8109-4B45-BB72-6AF2DEA449AC}">
  <ds:schemaRefs>
    <ds:schemaRef ds:uri="http://schemas.microsoft.com/sharepoint/v3/contenttype/forms"/>
  </ds:schemaRefs>
</ds:datastoreItem>
</file>

<file path=customXml/itemProps3.xml><?xml version="1.0" encoding="utf-8"?>
<ds:datastoreItem xmlns:ds="http://schemas.openxmlformats.org/officeDocument/2006/customXml" ds:itemID="{072E6A7A-AF80-4CD7-A166-2C3B9075FF2F}">
  <ds:schemaRefs>
    <ds:schemaRef ds:uri="64ffd80f-4cc1-444d-a4c7-547643d570a2"/>
    <ds:schemaRef ds:uri="4c65e504-3d11-4e20-a8b3-bbc5986438bf"/>
    <ds:schemaRef ds:uri="http://purl.org/dc/elements/1.1/"/>
    <ds:schemaRef ds:uri="http://www.w3.org/XML/1998/namespace"/>
    <ds:schemaRef ds:uri="http://purl.org/dc/dcmitype/"/>
    <ds:schemaRef ds:uri="http://schemas.microsoft.com/office/2006/metadata/propertie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ec634b14-acd6-40ae-8acd-af58aaa14a42"/>
    <ds:schemaRef ds:uri="9ba17c61-c49f-49d4-a8b2-fd5e63f1a6af"/>
  </ds:schemaRefs>
</ds:datastoreItem>
</file>

<file path=docProps/app.xml><?xml version="1.0" encoding="utf-8"?>
<Properties xmlns="http://schemas.openxmlformats.org/officeDocument/2006/extended-properties" xmlns:vt="http://schemas.openxmlformats.org/officeDocument/2006/docPropsVTypes">
  <Template>office theme</Template>
  <TotalTime>11</TotalTime>
  <Words>1905</Words>
  <Application>Microsoft Office PowerPoint</Application>
  <PresentationFormat>Widescreen</PresentationFormat>
  <Paragraphs>356</Paragraphs>
  <Slides>44</Slides>
  <Notes>37</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44</vt:i4>
      </vt:variant>
    </vt:vector>
  </HeadingPairs>
  <TitlesOfParts>
    <vt:vector size="63" baseType="lpstr">
      <vt:lpstr>MS PGothic</vt:lpstr>
      <vt:lpstr>Aptos</vt:lpstr>
      <vt:lpstr>Arial</vt:lpstr>
      <vt:lpstr>Avenir</vt:lpstr>
      <vt:lpstr>Avenir Next</vt:lpstr>
      <vt:lpstr>Calibri</vt:lpstr>
      <vt:lpstr>Calibri Light</vt:lpstr>
      <vt:lpstr>Century Gothic</vt:lpstr>
      <vt:lpstr>Courier New</vt:lpstr>
      <vt:lpstr>Franklin Gothic Book</vt:lpstr>
      <vt:lpstr>Franklin Gothic Medium</vt:lpstr>
      <vt:lpstr>Franklin Gothic Medium Cond</vt:lpstr>
      <vt:lpstr>Georgia</vt:lpstr>
      <vt:lpstr>Gill Sans</vt:lpstr>
      <vt:lpstr>Symbol</vt:lpstr>
      <vt:lpstr>Times New Roman</vt:lpstr>
      <vt:lpstr>Wingdings</vt:lpstr>
      <vt:lpstr>office theme</vt:lpstr>
      <vt:lpstr>Office Theme</vt:lpstr>
      <vt:lpstr>PowerPoint Presentation</vt:lpstr>
      <vt:lpstr>FEMA and the Stafford Act</vt:lpstr>
      <vt:lpstr>Today’s Presenters</vt:lpstr>
      <vt:lpstr>Mindset and Preparation Questions</vt:lpstr>
      <vt:lpstr>Federal Emergency Management Agency (FEMA)</vt:lpstr>
      <vt:lpstr>FEMA’s Role in Emergency Management</vt:lpstr>
      <vt:lpstr>Emergency Management is a Team Effort</vt:lpstr>
      <vt:lpstr>Where We Are Located</vt:lpstr>
      <vt:lpstr>What We Do Before Disasters</vt:lpstr>
      <vt:lpstr>Disaster Response Process</vt:lpstr>
      <vt:lpstr>What We Do During Disasters</vt:lpstr>
      <vt:lpstr>What We Do After Disasters</vt:lpstr>
      <vt:lpstr>Best Practices</vt:lpstr>
      <vt:lpstr>Understand and Plan</vt:lpstr>
      <vt:lpstr>Establish Relationships &amp; Coordinate Plans</vt:lpstr>
      <vt:lpstr>Communicate</vt:lpstr>
      <vt:lpstr>Exercise</vt:lpstr>
      <vt:lpstr>Key Takeaway</vt:lpstr>
      <vt:lpstr>Additional Resources</vt:lpstr>
      <vt:lpstr>Additional Resources</vt:lpstr>
      <vt:lpstr>Additional Resources</vt:lpstr>
      <vt:lpstr>Helpful resources</vt:lpstr>
      <vt:lpstr>Contact Slide Option 2</vt:lpstr>
      <vt:lpstr>PowerPoint Presentation</vt:lpstr>
      <vt:lpstr>Topics</vt:lpstr>
      <vt:lpstr>PowerPoint Presentation</vt:lpstr>
      <vt:lpstr>PowerPoint Presentation</vt:lpstr>
      <vt:lpstr>Avoiding Confirmation Bias</vt:lpstr>
      <vt:lpstr>Reasonable Best v. Reasonable Worst</vt:lpstr>
      <vt:lpstr>PowerPoint Presentation</vt:lpstr>
      <vt:lpstr>Workforce Planning</vt:lpstr>
      <vt:lpstr>Simplifying Plans</vt:lpstr>
      <vt:lpstr>Damage Evaluation</vt:lpstr>
      <vt:lpstr>Planning for Recovery Before an Incident Occurs</vt:lpstr>
      <vt:lpstr>PowerPoint Presentation</vt:lpstr>
      <vt:lpstr>PowerPoint Presentation</vt:lpstr>
      <vt:lpstr>Access to Resources During a Disaster</vt:lpstr>
      <vt:lpstr>What is the National Intercollegiate Mutual Aid Agreement?</vt:lpstr>
      <vt:lpstr>Elements of NIMAA</vt:lpstr>
      <vt:lpstr>NIMAA Activations</vt:lpstr>
      <vt:lpstr>Information into Action</vt:lpstr>
      <vt:lpstr>PowerPoint Presentation</vt:lpstr>
      <vt:lpstr>PowerPoint Presentation</vt:lpstr>
      <vt:lpstr>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Jody Feder</dc:creator>
  <cp:lastModifiedBy>Galen Vandergriff</cp:lastModifiedBy>
  <cp:revision>5</cp:revision>
  <cp:lastPrinted>2024-06-20T14:32:22Z</cp:lastPrinted>
  <dcterms:created xsi:type="dcterms:W3CDTF">2023-06-30T19:34:53Z</dcterms:created>
  <dcterms:modified xsi:type="dcterms:W3CDTF">2024-08-08T19:28:24Z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0x010100E64AF6718B884D45845FE0B2B704963F</vt:lpwstr>
  </property>
  <property fmtid="{D5CDD505-2E9C-101B-9397-08002B2CF9AE}" pid="3" name="MediaServiceImageTags">
    <vt:lpwstr/>
  </property>
</Properties>
</file>