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9" r:id="rId2"/>
    <p:sldId id="501" r:id="rId3"/>
    <p:sldId id="524" r:id="rId4"/>
    <p:sldId id="506" r:id="rId5"/>
    <p:sldId id="505" r:id="rId6"/>
    <p:sldId id="507" r:id="rId7"/>
    <p:sldId id="525" r:id="rId8"/>
    <p:sldId id="509" r:id="rId9"/>
    <p:sldId id="510" r:id="rId10"/>
    <p:sldId id="511" r:id="rId11"/>
    <p:sldId id="512" r:id="rId12"/>
    <p:sldId id="514" r:id="rId13"/>
    <p:sldId id="515" r:id="rId14"/>
    <p:sldId id="516" r:id="rId15"/>
    <p:sldId id="526" r:id="rId16"/>
    <p:sldId id="527" r:id="rId17"/>
    <p:sldId id="528" r:id="rId18"/>
    <p:sldId id="517" r:id="rId19"/>
    <p:sldId id="518" r:id="rId2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icu User" initials="NU" lastIdx="25" clrIdx="0">
    <p:extLst>
      <p:ext uri="{19B8F6BF-5375-455C-9EA6-DF929625EA0E}">
        <p15:presenceInfo xmlns:p15="http://schemas.microsoft.com/office/powerpoint/2012/main" userId="52fbad4e815c8921" providerId="Windows Live"/>
      </p:ext>
    </p:extLst>
  </p:cmAuthor>
  <p:cmAuthor id="2" name="Pete Boyle" initials="PB" lastIdx="15" clrIdx="1">
    <p:extLst>
      <p:ext uri="{19B8F6BF-5375-455C-9EA6-DF929625EA0E}">
        <p15:presenceInfo xmlns:p15="http://schemas.microsoft.com/office/powerpoint/2012/main" userId="S-1-5-21-1457576774-3988019043-115096818-20653" providerId="AD"/>
      </p:ext>
    </p:extLst>
  </p:cmAuthor>
  <p:cmAuthor id="3" name="Sarah Flanagan" initials="SF" lastIdx="2" clrIdx="2">
    <p:extLst>
      <p:ext uri="{19B8F6BF-5375-455C-9EA6-DF929625EA0E}">
        <p15:presenceInfo xmlns:p15="http://schemas.microsoft.com/office/powerpoint/2012/main" userId="S-1-5-21-1457576774-3988019043-115096818-206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36800" autoAdjust="0"/>
  </p:normalViewPr>
  <p:slideViewPr>
    <p:cSldViewPr snapToGrid="0">
      <p:cViewPr varScale="1">
        <p:scale>
          <a:sx n="24" d="100"/>
          <a:sy n="24" d="100"/>
        </p:scale>
        <p:origin x="223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51199-375B-4600-A7A7-62A705E5832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72B2C-8D77-4A43-BE8A-469AF216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76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2C3F3A-6A3A-4980-A214-C44AE0C9829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60DA37B-2B6A-481D-9CC3-DE2BB91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33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8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31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06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29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25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20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9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68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418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75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74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8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91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47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8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0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48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29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4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3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536325" cy="6864691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174033" y="1090061"/>
            <a:ext cx="9181355" cy="52547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74033" y="258680"/>
            <a:ext cx="9181355" cy="7287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44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>
          <a:gsLst>
            <a:gs pos="15000">
              <a:srgbClr val="002654"/>
            </a:gs>
            <a:gs pos="53000">
              <a:schemeClr val="accent1">
                <a:lumMod val="50000"/>
              </a:schemeClr>
            </a:gs>
            <a:gs pos="87000">
              <a:srgbClr val="002654">
                <a:lumMod val="10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602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4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2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9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7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7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6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2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4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61BCE-C02A-4AA6-89A6-FE7FB1162D9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CF5F2-288A-477D-9137-249A3D29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ete@naicu.ed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governmentrelations@naicu.edu" TargetMode="External"/><Relationship Id="rId4" Type="http://schemas.openxmlformats.org/officeDocument/2006/relationships/hyperlink" Target="mailto:Frank@naic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2653"/>
              </a:clrFrom>
              <a:clrTo>
                <a:srgbClr val="00265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99" y="960410"/>
            <a:ext cx="2077784" cy="4949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04399" y="4442580"/>
            <a:ext cx="101351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Barbara Mistick, D.M.,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President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Stephanie Giesecke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Director of Budget and Appropriations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Karin Johns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Director of Tax Policy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16582" y="6138255"/>
            <a:ext cx="2226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January 15, 2021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04399" y="4322373"/>
            <a:ext cx="9496425" cy="14131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1104399" y="2196934"/>
            <a:ext cx="10373727" cy="16583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Coronavirus Relief and Response Supplemental Appropriations Act of 2020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78159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r>
              <a:rPr lang="en-US" dirty="0"/>
              <a:t>Institutions that paid the endowment tax in 2019 are </a:t>
            </a:r>
            <a:r>
              <a:rPr lang="en-US" dirty="0" smtClean="0"/>
              <a:t>eligible for </a:t>
            </a:r>
            <a:r>
              <a:rPr lang="en-US" dirty="0"/>
              <a:t>only </a:t>
            </a:r>
            <a:r>
              <a:rPr lang="en-US" dirty="0" smtClean="0"/>
              <a:t>50</a:t>
            </a:r>
            <a:r>
              <a:rPr lang="en-US" dirty="0"/>
              <a:t>% of their formulaic </a:t>
            </a:r>
            <a:r>
              <a:rPr lang="en-US" dirty="0" smtClean="0"/>
              <a:t>allocation</a:t>
            </a:r>
          </a:p>
          <a:p>
            <a:pPr lvl="1"/>
            <a:r>
              <a:rPr lang="en-US" dirty="0" smtClean="0"/>
              <a:t>The  penalty does not apply to work colleges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Funds can be used </a:t>
            </a:r>
            <a:r>
              <a:rPr lang="en-US" dirty="0" smtClean="0"/>
              <a:t>for </a:t>
            </a:r>
          </a:p>
          <a:p>
            <a:pPr lvl="1"/>
            <a:r>
              <a:rPr lang="en-US" dirty="0" smtClean="0"/>
              <a:t>Students or</a:t>
            </a:r>
          </a:p>
          <a:p>
            <a:pPr lvl="1"/>
            <a:r>
              <a:rPr lang="en-US" dirty="0" smtClean="0"/>
              <a:t>Sanitation</a:t>
            </a:r>
            <a:r>
              <a:rPr lang="en-US" dirty="0"/>
              <a:t>, personal protective equipment, other expenses associated with the general health and safety of the campus environment related to the qualifying emergency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n-lt"/>
              </a:rPr>
              <a:t>Bill Penalizes Institutions </a:t>
            </a:r>
            <a:r>
              <a:rPr lang="en-US" sz="3600" b="1" dirty="0">
                <a:latin typeface="+mn-lt"/>
              </a:rPr>
              <a:t>t</a:t>
            </a:r>
            <a:r>
              <a:rPr lang="en-US" sz="3600" b="1" dirty="0" smtClean="0">
                <a:latin typeface="+mn-lt"/>
              </a:rPr>
              <a:t>hat Paid Endowment Tax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8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r>
              <a:rPr lang="en-US" dirty="0"/>
              <a:t>Institutions with unspent CARES Act funds can </a:t>
            </a:r>
            <a:r>
              <a:rPr lang="en-US" dirty="0" smtClean="0"/>
              <a:t>use the institutional portion according to the new uses </a:t>
            </a:r>
            <a:r>
              <a:rPr lang="en-US" dirty="0"/>
              <a:t>of funds (such as lost revenue, payroll, etc.)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Half </a:t>
            </a:r>
            <a:r>
              <a:rPr lang="en-US" dirty="0"/>
              <a:t>of the CARES Act funds must be </a:t>
            </a:r>
            <a:r>
              <a:rPr lang="en-US" dirty="0" smtClean="0"/>
              <a:t>still be spent </a:t>
            </a:r>
            <a:r>
              <a:rPr lang="en-US" dirty="0"/>
              <a:t>on </a:t>
            </a:r>
            <a:r>
              <a:rPr lang="en-US" dirty="0" smtClean="0"/>
              <a:t>student emergency grants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</a:t>
            </a:r>
            <a:r>
              <a:rPr lang="en-US" dirty="0" smtClean="0"/>
              <a:t>haven’t received </a:t>
            </a:r>
            <a:r>
              <a:rPr lang="en-US" dirty="0"/>
              <a:t>your CARES </a:t>
            </a:r>
            <a:r>
              <a:rPr lang="en-US" dirty="0" smtClean="0"/>
              <a:t>funds, </a:t>
            </a:r>
            <a:r>
              <a:rPr lang="en-US" dirty="0"/>
              <a:t>the window has closed, but you can still get </a:t>
            </a:r>
            <a:r>
              <a:rPr lang="en-US" dirty="0" smtClean="0"/>
              <a:t>new CRRSAA funding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Unused CARES Act Funds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58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An extension of the expanded IRC Sec. 127 allowing employers to provide tax-free assistance for employee student loan repayments for 5 years until December 31, </a:t>
            </a:r>
            <a:r>
              <a:rPr lang="en-US" dirty="0" smtClean="0"/>
              <a:t>2025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 An expansion and extension of the employee-retention tax credit for private employers (and some public employers, including public colleges) through June 30, </a:t>
            </a:r>
            <a:r>
              <a:rPr lang="en-US" dirty="0" smtClean="0"/>
              <a:t>2021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An extension of the credit to private employers with &lt;</a:t>
            </a:r>
            <a:r>
              <a:rPr lang="en-US" dirty="0" smtClean="0"/>
              <a:t>500 </a:t>
            </a:r>
            <a:r>
              <a:rPr lang="en-US" dirty="0"/>
              <a:t>employees for providing emergency mandatory paid sick and family leave through March 31, </a:t>
            </a:r>
            <a:r>
              <a:rPr lang="en-US" dirty="0" smtClean="0"/>
              <a:t>2021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Extension of the option to defer payroll taxes thru Dec 31, </a:t>
            </a:r>
            <a:r>
              <a:rPr lang="en-US" dirty="0" smtClean="0"/>
              <a:t>2021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Extended CARES Tax Benefits for Employers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9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An expansion and extension of the charitable giving provisions for </a:t>
            </a:r>
            <a:r>
              <a:rPr lang="en-US" dirty="0" smtClean="0"/>
              <a:t>2021, </a:t>
            </a:r>
            <a:r>
              <a:rPr lang="en-US" dirty="0"/>
              <a:t>allowing </a:t>
            </a:r>
            <a:r>
              <a:rPr lang="en-US" dirty="0" smtClean="0"/>
              <a:t>non-itemizers </a:t>
            </a:r>
            <a:r>
              <a:rPr lang="en-US" dirty="0"/>
              <a:t>(married/filing jointly) to deduct up to $600 and extending the increased cap for </a:t>
            </a:r>
            <a:r>
              <a:rPr lang="en-US" dirty="0" smtClean="0"/>
              <a:t>itemizers 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All emergency student financial aid grants related to the pandemic, no matter the source (governmental, private or institutional) are made </a:t>
            </a:r>
            <a:r>
              <a:rPr lang="en-US" dirty="0" smtClean="0"/>
              <a:t>tax-free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Other Tax Benefits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07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174033" y="456643"/>
            <a:ext cx="9181355" cy="72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+mn-lt"/>
              </a:rPr>
              <a:t>Being an Advocate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2" name="Picture 6" descr="Making Your Voice Heard | Freethought Equality F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033" y="1331329"/>
            <a:ext cx="48768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Making Your Voice Heard at FDA – Pinpoin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9" t="16104" r="10970" b="4833"/>
          <a:stretch/>
        </p:blipFill>
        <p:spPr bwMode="auto">
          <a:xfrm>
            <a:off x="2746311" y="3890866"/>
            <a:ext cx="3485776" cy="27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ealthwatch Sheffield Annual Report 2018-19 - Voluntary Action 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2" t="3544" r="11232" b="5455"/>
          <a:stretch/>
        </p:blipFill>
        <p:spPr bwMode="auto">
          <a:xfrm>
            <a:off x="7428151" y="2065158"/>
            <a:ext cx="4370955" cy="365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07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>
                <a:ea typeface="Times New Roman" panose="02020603050405020304" pitchFamily="18" charset="0"/>
              </a:rPr>
              <a:t>House of </a:t>
            </a:r>
            <a:r>
              <a:rPr lang="en-US" b="1" u="sng" dirty="0" smtClean="0">
                <a:ea typeface="Times New Roman" panose="02020603050405020304" pitchFamily="18" charset="0"/>
              </a:rPr>
              <a:t>Representatives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Democrats </a:t>
            </a:r>
            <a:r>
              <a:rPr lang="en-US" dirty="0">
                <a:ea typeface="Times New Roman" panose="02020603050405020304" pitchFamily="18" charset="0"/>
              </a:rPr>
              <a:t>maintain </a:t>
            </a:r>
            <a:r>
              <a:rPr lang="en-US" dirty="0" smtClean="0">
                <a:ea typeface="Times New Roman" panose="02020603050405020304" pitchFamily="18" charset="0"/>
              </a:rPr>
              <a:t>control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117</a:t>
            </a:r>
            <a:r>
              <a:rPr lang="en-US" baseline="30000" dirty="0" smtClean="0">
                <a:ea typeface="Times New Roman" panose="02020603050405020304" pitchFamily="18" charset="0"/>
              </a:rPr>
              <a:t>th</a:t>
            </a:r>
            <a:r>
              <a:rPr lang="en-US" dirty="0" smtClean="0">
                <a:ea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</a:rPr>
              <a:t>Make-up: 222 Democrats – 211 Republicans</a:t>
            </a:r>
          </a:p>
          <a:p>
            <a:pPr marL="0" marR="0" lvl="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a typeface="Times New Roman" panose="02020603050405020304" pitchFamily="18" charset="0"/>
            </a:endParaRPr>
          </a:p>
          <a:p>
            <a:pPr marL="0" marR="0" lvl="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 smtClean="0">
                <a:ea typeface="Times New Roman" panose="02020603050405020304" pitchFamily="18" charset="0"/>
              </a:rPr>
              <a:t>Senate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Control </a:t>
            </a:r>
            <a:r>
              <a:rPr lang="en-US" dirty="0">
                <a:ea typeface="Times New Roman" panose="02020603050405020304" pitchFamily="18" charset="0"/>
              </a:rPr>
              <a:t>change to Democrats </a:t>
            </a:r>
            <a:endParaRPr lang="en-US" dirty="0" smtClean="0"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117</a:t>
            </a:r>
            <a:r>
              <a:rPr lang="en-US" baseline="30000" dirty="0" smtClean="0">
                <a:ea typeface="Times New Roman" panose="02020603050405020304" pitchFamily="18" charset="0"/>
              </a:rPr>
              <a:t>th</a:t>
            </a:r>
            <a:r>
              <a:rPr lang="en-US" dirty="0" smtClean="0">
                <a:ea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</a:rPr>
              <a:t>Make-up: 50 Democrats- 50 Republicans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Control of Congress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29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7797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COVID-19 education funding relief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Private, nonprofits excluded from bill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Double Pell Grant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Borrower Defense of Repayment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Gainful Employment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Free community college and tuition-free public 4</a:t>
            </a:r>
            <a:r>
              <a:rPr lang="en-US" dirty="0" smtClean="0">
                <a:ea typeface="Times New Roman" panose="02020603050405020304" pitchFamily="18" charset="0"/>
              </a:rPr>
              <a:t>-year</a:t>
            </a:r>
            <a:endParaRPr lang="en-US" dirty="0"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Student Loan Relief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Extend no-payment/no-interest CARES Act provisions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Provide debt forgiveness of up to $</a:t>
            </a:r>
            <a:r>
              <a:rPr lang="en-US" dirty="0" smtClean="0">
                <a:ea typeface="Times New Roman" panose="02020603050405020304" pitchFamily="18" charset="0"/>
              </a:rPr>
              <a:t>10,000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Regulatory Changes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President-elect Biden’s Agenda 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2653"/>
              </a:clrFrom>
              <a:clrTo>
                <a:srgbClr val="00265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99" y="960410"/>
            <a:ext cx="2077784" cy="4949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04400" y="4442580"/>
            <a:ext cx="92011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Questions can be submitted directly to the Department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Education: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HEERF@ed.gov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04399" y="4322373"/>
            <a:ext cx="9496425" cy="14131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1104399" y="2557985"/>
            <a:ext cx="10373727" cy="16583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Q&amp;A Session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70866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NAICU Annual Meeting &amp; Advocacy Day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 descr="https://www.naicu.edu/naicu/media/images/NAICU%20Branding/NAICU_2021-bkgd-3B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637" y="4101303"/>
            <a:ext cx="7381739" cy="1857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s://www.naicu.edu/getmedia/3bbf0264-1074-4b7a-b694-d0f8faa663d1/2021-Annual-Meeting-Advocacy-Day-logo.png?width=300&amp;height=13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59" y="1629413"/>
            <a:ext cx="3756025" cy="1656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92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3" y="1815995"/>
            <a:ext cx="9181355" cy="3187326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/>
              <a:t>Sarah A. Flanagan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i="1" dirty="0"/>
              <a:t>Vice President for Government Relations and  Policy Development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/>
              <a:t>Jody Feder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i="1" dirty="0"/>
              <a:t>Director of Accountability and Regulatory Affairs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b="1" dirty="0"/>
              <a:t>Stephanie Giesecke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i="1" dirty="0"/>
              <a:t>Director of Budget and Appropriations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 smtClean="0"/>
              <a:t>Emmanual </a:t>
            </a:r>
            <a:r>
              <a:rPr lang="en-US" sz="3600" b="1" dirty="0" err="1" smtClean="0"/>
              <a:t>Gillory</a:t>
            </a:r>
            <a:endParaRPr lang="en-US" sz="3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i="1" dirty="0" smtClean="0"/>
              <a:t>Director of Student and Institutional Aid Policy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6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 smtClean="0"/>
              <a:t>Karin </a:t>
            </a:r>
            <a:r>
              <a:rPr lang="en-US" sz="3600" b="1" dirty="0"/>
              <a:t>L. Johns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i="1" dirty="0"/>
              <a:t>Director of Tax Policy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/>
              <a:t>Robert (Bo) Newsome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i="1" dirty="0"/>
              <a:t>Director of Outreach and State Relations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437789"/>
            <a:ext cx="9181355" cy="728745"/>
          </a:xfrm>
        </p:spPr>
        <p:txBody>
          <a:bodyPr>
            <a:normAutofit fontScale="90000"/>
          </a:bodyPr>
          <a:lstStyle/>
          <a:p>
            <a:r>
              <a:rPr lang="en-US" sz="3300" b="1" dirty="0" smtClean="0">
                <a:latin typeface="+mn-lt"/>
              </a:rPr>
              <a:t>NAICU Contact </a:t>
            </a:r>
            <a:r>
              <a:rPr lang="en-US" sz="3300" b="1" dirty="0">
                <a:latin typeface="+mn-lt"/>
              </a:rPr>
              <a:t>Information</a:t>
            </a:r>
            <a:r>
              <a:rPr lang="en-US" sz="3600" b="1" dirty="0">
                <a:latin typeface="+mn-lt"/>
              </a:rPr>
              <a:t/>
            </a:r>
            <a:br>
              <a:rPr lang="en-US" sz="3600" b="1" dirty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"/>
          <p:cNvSpPr txBox="1">
            <a:spLocks/>
          </p:cNvSpPr>
          <p:nvPr/>
        </p:nvSpPr>
        <p:spPr>
          <a:xfrm>
            <a:off x="2174032" y="4784734"/>
            <a:ext cx="9181355" cy="1829681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/>
              <a:t>Communications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/>
              <a:t>Pete Boyle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700" i="1" dirty="0"/>
              <a:t>Vice President for Public Affairs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700" dirty="0">
                <a:hlinkClick r:id="rId3"/>
              </a:rPr>
              <a:t>Pete@naicu.edu</a:t>
            </a:r>
            <a:r>
              <a:rPr lang="en-US" sz="270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/>
              <a:t>Research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/>
              <a:t>Frank Balz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700" i="1" dirty="0"/>
              <a:t>Vice President for</a:t>
            </a:r>
            <a:br>
              <a:rPr lang="en-US" sz="2700" i="1" dirty="0"/>
            </a:br>
            <a:r>
              <a:rPr lang="en-US" sz="2700" i="1" dirty="0"/>
              <a:t>Research and Policy Analysis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700" dirty="0">
                <a:hlinkClick r:id="rId4"/>
              </a:rPr>
              <a:t>Frank@naicu.edu</a:t>
            </a:r>
            <a:r>
              <a:rPr lang="en-US" sz="270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100" dirty="0"/>
          </a:p>
        </p:txBody>
      </p:sp>
      <p:sp>
        <p:nvSpPr>
          <p:cNvPr id="4" name="Rectangle 3"/>
          <p:cNvSpPr/>
          <p:nvPr/>
        </p:nvSpPr>
        <p:spPr>
          <a:xfrm>
            <a:off x="2174032" y="1135368"/>
            <a:ext cx="823921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/>
              <a:t>Government Relations General Email:  </a:t>
            </a:r>
            <a:r>
              <a:rPr lang="en-US" sz="2000" dirty="0">
                <a:hlinkClick r:id="rId5"/>
              </a:rPr>
              <a:t>governmentrelations@naicu.edu</a:t>
            </a:r>
            <a:r>
              <a:rPr lang="en-US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98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3" y="1337788"/>
            <a:ext cx="9604600" cy="5520212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Introductions</a:t>
            </a:r>
          </a:p>
          <a:p>
            <a:endParaRPr lang="en-US" dirty="0" smtClean="0"/>
          </a:p>
          <a:p>
            <a:r>
              <a:rPr lang="en-US" dirty="0" smtClean="0"/>
              <a:t>Higher </a:t>
            </a:r>
            <a:r>
              <a:rPr lang="en-US" dirty="0"/>
              <a:t>Education Emergency Relief Funds (HEERF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Other </a:t>
            </a:r>
            <a:r>
              <a:rPr lang="en-US" dirty="0" smtClean="0"/>
              <a:t>Provisions</a:t>
            </a:r>
          </a:p>
          <a:p>
            <a:endParaRPr lang="en-US" dirty="0"/>
          </a:p>
          <a:p>
            <a:r>
              <a:rPr lang="en-US" dirty="0" smtClean="0"/>
              <a:t>Next </a:t>
            </a:r>
            <a:r>
              <a:rPr lang="en-US" dirty="0"/>
              <a:t>Round of Relief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456643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Agenda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3" y="1337788"/>
            <a:ext cx="9604600" cy="5520212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>
              <a:lnSpc>
                <a:spcPct val="10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ea typeface="Times New Roman" panose="02020603050405020304" pitchFamily="18" charset="0"/>
              </a:rPr>
              <a:t>$20 billion </a:t>
            </a:r>
            <a:r>
              <a:rPr lang="en-US" dirty="0">
                <a:ea typeface="Times New Roman" panose="02020603050405020304" pitchFamily="18" charset="0"/>
              </a:rPr>
              <a:t>to public and private nonprofit colleges through the Higher Education Emergency Relief Fund (HEERF)</a:t>
            </a:r>
          </a:p>
          <a:p>
            <a:pPr marL="800100" lvl="1" indent="-342900">
              <a:lnSpc>
                <a:spcPct val="10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100" dirty="0">
                <a:ea typeface="Times New Roman" panose="02020603050405020304" pitchFamily="18" charset="0"/>
              </a:rPr>
              <a:t>Institutions with approved applications for HEERF funding under the CARES Act are not required to submit new or revised applications to receive HEERF funding under this stimulus </a:t>
            </a:r>
            <a:r>
              <a:rPr lang="en-US" sz="3100" dirty="0" smtClean="0">
                <a:ea typeface="Times New Roman" panose="02020603050405020304" pitchFamily="18" charset="0"/>
              </a:rPr>
              <a:t>package</a:t>
            </a:r>
            <a:endParaRPr lang="en-US" sz="3100" dirty="0"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0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100" dirty="0">
                <a:ea typeface="Times New Roman" panose="02020603050405020304" pitchFamily="18" charset="0"/>
              </a:rPr>
              <a:t>Institutions must provide at least the same dollar amount of emergency grants to students as required to provide under </a:t>
            </a:r>
            <a:r>
              <a:rPr lang="en-US" sz="3100" dirty="0" smtClean="0">
                <a:ea typeface="Times New Roman" panose="02020603050405020304" pitchFamily="18" charset="0"/>
              </a:rPr>
              <a:t>CARES Act</a:t>
            </a:r>
          </a:p>
          <a:p>
            <a:pPr marL="800100" lvl="1" indent="-342900">
              <a:lnSpc>
                <a:spcPct val="10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3100" dirty="0">
              <a:ea typeface="Times New Roman" panose="02020603050405020304" pitchFamily="18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ea typeface="Times New Roman" panose="02020603050405020304" pitchFamily="18" charset="0"/>
              </a:rPr>
              <a:t>$1.7 billion </a:t>
            </a:r>
            <a:r>
              <a:rPr lang="en-US" dirty="0">
                <a:ea typeface="Times New Roman" panose="02020603050405020304" pitchFamily="18" charset="0"/>
              </a:rPr>
              <a:t>for Historically Black Colleges and Universities, Tribal Colleges and Universities, Hispanic Serving Institutions, and certain other </a:t>
            </a:r>
            <a:r>
              <a:rPr lang="en-US" dirty="0" smtClean="0">
                <a:ea typeface="Times New Roman" panose="02020603050405020304" pitchFamily="18" charset="0"/>
              </a:rPr>
              <a:t>institutions</a:t>
            </a:r>
            <a:endParaRPr lang="en-US" dirty="0">
              <a:ea typeface="Times New Roman" panose="02020603050405020304" pitchFamily="18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ea typeface="Times New Roman" panose="02020603050405020304" pitchFamily="18" charset="0"/>
              </a:rPr>
              <a:t>$113 million </a:t>
            </a:r>
            <a:r>
              <a:rPr lang="en-US" dirty="0">
                <a:ea typeface="Times New Roman" panose="02020603050405020304" pitchFamily="18" charset="0"/>
              </a:rPr>
              <a:t>for institutions of higher education with “unmet need”</a:t>
            </a:r>
            <a:r>
              <a:rPr lang="en-US" b="1" dirty="0"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456643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COVID-19 Stimulus Package Highlights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Times New Roman" panose="02020603050405020304" pitchFamily="18" charset="0"/>
              </a:rPr>
              <a:t>Department </a:t>
            </a:r>
            <a:r>
              <a:rPr lang="en-US" dirty="0">
                <a:ea typeface="Times New Roman" panose="02020603050405020304" pitchFamily="18" charset="0"/>
              </a:rPr>
              <a:t>of Education </a:t>
            </a:r>
            <a:r>
              <a:rPr lang="en-US" dirty="0" smtClean="0">
                <a:ea typeface="Times New Roman" panose="02020603050405020304" pitchFamily="18" charset="0"/>
              </a:rPr>
              <a:t>has </a:t>
            </a:r>
            <a:r>
              <a:rPr lang="en-US" dirty="0">
                <a:ea typeface="Times New Roman" panose="02020603050405020304" pitchFamily="18" charset="0"/>
              </a:rPr>
              <a:t>determine your institutional allocation and the guidance on allowable uses of those funds</a:t>
            </a:r>
          </a:p>
          <a:p>
            <a:endParaRPr lang="en-US" dirty="0" smtClean="0"/>
          </a:p>
          <a:p>
            <a:r>
              <a:rPr lang="en-US" dirty="0"/>
              <a:t>Institutions first must have filed their CARES Act Annual Report (due February 1, 2021) and quarterly </a:t>
            </a:r>
            <a:r>
              <a:rPr lang="en-US" dirty="0" smtClean="0"/>
              <a:t>reports</a:t>
            </a:r>
          </a:p>
          <a:p>
            <a:endParaRPr lang="en-US" dirty="0" smtClean="0"/>
          </a:p>
          <a:p>
            <a:r>
              <a:rPr lang="en-US" dirty="0" smtClean="0"/>
              <a:t>Distributed directly to institutions who already received CARES funds without new applications (G5 System)</a:t>
            </a:r>
          </a:p>
          <a:p>
            <a:endParaRPr lang="en-US" dirty="0" smtClean="0"/>
          </a:p>
          <a:p>
            <a:r>
              <a:rPr lang="en-US" dirty="0" smtClean="0"/>
              <a:t>When you draw down the dollars, you are certifying the terms and conditions of the use of funds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Distribution of Funds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0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Institutional </a:t>
            </a:r>
            <a:r>
              <a:rPr lang="en-US" dirty="0"/>
              <a:t>HEERF allocations based 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49</a:t>
            </a:r>
            <a:r>
              <a:rPr lang="en-US" dirty="0"/>
              <a:t>% FTE </a:t>
            </a:r>
            <a:r>
              <a:rPr lang="en-US" dirty="0" smtClean="0"/>
              <a:t>(75% Pell/ 25% </a:t>
            </a:r>
            <a:r>
              <a:rPr lang="en-US" dirty="0"/>
              <a:t>Non-Pell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49% </a:t>
            </a:r>
            <a:r>
              <a:rPr lang="en-US" dirty="0" smtClean="0"/>
              <a:t>headcount (75% Pell/25% </a:t>
            </a:r>
            <a:r>
              <a:rPr lang="en-US" dirty="0"/>
              <a:t>Non-Pell)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1% Pell FTE exclusively online before pandemic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1% Pell </a:t>
            </a:r>
            <a:r>
              <a:rPr lang="en-US" dirty="0" smtClean="0"/>
              <a:t>headcount </a:t>
            </a:r>
            <a:r>
              <a:rPr lang="en-US" dirty="0"/>
              <a:t>exclusively online before pandemic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Formula Used for HEERF Allocations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6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Institutions </a:t>
            </a:r>
            <a:r>
              <a:rPr lang="en-US" dirty="0"/>
              <a:t>must provide at least the same dollar amount to students in emergency grants as they were required to under </a:t>
            </a:r>
            <a:r>
              <a:rPr lang="en-US" dirty="0" smtClean="0"/>
              <a:t>the CARES Act</a:t>
            </a:r>
          </a:p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must be </a:t>
            </a:r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citizens</a:t>
            </a:r>
          </a:p>
          <a:p>
            <a:endParaRPr lang="en-US" dirty="0" smtClean="0"/>
          </a:p>
          <a:p>
            <a:r>
              <a:rPr lang="en-US" dirty="0" smtClean="0"/>
              <a:t>Grants should go to “students with exceptional need” </a:t>
            </a:r>
          </a:p>
          <a:p>
            <a:endParaRPr lang="en-US" dirty="0" smtClean="0"/>
          </a:p>
          <a:p>
            <a:r>
              <a:rPr lang="en-US" dirty="0" smtClean="0"/>
              <a:t>Students may opt-in to covering COA expenses</a:t>
            </a:r>
          </a:p>
          <a:p>
            <a:pPr lvl="1"/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Use of CRRSAA Student Funds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6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Expanded use of funds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Defray </a:t>
            </a:r>
            <a:r>
              <a:rPr lang="en-US" dirty="0"/>
              <a:t>expenses related to the coronavirus, such as lost revenue, reimbursement for expenses, technology, staff training, and payroll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Student </a:t>
            </a:r>
            <a:r>
              <a:rPr lang="en-US" dirty="0"/>
              <a:t>support services like TRIO and GEAR </a:t>
            </a:r>
            <a:r>
              <a:rPr lang="en-US" dirty="0" smtClean="0"/>
              <a:t>UP</a:t>
            </a:r>
          </a:p>
          <a:p>
            <a:endParaRPr lang="en-US" dirty="0" smtClean="0"/>
          </a:p>
          <a:p>
            <a:r>
              <a:rPr lang="en-US" dirty="0" smtClean="0"/>
              <a:t>Student </a:t>
            </a:r>
            <a:r>
              <a:rPr lang="en-US" dirty="0"/>
              <a:t>grants for any part of COA</a:t>
            </a:r>
          </a:p>
          <a:p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Use of CRRSAA Institutional Funds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0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$1.7 Billion Total ($</a:t>
            </a:r>
            <a:r>
              <a:rPr lang="en-US" dirty="0"/>
              <a:t>700 million more than </a:t>
            </a:r>
            <a:r>
              <a:rPr lang="en-US" dirty="0" smtClean="0"/>
              <a:t>CARES)</a:t>
            </a:r>
          </a:p>
          <a:p>
            <a:endParaRPr lang="en-US" dirty="0"/>
          </a:p>
          <a:p>
            <a:r>
              <a:rPr lang="en-US" dirty="0"/>
              <a:t>Method for overall allocations </a:t>
            </a:r>
            <a:r>
              <a:rPr lang="en-US" dirty="0" smtClean="0"/>
              <a:t>to HBCUs</a:t>
            </a:r>
            <a:r>
              <a:rPr lang="en-US" dirty="0"/>
              <a:t>, TCUs, and MSIs will be the same as CARES </a:t>
            </a:r>
            <a:r>
              <a:rPr lang="en-US" dirty="0" smtClean="0"/>
              <a:t>allocations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 formulas will be used </a:t>
            </a:r>
            <a:r>
              <a:rPr lang="en-US" dirty="0" smtClean="0"/>
              <a:t>within each program to determine the </a:t>
            </a:r>
            <a:r>
              <a:rPr lang="en-US" dirty="0"/>
              <a:t>direct </a:t>
            </a:r>
            <a:r>
              <a:rPr lang="en-US" dirty="0" smtClean="0"/>
              <a:t>allocation </a:t>
            </a:r>
            <a:r>
              <a:rPr lang="en-US" dirty="0"/>
              <a:t>to each institution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Federal Funds for Minority-Serving Institutions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0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4032" y="1337788"/>
            <a:ext cx="9761293" cy="5520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$113.5 Million Total</a:t>
            </a:r>
            <a:endParaRPr lang="en-US" dirty="0"/>
          </a:p>
          <a:p>
            <a:pPr lvl="1"/>
            <a:r>
              <a:rPr lang="en-US" dirty="0"/>
              <a:t>Funds for institutions with exceptional need </a:t>
            </a:r>
          </a:p>
          <a:p>
            <a:endParaRPr lang="en-US" dirty="0"/>
          </a:p>
          <a:p>
            <a:pPr lvl="1"/>
            <a:r>
              <a:rPr lang="en-US" dirty="0"/>
              <a:t>Funds for institutions with “large population of graduate students”</a:t>
            </a:r>
          </a:p>
          <a:p>
            <a:endParaRPr lang="en-US" dirty="0"/>
          </a:p>
          <a:p>
            <a:pPr lvl="1"/>
            <a:r>
              <a:rPr lang="en-US" dirty="0"/>
              <a:t>Funds for institutions that did not otherwise receive an allocation from the larger pot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4033" y="361407"/>
            <a:ext cx="9181355" cy="728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Federal Funds for FIPSE</a:t>
            </a:r>
            <a:endParaRPr lang="en-US" sz="36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74033" y="1046375"/>
            <a:ext cx="9354948" cy="24835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27231" y="1090152"/>
            <a:ext cx="3946418" cy="1078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1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965</Words>
  <Application>Microsoft Office PowerPoint</Application>
  <PresentationFormat>Widescreen</PresentationFormat>
  <Paragraphs>177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Agenda</vt:lpstr>
      <vt:lpstr>COVID-19 Stimulus Package Highlights</vt:lpstr>
      <vt:lpstr>Distribution of Funds</vt:lpstr>
      <vt:lpstr>Formula Used for HEERF Allocations</vt:lpstr>
      <vt:lpstr>Use of CRRSAA Student Funds</vt:lpstr>
      <vt:lpstr>Use of CRRSAA Institutional Funds</vt:lpstr>
      <vt:lpstr>Federal Funds for Minority-Serving Institutions</vt:lpstr>
      <vt:lpstr>Federal Funds for FIPSE</vt:lpstr>
      <vt:lpstr>Bill Penalizes Institutions that Paid Endowment Tax</vt:lpstr>
      <vt:lpstr>Unused CARES Act Funds</vt:lpstr>
      <vt:lpstr>Extended CARES Tax Benefits for Employers</vt:lpstr>
      <vt:lpstr>Other Tax Benefits</vt:lpstr>
      <vt:lpstr>PowerPoint Presentation</vt:lpstr>
      <vt:lpstr>Control of Congress</vt:lpstr>
      <vt:lpstr>President-elect Biden’s Agenda </vt:lpstr>
      <vt:lpstr>PowerPoint Presentation</vt:lpstr>
      <vt:lpstr>NAICU Annual Meeting &amp; Advocacy Day</vt:lpstr>
      <vt:lpstr>NAICU Contact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Year Like No Other</dc:title>
  <dc:creator>Sarah Flanagan</dc:creator>
  <cp:lastModifiedBy>Pete Boyle</cp:lastModifiedBy>
  <cp:revision>205</cp:revision>
  <cp:lastPrinted>2020-09-09T17:34:26Z</cp:lastPrinted>
  <dcterms:created xsi:type="dcterms:W3CDTF">2020-09-09T13:34:00Z</dcterms:created>
  <dcterms:modified xsi:type="dcterms:W3CDTF">2021-01-15T21:51:59Z</dcterms:modified>
</cp:coreProperties>
</file>